
<file path=[Content_Types].xml><?xml version="1.0" encoding="utf-8"?>
<Types xmlns="http://schemas.openxmlformats.org/package/2006/content-types">
  <Default Extension="png" ContentType="image/png"/>
  <Default Extension="bin" ContentType="application/vnd.openxmlformats-officedocument.oleObject"/>
  <Default Extension="jpeg" ContentType="image/jpeg"/>
  <Default Extension="rels" ContentType="application/vnd.openxmlformats-package.relationships+xml"/>
  <Default Extension="xml" ContentType="application/xml"/>
  <Default Extension="xlsx" ContentType="application/vnd.openxmlformats-officedocument.spreadsheetml.sheet"/>
  <Default Extension="jpg" ContentType="image/jpeg"/>
  <Override PartName="/ppt/presentation.xml" ContentType="application/vnd.openxmlformats-officedocument.presentationml.presentation.main+xml"/>
  <Override PartName="/ppt/slideMasters/slideMaster1.xml" ContentType="application/vnd.openxmlformats-officedocument.presentationml.slideMaster+xml"/>
  <Override PartName="/ppt/slides/slide1.xml" ContentType="application/vnd.openxmlformats-officedocument.presentationml.slide+xml"/>
  <Override PartName="/ppt/slides/slide2.xml" ContentType="application/vnd.openxmlformats-officedocument.presentationml.slide+xml"/>
  <Override PartName="/ppt/slides/slide3.xml" ContentType="application/vnd.openxmlformats-officedocument.presentationml.slide+xml"/>
  <Override PartName="/ppt/slides/slide4.xml" ContentType="application/vnd.openxmlformats-officedocument.presentationml.slide+xml"/>
  <Override PartName="/ppt/slides/slide5.xml" ContentType="application/vnd.openxmlformats-officedocument.presentationml.slide+xml"/>
  <Override PartName="/ppt/slides/slide6.xml" ContentType="application/vnd.openxmlformats-officedocument.presentationml.slide+xml"/>
  <Override PartName="/ppt/slides/slide7.xml" ContentType="application/vnd.openxmlformats-officedocument.presentationml.slide+xml"/>
  <Override PartName="/ppt/slides/slide8.xml" ContentType="application/vnd.openxmlformats-officedocument.presentationml.slide+xml"/>
  <Override PartName="/ppt/slides/slide9.xml" ContentType="application/vnd.openxmlformats-officedocument.presentationml.slide+xml"/>
  <Override PartName="/ppt/slides/slide10.xml" ContentType="application/vnd.openxmlformats-officedocument.presentationml.slide+xml"/>
  <Override PartName="/ppt/slides/slide11.xml" ContentType="application/vnd.openxmlformats-officedocument.presentationml.slide+xml"/>
  <Override PartName="/ppt/slides/slide12.xml" ContentType="application/vnd.openxmlformats-officedocument.presentationml.slide+xml"/>
  <Override PartName="/ppt/slides/slide13.xml" ContentType="application/vnd.openxmlformats-officedocument.presentationml.slide+xml"/>
  <Override PartName="/ppt/slides/slide14.xml" ContentType="application/vnd.openxmlformats-officedocument.presentationml.slide+xml"/>
  <Override PartName="/ppt/slides/slide15.xml" ContentType="application/vnd.openxmlformats-officedocument.presentationml.slide+xml"/>
  <Override PartName="/ppt/slides/slide16.xml" ContentType="application/vnd.openxmlformats-officedocument.presentationml.slide+xml"/>
  <Override PartName="/ppt/slides/slide17.xml" ContentType="application/vnd.openxmlformats-officedocument.presentationml.slide+xml"/>
  <Override PartName="/ppt/slides/slide18.xml" ContentType="application/vnd.openxmlformats-officedocument.presentationml.slide+xml"/>
  <Override PartName="/ppt/slides/slide19.xml" ContentType="application/vnd.openxmlformats-officedocument.presentationml.slide+xml"/>
  <Override PartName="/ppt/slides/slide20.xml" ContentType="application/vnd.openxmlformats-officedocument.presentationml.slide+xml"/>
  <Override PartName="/ppt/slides/slide21.xml" ContentType="application/vnd.openxmlformats-officedocument.presentationml.slide+xml"/>
  <Override PartName="/ppt/slides/slide22.xml" ContentType="application/vnd.openxmlformats-officedocument.presentationml.slide+xml"/>
  <Override PartName="/ppt/slides/slide23.xml" ContentType="application/vnd.openxmlformats-officedocument.presentationml.slide+xml"/>
  <Override PartName="/ppt/slides/slide24.xml" ContentType="application/vnd.openxmlformats-officedocument.presentationml.slide+xml"/>
  <Override PartName="/ppt/slides/slide25.xml" ContentType="application/vnd.openxmlformats-officedocument.presentationml.slide+xml"/>
  <Override PartName="/ppt/slides/slide26.xml" ContentType="application/vnd.openxmlformats-officedocument.presentationml.slide+xml"/>
  <Override PartName="/ppt/slides/slide27.xml" ContentType="application/vnd.openxmlformats-officedocument.presentationml.slide+xml"/>
  <Override PartName="/ppt/slides/slide28.xml" ContentType="application/vnd.openxmlformats-officedocument.presentationml.slide+xml"/>
  <Override PartName="/ppt/slides/slide29.xml" ContentType="application/vnd.openxmlformats-officedocument.presentationml.slide+xml"/>
  <Override PartName="/ppt/slides/slide30.xml" ContentType="application/vnd.openxmlformats-officedocument.presentationml.slide+xml"/>
  <Override PartName="/ppt/slides/slide31.xml" ContentType="application/vnd.openxmlformats-officedocument.presentationml.slide+xml"/>
  <Override PartName="/ppt/slides/slide32.xml" ContentType="application/vnd.openxmlformats-officedocument.presentationml.slide+xml"/>
  <Override PartName="/ppt/slides/slide33.xml" ContentType="application/vnd.openxmlformats-officedocument.presentationml.slide+xml"/>
  <Override PartName="/ppt/slides/slide34.xml" ContentType="application/vnd.openxmlformats-officedocument.presentationml.slide+xml"/>
  <Override PartName="/ppt/slides/slide35.xml" ContentType="application/vnd.openxmlformats-officedocument.presentationml.slide+xml"/>
  <Override PartName="/ppt/slides/slide36.xml" ContentType="application/vnd.openxmlformats-officedocument.presentationml.slide+xml"/>
  <Override PartName="/ppt/slides/slide37.xml" ContentType="application/vnd.openxmlformats-officedocument.presentationml.slide+xml"/>
  <Override PartName="/ppt/slides/slide38.xml" ContentType="application/vnd.openxmlformats-officedocument.presentationml.slide+xml"/>
  <Override PartName="/ppt/slides/slide39.xml" ContentType="application/vnd.openxmlformats-officedocument.presentationml.slide+xml"/>
  <Override PartName="/ppt/slides/slide40.xml" ContentType="application/vnd.openxmlformats-officedocument.presentationml.slide+xml"/>
  <Override PartName="/ppt/slides/slide41.xml" ContentType="application/vnd.openxmlformats-officedocument.presentationml.slide+xml"/>
  <Override PartName="/ppt/slides/slide42.xml" ContentType="application/vnd.openxmlformats-officedocument.presentationml.slide+xml"/>
  <Override PartName="/ppt/slides/slide43.xml" ContentType="application/vnd.openxmlformats-officedocument.presentationml.slide+xml"/>
  <Override PartName="/ppt/slides/slide44.xml" ContentType="application/vnd.openxmlformats-officedocument.presentationml.slide+xml"/>
  <Override PartName="/ppt/slides/slide45.xml" ContentType="application/vnd.openxmlformats-officedocument.presentationml.slide+xml"/>
  <Override PartName="/ppt/slides/slide46.xml" ContentType="application/vnd.openxmlformats-officedocument.presentationml.slide+xml"/>
  <Override PartName="/ppt/slides/slide47.xml" ContentType="application/vnd.openxmlformats-officedocument.presentationml.slide+xml"/>
  <Override PartName="/ppt/slides/slide48.xml" ContentType="application/vnd.openxmlformats-officedocument.presentationml.slide+xml"/>
  <Override PartName="/ppt/slides/slide49.xml" ContentType="application/vnd.openxmlformats-officedocument.presentationml.slide+xml"/>
  <Override PartName="/ppt/slides/slide50.xml" ContentType="application/vnd.openxmlformats-officedocument.presentationml.slide+xml"/>
  <Override PartName="/ppt/slides/slide51.xml" ContentType="application/vnd.openxmlformats-officedocument.presentationml.slide+xml"/>
  <Override PartName="/ppt/slides/slide52.xml" ContentType="application/vnd.openxmlformats-officedocument.presentationml.slide+xml"/>
  <Override PartName="/ppt/slides/slide53.xml" ContentType="application/vnd.openxmlformats-officedocument.presentationml.slide+xml"/>
  <Override PartName="/ppt/slides/slide54.xml" ContentType="application/vnd.openxmlformats-officedocument.presentationml.slide+xml"/>
  <Override PartName="/ppt/slides/slide55.xml" ContentType="application/vnd.openxmlformats-officedocument.presentationml.slide+xml"/>
  <Override PartName="/ppt/slides/slide56.xml" ContentType="application/vnd.openxmlformats-officedocument.presentationml.slide+xml"/>
  <Override PartName="/ppt/slides/slide57.xml" ContentType="application/vnd.openxmlformats-officedocument.presentationml.slide+xml"/>
  <Override PartName="/ppt/slides/slide58.xml" ContentType="application/vnd.openxmlformats-officedocument.presentationml.slide+xml"/>
  <Override PartName="/ppt/slides/slide59.xml" ContentType="application/vnd.openxmlformats-officedocument.presentationml.slide+xml"/>
  <Override PartName="/ppt/slides/slide60.xml" ContentType="application/vnd.openxmlformats-officedocument.presentationml.slide+xml"/>
  <Override PartName="/ppt/slides/slide61.xml" ContentType="application/vnd.openxmlformats-officedocument.presentationml.slide+xml"/>
  <Override PartName="/ppt/slides/slide62.xml" ContentType="application/vnd.openxmlformats-officedocument.presentationml.slide+xml"/>
  <Override PartName="/ppt/slides/slide63.xml" ContentType="application/vnd.openxmlformats-officedocument.presentationml.slide+xml"/>
  <Override PartName="/ppt/slides/slide64.xml" ContentType="application/vnd.openxmlformats-officedocument.presentationml.slide+xml"/>
  <Override PartName="/ppt/slides/slide65.xml" ContentType="application/vnd.openxmlformats-officedocument.presentationml.slide+xml"/>
  <Override PartName="/ppt/slides/slide66.xml" ContentType="application/vnd.openxmlformats-officedocument.presentationml.slide+xml"/>
  <Override PartName="/ppt/slides/slide67.xml" ContentType="application/vnd.openxmlformats-officedocument.presentationml.slide+xml"/>
  <Override PartName="/ppt/slides/slide68.xml" ContentType="application/vnd.openxmlformats-officedocument.presentationml.slide+xml"/>
  <Override PartName="/ppt/slides/slide69.xml" ContentType="application/vnd.openxmlformats-officedocument.presentationml.slide+xml"/>
  <Override PartName="/ppt/slides/slide70.xml" ContentType="application/vnd.openxmlformats-officedocument.presentationml.slide+xml"/>
  <Override PartName="/ppt/slides/slide71.xml" ContentType="application/vnd.openxmlformats-officedocument.presentationml.slide+xml"/>
  <Override PartName="/ppt/slides/slide72.xml" ContentType="application/vnd.openxmlformats-officedocument.presentationml.slide+xml"/>
  <Override PartName="/ppt/slides/slide73.xml" ContentType="application/vnd.openxmlformats-officedocument.presentationml.slide+xml"/>
  <Override PartName="/ppt/slides/slide74.xml" ContentType="application/vnd.openxmlformats-officedocument.presentationml.slide+xml"/>
  <Override PartName="/ppt/slides/slide75.xml" ContentType="application/vnd.openxmlformats-officedocument.presentationml.slide+xml"/>
  <Override PartName="/ppt/slides/slide76.xml" ContentType="application/vnd.openxmlformats-officedocument.presentationml.slide+xml"/>
  <Override PartName="/ppt/slides/slide77.xml" ContentType="application/vnd.openxmlformats-officedocument.presentationml.slide+xml"/>
  <Override PartName="/ppt/slides/slide78.xml" ContentType="application/vnd.openxmlformats-officedocument.presentationml.slide+xml"/>
  <Override PartName="/ppt/slides/slide79.xml" ContentType="application/vnd.openxmlformats-officedocument.presentationml.slide+xml"/>
  <Override PartName="/ppt/slides/slide80.xml" ContentType="application/vnd.openxmlformats-officedocument.presentationml.slide+xml"/>
  <Override PartName="/ppt/slides/slide81.xml" ContentType="application/vnd.openxmlformats-officedocument.presentationml.slide+xml"/>
  <Override PartName="/ppt/slides/slide82.xml" ContentType="application/vnd.openxmlformats-officedocument.presentationml.slide+xml"/>
  <Override PartName="/ppt/notesMasters/notesMaster1.xml" ContentType="application/vnd.openxmlformats-officedocument.presentationml.notesMaster+xml"/>
  <Override PartName="/ppt/presProps.xml" ContentType="application/vnd.openxmlformats-officedocument.presentationml.presProps+xml"/>
  <Override PartName="/ppt/viewProps.xml" ContentType="application/vnd.openxmlformats-officedocument.presentationml.viewProps+xml"/>
  <Override PartName="/ppt/theme/theme1.xml" ContentType="application/vnd.openxmlformats-officedocument.theme+xml"/>
  <Override PartName="/ppt/tableStyles.xml" ContentType="application/vnd.openxmlformats-officedocument.presentationml.tableStyles+xml"/>
  <Override PartName="/ppt/slideLayouts/slideLayout1.xml" ContentType="application/vnd.openxmlformats-officedocument.presentationml.slideLayout+xml"/>
  <Override PartName="/ppt/slideLayouts/slideLayout2.xml" ContentType="application/vnd.openxmlformats-officedocument.presentationml.slideLayout+xml"/>
  <Override PartName="/ppt/slideLayouts/slideLayout3.xml" ContentType="application/vnd.openxmlformats-officedocument.presentationml.slideLayout+xml"/>
  <Override PartName="/ppt/slideLayouts/slideLayout4.xml" ContentType="application/vnd.openxmlformats-officedocument.presentationml.slideLayout+xml"/>
  <Override PartName="/ppt/slideLayouts/slideLayout5.xml" ContentType="application/vnd.openxmlformats-officedocument.presentationml.slideLayout+xml"/>
  <Override PartName="/ppt/slideLayouts/slideLayout6.xml" ContentType="application/vnd.openxmlformats-officedocument.presentationml.slideLayout+xml"/>
  <Override PartName="/ppt/slideLayouts/slideLayout7.xml" ContentType="application/vnd.openxmlformats-officedocument.presentationml.slideLayout+xml"/>
  <Override PartName="/ppt/slideLayouts/slideLayout8.xml" ContentType="application/vnd.openxmlformats-officedocument.presentationml.slideLayout+xml"/>
  <Override PartName="/ppt/slideLayouts/slideLayout9.xml" ContentType="application/vnd.openxmlformats-officedocument.presentationml.slideLayout+xml"/>
  <Override PartName="/ppt/slideLayouts/slideLayout10.xml" ContentType="application/vnd.openxmlformats-officedocument.presentationml.slideLayout+xml"/>
  <Override PartName="/ppt/slideLayouts/slideLayout11.xml" ContentType="application/vnd.openxmlformats-officedocument.presentationml.slideLayout+xml"/>
  <Override PartName="/ppt/theme/theme2.xml" ContentType="application/vnd.openxmlformats-officedocument.theme+xml"/>
  <Override PartName="/ppt/notesSlides/notesSlide1.xml" ContentType="application/vnd.openxmlformats-officedocument.presentationml.notesSlide+xml"/>
  <Override PartName="/ppt/notesSlides/notesSlide2.xml" ContentType="application/vnd.openxmlformats-officedocument.presentationml.notesSlide+xml"/>
  <Override PartName="/ppt/charts/chart1.xml" ContentType="application/vnd.openxmlformats-officedocument.drawingml.chart+xml"/>
  <Override PartName="/ppt/charts/chart2.xml" ContentType="application/vnd.openxmlformats-officedocument.drawingml.chart+xml"/>
  <Override PartName="/ppt/drawings/drawing1.xml" ContentType="application/vnd.openxmlformats-officedocument.drawingml.chartshapes+xml"/>
  <Override PartName="/ppt/charts/chart3.xml" ContentType="application/vnd.openxmlformats-officedocument.drawingml.chart+xml"/>
  <Override PartName="/ppt/charts/chart4.xml" ContentType="application/vnd.openxmlformats-officedocument.drawingml.chart+xml"/>
  <Override PartName="/ppt/drawings/drawing2.xml" ContentType="application/vnd.openxmlformats-officedocument.drawingml.chartshapes+xml"/>
  <Override PartName="/ppt/charts/chart5.xml" ContentType="application/vnd.openxmlformats-officedocument.drawingml.chart+xml"/>
  <Override PartName="/ppt/charts/chart6.xml" ContentType="application/vnd.openxmlformats-officedocument.drawingml.chart+xml"/>
  <Override PartName="/ppt/charts/chart7.xml" ContentType="application/vnd.openxmlformats-officedocument.drawingml.chart+xml"/>
  <Override PartName="/ppt/charts/chart8.xml" ContentType="application/vnd.openxmlformats-officedocument.drawingml.chart+xml"/>
  <Override PartName="/ppt/theme/themeOverride1.xml" ContentType="application/vnd.openxmlformats-officedocument.themeOverride+xml"/>
  <Override PartName="/ppt/charts/chart9.xml" ContentType="application/vnd.openxmlformats-officedocument.drawingml.chart+xml"/>
  <Override PartName="/ppt/charts/chart10.xml" ContentType="application/vnd.openxmlformats-officedocument.drawingml.chart+xml"/>
  <Override PartName="/ppt/charts/chart11.xml" ContentType="application/vnd.openxmlformats-officedocument.drawingml.chart+xml"/>
  <Override PartName="/ppt/theme/themeOverride2.xml" ContentType="application/vnd.openxmlformats-officedocument.themeOverride+xml"/>
  <Override PartName="/ppt/charts/chart12.xml" ContentType="application/vnd.openxmlformats-officedocument.drawingml.chart+xml"/>
  <Override PartName="/ppt/charts/chart13.xml" ContentType="application/vnd.openxmlformats-officedocument.drawingml.chart+xml"/>
  <Override PartName="/ppt/charts/chart14.xml" ContentType="application/vnd.openxmlformats-officedocument.drawingml.chart+xml"/>
  <Override PartName="/ppt/charts/chart15.xml" ContentType="application/vnd.openxmlformats-officedocument.drawingml.chart+xml"/>
  <Override PartName="/ppt/charts/chart16.xml" ContentType="application/vnd.openxmlformats-officedocument.drawingml.chart+xml"/>
  <Override PartName="/ppt/drawings/drawing3.xml" ContentType="application/vnd.openxmlformats-officedocument.drawingml.chartshapes+xml"/>
  <Override PartName="/ppt/charts/chart17.xml" ContentType="application/vnd.openxmlformats-officedocument.drawingml.chart+xml"/>
  <Override PartName="/ppt/charts/chart18.xml" ContentType="application/vnd.openxmlformats-officedocument.drawingml.chart+xml"/>
  <Override PartName="/ppt/drawings/drawing4.xml" ContentType="application/vnd.openxmlformats-officedocument.drawingml.chartshapes+xml"/>
  <Override PartName="/ppt/charts/chart19.xml" ContentType="application/vnd.openxmlformats-officedocument.drawingml.chart+xml"/>
  <Override PartName="/ppt/charts/chart20.xml" ContentType="application/vnd.openxmlformats-officedocument.drawingml.chart+xml"/>
  <Override PartName="/ppt/charts/chart21.xml" ContentType="application/vnd.openxmlformats-officedocument.drawingml.chart+xml"/>
  <Override PartName="/ppt/charts/chart22.xml" ContentType="application/vnd.openxmlformats-officedocument.drawingml.chart+xml"/>
  <Override PartName="/ppt/charts/chart23.xml" ContentType="application/vnd.openxmlformats-officedocument.drawingml.chart+xml"/>
  <Override PartName="/ppt/charts/chart24.xml" ContentType="application/vnd.openxmlformats-officedocument.drawingml.chart+xml"/>
  <Override PartName="/ppt/charts/chart25.xml" ContentType="application/vnd.openxmlformats-officedocument.drawingml.chart+xml"/>
  <Override PartName="/ppt/charts/chart26.xml" ContentType="application/vnd.openxmlformats-officedocument.drawingml.chart+xml"/>
  <Override PartName="/ppt/charts/chart27.xml" ContentType="application/vnd.openxmlformats-officedocument.drawingml.chart+xml"/>
  <Override PartName="/ppt/charts/chart28.xml" ContentType="application/vnd.openxmlformats-officedocument.drawingml.chart+xml"/>
  <Override PartName="/ppt/charts/chart29.xml" ContentType="application/vnd.openxmlformats-officedocument.drawingml.chart+xml"/>
  <Override PartName="/ppt/charts/chart30.xml" ContentType="application/vnd.openxmlformats-officedocument.drawingml.chart+xml"/>
  <Override PartName="/ppt/charts/chart31.xml" ContentType="application/vnd.openxmlformats-officedocument.drawingml.chart+xml"/>
  <Override PartName="/ppt/charts/chart32.xml" ContentType="application/vnd.openxmlformats-officedocument.drawingml.chart+xml"/>
  <Override PartName="/ppt/drawings/drawing5.xml" ContentType="application/vnd.openxmlformats-officedocument.drawingml.chartshapes+xml"/>
  <Override PartName="/ppt/charts/chart33.xml" ContentType="application/vnd.openxmlformats-officedocument.drawingml.chart+xml"/>
  <Override PartName="/ppt/charts/chart34.xml" ContentType="application/vnd.openxmlformats-officedocument.drawingml.chart+xml"/>
  <Override PartName="/ppt/charts/chart35.xml" ContentType="application/vnd.openxmlformats-officedocument.drawingml.chart+xml"/>
  <Override PartName="/ppt/charts/chart36.xml" ContentType="application/vnd.openxmlformats-officedocument.drawingml.chart+xml"/>
  <Override PartName="/ppt/charts/chart37.xml" ContentType="application/vnd.openxmlformats-officedocument.drawingml.chart+xml"/>
  <Override PartName="/ppt/charts/chart38.xml" ContentType="application/vnd.openxmlformats-officedocument.drawingml.chart+xml"/>
  <Override PartName="/ppt/charts/chart39.xml" ContentType="application/vnd.openxmlformats-officedocument.drawingml.chart+xml"/>
  <Override PartName="/ppt/charts/chart40.xml" ContentType="application/vnd.openxmlformats-officedocument.drawingml.chart+xml"/>
  <Override PartName="/ppt/notesSlides/notesSlide3.xml" ContentType="application/vnd.openxmlformats-officedocument.presentationml.notesSlide+xml"/>
  <Override PartName="/ppt/charts/chart41.xml" ContentType="application/vnd.openxmlformats-officedocument.drawingml.chart+xml"/>
  <Override PartName="/ppt/charts/chart42.xml" ContentType="application/vnd.openxmlformats-officedocument.drawingml.chart+xml"/>
  <Override PartName="/ppt/charts/chart43.xml" ContentType="application/vnd.openxmlformats-officedocument.drawingml.chart+xml"/>
  <Override PartName="/ppt/charts/chart44.xml" ContentType="application/vnd.openxmlformats-officedocument.drawingml.chart+xml"/>
  <Override PartName="/ppt/charts/chart45.xml" ContentType="application/vnd.openxmlformats-officedocument.drawingml.chart+xml"/>
  <Override PartName="/docProps/core.xml" ContentType="application/vnd.openxmlformats-package.core-properties+xml"/>
  <Override PartName="/docProps/app.xml" ContentType="application/vnd.openxmlformats-officedocument.extended-properties+xml"/>
</Types>
</file>

<file path=_rels/.rels><?xml version="1.0" encoding="UTF-8" standalone="yes"?>
<Relationships xmlns="http://schemas.openxmlformats.org/package/2006/relationships"><Relationship Id="rId3" Type="http://schemas.openxmlformats.org/package/2006/relationships/metadata/core-properties" Target="docProps/core.xml"/><Relationship Id="rId2" Type="http://schemas.openxmlformats.org/package/2006/relationships/metadata/thumbnail" Target="docProps/thumbnail.jpeg"/><Relationship Id="rId1" Type="http://schemas.openxmlformats.org/officeDocument/2006/relationships/officeDocument" Target="ppt/presentation.xml"/><Relationship Id="rId4" Type="http://schemas.openxmlformats.org/officeDocument/2006/relationships/extended-properties" Target="docProps/app.xml"/></Relationships>
</file>

<file path=ppt/presentation.xml><?xml version="1.0" encoding="utf-8"?>
<p:presentation xmlns:a="http://schemas.openxmlformats.org/drawingml/2006/main" xmlns:r="http://schemas.openxmlformats.org/officeDocument/2006/relationships" xmlns:p="http://schemas.openxmlformats.org/presentationml/2006/main" saveSubsetFonts="1">
  <p:sldMasterIdLst>
    <p:sldMasterId id="2147483648" r:id="rId1"/>
  </p:sldMasterIdLst>
  <p:notesMasterIdLst>
    <p:notesMasterId r:id="rId84"/>
  </p:notesMasterIdLst>
  <p:sldIdLst>
    <p:sldId id="256" r:id="rId2"/>
    <p:sldId id="257" r:id="rId3"/>
    <p:sldId id="258" r:id="rId4"/>
    <p:sldId id="266" r:id="rId5"/>
    <p:sldId id="293" r:id="rId6"/>
    <p:sldId id="267" r:id="rId7"/>
    <p:sldId id="268" r:id="rId8"/>
    <p:sldId id="270" r:id="rId9"/>
    <p:sldId id="269" r:id="rId10"/>
    <p:sldId id="271" r:id="rId11"/>
    <p:sldId id="272" r:id="rId12"/>
    <p:sldId id="273" r:id="rId13"/>
    <p:sldId id="274" r:id="rId14"/>
    <p:sldId id="278" r:id="rId15"/>
    <p:sldId id="275" r:id="rId16"/>
    <p:sldId id="276" r:id="rId17"/>
    <p:sldId id="277" r:id="rId18"/>
    <p:sldId id="280" r:id="rId19"/>
    <p:sldId id="279" r:id="rId20"/>
    <p:sldId id="281" r:id="rId21"/>
    <p:sldId id="282" r:id="rId22"/>
    <p:sldId id="283" r:id="rId23"/>
    <p:sldId id="284" r:id="rId24"/>
    <p:sldId id="285" r:id="rId25"/>
    <p:sldId id="287" r:id="rId26"/>
    <p:sldId id="289" r:id="rId27"/>
    <p:sldId id="290" r:id="rId28"/>
    <p:sldId id="288" r:id="rId29"/>
    <p:sldId id="286" r:id="rId30"/>
    <p:sldId id="291" r:id="rId31"/>
    <p:sldId id="296" r:id="rId32"/>
    <p:sldId id="342" r:id="rId33"/>
    <p:sldId id="341" r:id="rId34"/>
    <p:sldId id="343" r:id="rId35"/>
    <p:sldId id="344" r:id="rId36"/>
    <p:sldId id="351" r:id="rId37"/>
    <p:sldId id="331" r:id="rId38"/>
    <p:sldId id="350" r:id="rId39"/>
    <p:sldId id="345" r:id="rId40"/>
    <p:sldId id="340" r:id="rId41"/>
    <p:sldId id="339" r:id="rId42"/>
    <p:sldId id="338" r:id="rId43"/>
    <p:sldId id="295" r:id="rId44"/>
    <p:sldId id="336" r:id="rId45"/>
    <p:sldId id="297" r:id="rId46"/>
    <p:sldId id="302" r:id="rId47"/>
    <p:sldId id="301" r:id="rId48"/>
    <p:sldId id="305" r:id="rId49"/>
    <p:sldId id="304" r:id="rId50"/>
    <p:sldId id="303" r:id="rId51"/>
    <p:sldId id="300" r:id="rId52"/>
    <p:sldId id="299" r:id="rId53"/>
    <p:sldId id="307" r:id="rId54"/>
    <p:sldId id="327" r:id="rId55"/>
    <p:sldId id="329" r:id="rId56"/>
    <p:sldId id="330" r:id="rId57"/>
    <p:sldId id="328" r:id="rId58"/>
    <p:sldId id="325" r:id="rId59"/>
    <p:sldId id="323" r:id="rId60"/>
    <p:sldId id="321" r:id="rId61"/>
    <p:sldId id="318" r:id="rId62"/>
    <p:sldId id="320" r:id="rId63"/>
    <p:sldId id="322" r:id="rId64"/>
    <p:sldId id="319" r:id="rId65"/>
    <p:sldId id="315" r:id="rId66"/>
    <p:sldId id="317" r:id="rId67"/>
    <p:sldId id="316" r:id="rId68"/>
    <p:sldId id="314" r:id="rId69"/>
    <p:sldId id="313" r:id="rId70"/>
    <p:sldId id="312" r:id="rId71"/>
    <p:sldId id="311" r:id="rId72"/>
    <p:sldId id="310" r:id="rId73"/>
    <p:sldId id="309" r:id="rId74"/>
    <p:sldId id="308" r:id="rId75"/>
    <p:sldId id="292" r:id="rId76"/>
    <p:sldId id="332" r:id="rId77"/>
    <p:sldId id="333" r:id="rId78"/>
    <p:sldId id="334" r:id="rId79"/>
    <p:sldId id="352" r:id="rId80"/>
    <p:sldId id="353" r:id="rId81"/>
    <p:sldId id="354" r:id="rId82"/>
    <p:sldId id="348" r:id="rId83"/>
  </p:sldIdLst>
  <p:sldSz cx="9144000" cy="6858000" type="screen4x3"/>
  <p:notesSz cx="6797675" cy="9926638"/>
  <p:defaultTextStyle>
    <a:defPPr>
      <a:defRPr lang="ru-RU"/>
    </a:defPPr>
    <a:lvl1pPr marL="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800" kern="1200">
        <a:solidFill>
          <a:schemeClr val="tx1"/>
        </a:solidFill>
        <a:latin typeface="+mn-lt"/>
        <a:ea typeface="+mn-ea"/>
        <a:cs typeface="+mn-cs"/>
      </a:defRPr>
    </a:lvl9pPr>
  </p:defaultTextStyle>
</p:presentation>
</file>

<file path=ppt/presProps.xml><?xml version="1.0" encoding="utf-8"?>
<p:presentationPr xmlns:a="http://schemas.openxmlformats.org/drawingml/2006/main" xmlns:r="http://schemas.openxmlformats.org/officeDocument/2006/relationships" xmlns:p="http://schemas.openxmlformats.org/presentationml/2006/main">
  <p:clrMru>
    <a:srgbClr val="CF3DB0"/>
    <a:srgbClr val="FFFF66"/>
    <a:srgbClr val="FF9966"/>
    <a:srgbClr val="FFCC99"/>
  </p:clrMru>
  <p:extLst>
    <p:ext uri="{E76CE94A-603C-4142-B9EB-6D1370010A27}">
      <p14:discardImageEditData xmlns:p14="http://schemas.microsoft.com/office/powerpoint/2010/main" val="0"/>
    </p:ext>
    <p:ext uri="{D31A062A-798A-4329-ABDD-BBA856620510}">
      <p14:defaultImageDpi xmlns:p14="http://schemas.microsoft.com/office/powerpoint/2010/main" val="220"/>
    </p:ext>
  </p:extLst>
</p:presentationPr>
</file>

<file path=ppt/tableStyles.xml><?xml version="1.0" encoding="utf-8"?>
<a:tblStyleLst xmlns:a="http://schemas.openxmlformats.org/drawingml/2006/main" def="{5C22544A-7EE6-4342-B048-85BDC9FD1C3A}"/>
</file>

<file path=ppt/viewProps.xml><?xml version="1.0" encoding="utf-8"?>
<p:viewPr xmlns:a="http://schemas.openxmlformats.org/drawingml/2006/main" xmlns:r="http://schemas.openxmlformats.org/officeDocument/2006/relationships" xmlns:p="http://schemas.openxmlformats.org/presentationml/2006/main">
  <p:normalViewPr>
    <p:restoredLeft sz="12635" autoAdjust="0"/>
    <p:restoredTop sz="94660"/>
  </p:normalViewPr>
  <p:slideViewPr>
    <p:cSldViewPr>
      <p:cViewPr varScale="1">
        <p:scale>
          <a:sx n="103" d="100"/>
          <a:sy n="103" d="100"/>
        </p:scale>
        <p:origin x="-1338" y="-84"/>
      </p:cViewPr>
      <p:guideLst>
        <p:guide orient="horz" pos="2160"/>
        <p:guide pos="2880"/>
      </p:guideLst>
    </p:cSldViewPr>
  </p:slideViewPr>
  <p:notesTextViewPr>
    <p:cViewPr>
      <p:scale>
        <a:sx n="100" d="100"/>
        <a:sy n="100" d="100"/>
      </p:scale>
      <p:origin x="0" y="0"/>
    </p:cViewPr>
  </p:notesTextViewPr>
  <p:gridSpacing cx="72008" cy="72008"/>
</p:viewPr>
</file>

<file path=ppt/_rels/presentation.xml.rels><?xml version="1.0" encoding="UTF-8" standalone="yes"?>
<Relationships xmlns="http://schemas.openxmlformats.org/package/2006/relationships"><Relationship Id="rId13" Type="http://schemas.openxmlformats.org/officeDocument/2006/relationships/slide" Target="slides/slide12.xml"/><Relationship Id="rId18" Type="http://schemas.openxmlformats.org/officeDocument/2006/relationships/slide" Target="slides/slide17.xml"/><Relationship Id="rId26" Type="http://schemas.openxmlformats.org/officeDocument/2006/relationships/slide" Target="slides/slide25.xml"/><Relationship Id="rId39" Type="http://schemas.openxmlformats.org/officeDocument/2006/relationships/slide" Target="slides/slide38.xml"/><Relationship Id="rId21" Type="http://schemas.openxmlformats.org/officeDocument/2006/relationships/slide" Target="slides/slide20.xml"/><Relationship Id="rId34" Type="http://schemas.openxmlformats.org/officeDocument/2006/relationships/slide" Target="slides/slide33.xml"/><Relationship Id="rId42" Type="http://schemas.openxmlformats.org/officeDocument/2006/relationships/slide" Target="slides/slide41.xml"/><Relationship Id="rId47" Type="http://schemas.openxmlformats.org/officeDocument/2006/relationships/slide" Target="slides/slide46.xml"/><Relationship Id="rId50" Type="http://schemas.openxmlformats.org/officeDocument/2006/relationships/slide" Target="slides/slide49.xml"/><Relationship Id="rId55" Type="http://schemas.openxmlformats.org/officeDocument/2006/relationships/slide" Target="slides/slide54.xml"/><Relationship Id="rId63" Type="http://schemas.openxmlformats.org/officeDocument/2006/relationships/slide" Target="slides/slide62.xml"/><Relationship Id="rId68" Type="http://schemas.openxmlformats.org/officeDocument/2006/relationships/slide" Target="slides/slide67.xml"/><Relationship Id="rId76" Type="http://schemas.openxmlformats.org/officeDocument/2006/relationships/slide" Target="slides/slide75.xml"/><Relationship Id="rId84" Type="http://schemas.openxmlformats.org/officeDocument/2006/relationships/notesMaster" Target="notesMasters/notesMaster1.xml"/><Relationship Id="rId7" Type="http://schemas.openxmlformats.org/officeDocument/2006/relationships/slide" Target="slides/slide6.xml"/><Relationship Id="rId71" Type="http://schemas.openxmlformats.org/officeDocument/2006/relationships/slide" Target="slides/slide70.xml"/><Relationship Id="rId2" Type="http://schemas.openxmlformats.org/officeDocument/2006/relationships/slide" Target="slides/slide1.xml"/><Relationship Id="rId16" Type="http://schemas.openxmlformats.org/officeDocument/2006/relationships/slide" Target="slides/slide15.xml"/><Relationship Id="rId29" Type="http://schemas.openxmlformats.org/officeDocument/2006/relationships/slide" Target="slides/slide28.xml"/><Relationship Id="rId11" Type="http://schemas.openxmlformats.org/officeDocument/2006/relationships/slide" Target="slides/slide10.xml"/><Relationship Id="rId24" Type="http://schemas.openxmlformats.org/officeDocument/2006/relationships/slide" Target="slides/slide23.xml"/><Relationship Id="rId32" Type="http://schemas.openxmlformats.org/officeDocument/2006/relationships/slide" Target="slides/slide31.xml"/><Relationship Id="rId37" Type="http://schemas.openxmlformats.org/officeDocument/2006/relationships/slide" Target="slides/slide36.xml"/><Relationship Id="rId40" Type="http://schemas.openxmlformats.org/officeDocument/2006/relationships/slide" Target="slides/slide39.xml"/><Relationship Id="rId45" Type="http://schemas.openxmlformats.org/officeDocument/2006/relationships/slide" Target="slides/slide44.xml"/><Relationship Id="rId53" Type="http://schemas.openxmlformats.org/officeDocument/2006/relationships/slide" Target="slides/slide52.xml"/><Relationship Id="rId58" Type="http://schemas.openxmlformats.org/officeDocument/2006/relationships/slide" Target="slides/slide57.xml"/><Relationship Id="rId66" Type="http://schemas.openxmlformats.org/officeDocument/2006/relationships/slide" Target="slides/slide65.xml"/><Relationship Id="rId74" Type="http://schemas.openxmlformats.org/officeDocument/2006/relationships/slide" Target="slides/slide73.xml"/><Relationship Id="rId79" Type="http://schemas.openxmlformats.org/officeDocument/2006/relationships/slide" Target="slides/slide78.xml"/><Relationship Id="rId87" Type="http://schemas.openxmlformats.org/officeDocument/2006/relationships/theme" Target="theme/theme1.xml"/><Relationship Id="rId5" Type="http://schemas.openxmlformats.org/officeDocument/2006/relationships/slide" Target="slides/slide4.xml"/><Relationship Id="rId61" Type="http://schemas.openxmlformats.org/officeDocument/2006/relationships/slide" Target="slides/slide60.xml"/><Relationship Id="rId82" Type="http://schemas.openxmlformats.org/officeDocument/2006/relationships/slide" Target="slides/slide81.xml"/><Relationship Id="rId19" Type="http://schemas.openxmlformats.org/officeDocument/2006/relationships/slide" Target="slides/slide18.xml"/><Relationship Id="rId4" Type="http://schemas.openxmlformats.org/officeDocument/2006/relationships/slide" Target="slides/slide3.xml"/><Relationship Id="rId9" Type="http://schemas.openxmlformats.org/officeDocument/2006/relationships/slide" Target="slides/slide8.xml"/><Relationship Id="rId14" Type="http://schemas.openxmlformats.org/officeDocument/2006/relationships/slide" Target="slides/slide13.xml"/><Relationship Id="rId22" Type="http://schemas.openxmlformats.org/officeDocument/2006/relationships/slide" Target="slides/slide21.xml"/><Relationship Id="rId27" Type="http://schemas.openxmlformats.org/officeDocument/2006/relationships/slide" Target="slides/slide26.xml"/><Relationship Id="rId30" Type="http://schemas.openxmlformats.org/officeDocument/2006/relationships/slide" Target="slides/slide29.xml"/><Relationship Id="rId35" Type="http://schemas.openxmlformats.org/officeDocument/2006/relationships/slide" Target="slides/slide34.xml"/><Relationship Id="rId43" Type="http://schemas.openxmlformats.org/officeDocument/2006/relationships/slide" Target="slides/slide42.xml"/><Relationship Id="rId48" Type="http://schemas.openxmlformats.org/officeDocument/2006/relationships/slide" Target="slides/slide47.xml"/><Relationship Id="rId56" Type="http://schemas.openxmlformats.org/officeDocument/2006/relationships/slide" Target="slides/slide55.xml"/><Relationship Id="rId64" Type="http://schemas.openxmlformats.org/officeDocument/2006/relationships/slide" Target="slides/slide63.xml"/><Relationship Id="rId69" Type="http://schemas.openxmlformats.org/officeDocument/2006/relationships/slide" Target="slides/slide68.xml"/><Relationship Id="rId77" Type="http://schemas.openxmlformats.org/officeDocument/2006/relationships/slide" Target="slides/slide76.xml"/><Relationship Id="rId8" Type="http://schemas.openxmlformats.org/officeDocument/2006/relationships/slide" Target="slides/slide7.xml"/><Relationship Id="rId51" Type="http://schemas.openxmlformats.org/officeDocument/2006/relationships/slide" Target="slides/slide50.xml"/><Relationship Id="rId72" Type="http://schemas.openxmlformats.org/officeDocument/2006/relationships/slide" Target="slides/slide71.xml"/><Relationship Id="rId80" Type="http://schemas.openxmlformats.org/officeDocument/2006/relationships/slide" Target="slides/slide79.xml"/><Relationship Id="rId85" Type="http://schemas.openxmlformats.org/officeDocument/2006/relationships/presProps" Target="presProps.xml"/><Relationship Id="rId3" Type="http://schemas.openxmlformats.org/officeDocument/2006/relationships/slide" Target="slides/slide2.xml"/><Relationship Id="rId12" Type="http://schemas.openxmlformats.org/officeDocument/2006/relationships/slide" Target="slides/slide11.xml"/><Relationship Id="rId17" Type="http://schemas.openxmlformats.org/officeDocument/2006/relationships/slide" Target="slides/slide16.xml"/><Relationship Id="rId25" Type="http://schemas.openxmlformats.org/officeDocument/2006/relationships/slide" Target="slides/slide24.xml"/><Relationship Id="rId33" Type="http://schemas.openxmlformats.org/officeDocument/2006/relationships/slide" Target="slides/slide32.xml"/><Relationship Id="rId38" Type="http://schemas.openxmlformats.org/officeDocument/2006/relationships/slide" Target="slides/slide37.xml"/><Relationship Id="rId46" Type="http://schemas.openxmlformats.org/officeDocument/2006/relationships/slide" Target="slides/slide45.xml"/><Relationship Id="rId59" Type="http://schemas.openxmlformats.org/officeDocument/2006/relationships/slide" Target="slides/slide58.xml"/><Relationship Id="rId67" Type="http://schemas.openxmlformats.org/officeDocument/2006/relationships/slide" Target="slides/slide66.xml"/><Relationship Id="rId20" Type="http://schemas.openxmlformats.org/officeDocument/2006/relationships/slide" Target="slides/slide19.xml"/><Relationship Id="rId41" Type="http://schemas.openxmlformats.org/officeDocument/2006/relationships/slide" Target="slides/slide40.xml"/><Relationship Id="rId54" Type="http://schemas.openxmlformats.org/officeDocument/2006/relationships/slide" Target="slides/slide53.xml"/><Relationship Id="rId62" Type="http://schemas.openxmlformats.org/officeDocument/2006/relationships/slide" Target="slides/slide61.xml"/><Relationship Id="rId70" Type="http://schemas.openxmlformats.org/officeDocument/2006/relationships/slide" Target="slides/slide69.xml"/><Relationship Id="rId75" Type="http://schemas.openxmlformats.org/officeDocument/2006/relationships/slide" Target="slides/slide74.xml"/><Relationship Id="rId83" Type="http://schemas.openxmlformats.org/officeDocument/2006/relationships/slide" Target="slides/slide82.xml"/><Relationship Id="rId88" Type="http://schemas.openxmlformats.org/officeDocument/2006/relationships/tableStyles" Target="tableStyles.xml"/><Relationship Id="rId1" Type="http://schemas.openxmlformats.org/officeDocument/2006/relationships/slideMaster" Target="slideMasters/slideMaster1.xml"/><Relationship Id="rId6" Type="http://schemas.openxmlformats.org/officeDocument/2006/relationships/slide" Target="slides/slide5.xml"/><Relationship Id="rId15" Type="http://schemas.openxmlformats.org/officeDocument/2006/relationships/slide" Target="slides/slide14.xml"/><Relationship Id="rId23" Type="http://schemas.openxmlformats.org/officeDocument/2006/relationships/slide" Target="slides/slide22.xml"/><Relationship Id="rId28" Type="http://schemas.openxmlformats.org/officeDocument/2006/relationships/slide" Target="slides/slide27.xml"/><Relationship Id="rId36" Type="http://schemas.openxmlformats.org/officeDocument/2006/relationships/slide" Target="slides/slide35.xml"/><Relationship Id="rId49" Type="http://schemas.openxmlformats.org/officeDocument/2006/relationships/slide" Target="slides/slide48.xml"/><Relationship Id="rId57" Type="http://schemas.openxmlformats.org/officeDocument/2006/relationships/slide" Target="slides/slide56.xml"/><Relationship Id="rId10" Type="http://schemas.openxmlformats.org/officeDocument/2006/relationships/slide" Target="slides/slide9.xml"/><Relationship Id="rId31" Type="http://schemas.openxmlformats.org/officeDocument/2006/relationships/slide" Target="slides/slide30.xml"/><Relationship Id="rId44" Type="http://schemas.openxmlformats.org/officeDocument/2006/relationships/slide" Target="slides/slide43.xml"/><Relationship Id="rId52" Type="http://schemas.openxmlformats.org/officeDocument/2006/relationships/slide" Target="slides/slide51.xml"/><Relationship Id="rId60" Type="http://schemas.openxmlformats.org/officeDocument/2006/relationships/slide" Target="slides/slide59.xml"/><Relationship Id="rId65" Type="http://schemas.openxmlformats.org/officeDocument/2006/relationships/slide" Target="slides/slide64.xml"/><Relationship Id="rId73" Type="http://schemas.openxmlformats.org/officeDocument/2006/relationships/slide" Target="slides/slide72.xml"/><Relationship Id="rId78" Type="http://schemas.openxmlformats.org/officeDocument/2006/relationships/slide" Target="slides/slide77.xml"/><Relationship Id="rId81" Type="http://schemas.openxmlformats.org/officeDocument/2006/relationships/slide" Target="slides/slide80.xml"/><Relationship Id="rId86" Type="http://schemas.openxmlformats.org/officeDocument/2006/relationships/viewProps" Target="viewProps.xml"/></Relationships>
</file>

<file path=ppt/charts/_rels/chart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.xlsx"/></Relationships>
</file>

<file path=ppt/charts/_rels/chart1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9.xlsx"/></Relationships>
</file>

<file path=ppt/charts/_rels/chart11.xml.rels><?xml version="1.0" encoding="UTF-8" standalone="yes"?>
<Relationships xmlns="http://schemas.openxmlformats.org/package/2006/relationships"><Relationship Id="rId2" Type="http://schemas.openxmlformats.org/officeDocument/2006/relationships/oleObject" Target="../embeddings/oleObject1.bin"/><Relationship Id="rId1" Type="http://schemas.openxmlformats.org/officeDocument/2006/relationships/themeOverride" Target="../theme/themeOverride2.xml"/></Relationships>
</file>

<file path=ppt/charts/_rels/chart1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0.xlsx"/></Relationships>
</file>

<file path=ppt/charts/_rels/chart1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1.xlsx"/></Relationships>
</file>

<file path=ppt/charts/_rels/chart1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2.xlsx"/></Relationships>
</file>

<file path=ppt/charts/_rels/chart1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3.xlsx"/></Relationships>
</file>

<file path=ppt/charts/_rels/chart16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3.xml"/><Relationship Id="rId1" Type="http://schemas.openxmlformats.org/officeDocument/2006/relationships/package" Target="../embeddings/Microsoft_Excel_Worksheet14.xlsx"/></Relationships>
</file>

<file path=ppt/charts/_rels/chart1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5.xlsx"/></Relationships>
</file>

<file path=ppt/charts/_rels/chart18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4.xml"/><Relationship Id="rId1" Type="http://schemas.openxmlformats.org/officeDocument/2006/relationships/package" Target="../embeddings/Microsoft_Excel_Worksheet16.xlsx"/></Relationships>
</file>

<file path=ppt/charts/_rels/chart1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7.xlsx"/></Relationships>
</file>

<file path=ppt/charts/_rels/chart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1.xml"/><Relationship Id="rId1" Type="http://schemas.openxmlformats.org/officeDocument/2006/relationships/package" Target="../embeddings/Microsoft_Excel_Worksheet2.xlsx"/></Relationships>
</file>

<file path=ppt/charts/_rels/chart2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8.xlsx"/></Relationships>
</file>

<file path=ppt/charts/_rels/chart2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19.xlsx"/></Relationships>
</file>

<file path=ppt/charts/_rels/chart2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0.xlsx"/></Relationships>
</file>

<file path=ppt/charts/_rels/chart2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1.xlsx"/></Relationships>
</file>

<file path=ppt/charts/_rels/chart2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2.xlsx"/></Relationships>
</file>

<file path=ppt/charts/_rels/chart2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3.xlsx"/></Relationships>
</file>

<file path=ppt/charts/_rels/chart2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4.xlsx"/></Relationships>
</file>

<file path=ppt/charts/_rels/chart2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5.xlsx"/></Relationships>
</file>

<file path=ppt/charts/_rels/chart2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6.xlsx"/></Relationships>
</file>

<file path=ppt/charts/_rels/chart2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7.xlsx"/></Relationships>
</file>

<file path=ppt/charts/_rels/chart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.xlsx"/></Relationships>
</file>

<file path=ppt/charts/_rels/chart3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8.xlsx"/></Relationships>
</file>

<file path=ppt/charts/_rels/chart3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29.xlsx"/></Relationships>
</file>

<file path=ppt/charts/_rels/chart32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5.xml"/><Relationship Id="rId1" Type="http://schemas.openxmlformats.org/officeDocument/2006/relationships/package" Target="../embeddings/Microsoft_Excel_Worksheet30.xlsx"/></Relationships>
</file>

<file path=ppt/charts/_rels/chart3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1.xlsx"/></Relationships>
</file>

<file path=ppt/charts/_rels/chart3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2.xlsx"/></Relationships>
</file>

<file path=ppt/charts/_rels/chart3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3.xlsx"/></Relationships>
</file>

<file path=ppt/charts/_rels/chart3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4.xlsx"/></Relationships>
</file>

<file path=ppt/charts/_rels/chart3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5.xlsx"/></Relationships>
</file>

<file path=ppt/charts/_rels/chart38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6.xlsx"/></Relationships>
</file>

<file path=ppt/charts/_rels/chart3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7.xlsx"/></Relationships>
</file>

<file path=ppt/charts/_rels/chart4.xml.rels><?xml version="1.0" encoding="UTF-8" standalone="yes"?>
<Relationships xmlns="http://schemas.openxmlformats.org/package/2006/relationships"><Relationship Id="rId2" Type="http://schemas.openxmlformats.org/officeDocument/2006/relationships/chartUserShapes" Target="../drawings/drawing2.xml"/><Relationship Id="rId1" Type="http://schemas.openxmlformats.org/officeDocument/2006/relationships/package" Target="../embeddings/Microsoft_Excel_Worksheet4.xlsx"/></Relationships>
</file>

<file path=ppt/charts/_rels/chart40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8.xlsx"/></Relationships>
</file>

<file path=ppt/charts/_rels/chart41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39.xlsx"/></Relationships>
</file>

<file path=ppt/charts/_rels/chart42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0.xlsx"/></Relationships>
</file>

<file path=ppt/charts/_rels/chart43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1.xlsx"/></Relationships>
</file>

<file path=ppt/charts/_rels/chart44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2.xlsx"/></Relationships>
</file>

<file path=ppt/charts/_rels/chart4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43.xlsx"/></Relationships>
</file>

<file path=ppt/charts/_rels/chart5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5.xlsx"/></Relationships>
</file>

<file path=ppt/charts/_rels/chart6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6.xlsx"/></Relationships>
</file>

<file path=ppt/charts/_rels/chart7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7.xlsx"/></Relationships>
</file>

<file path=ppt/charts/_rels/chart8.xml.rels><?xml version="1.0" encoding="UTF-8" standalone="yes"?>
<Relationships xmlns="http://schemas.openxmlformats.org/package/2006/relationships"><Relationship Id="rId2" Type="http://schemas.openxmlformats.org/officeDocument/2006/relationships/oleObject" Target="&#1044;&#1080;&#1072;&#1075;&#1088;&#1072;&#1084;&#1084;&#1072;%20&#1074;%20Microsoft%20PowerPoint" TargetMode="External"/><Relationship Id="rId1" Type="http://schemas.openxmlformats.org/officeDocument/2006/relationships/themeOverride" Target="../theme/themeOverride1.xml"/></Relationships>
</file>

<file path=ppt/charts/_rels/chart9.xml.rels><?xml version="1.0" encoding="UTF-8" standalone="yes"?>
<Relationships xmlns="http://schemas.openxmlformats.org/package/2006/relationships"><Relationship Id="rId1" Type="http://schemas.openxmlformats.org/officeDocument/2006/relationships/package" Target="../embeddings/Microsoft_Excel_Worksheet8.xlsx"/></Relationships>
</file>

<file path=ppt/charts/chart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5.2931106384574281E-2"/>
          <c:y val="9.4906327853972405E-2"/>
          <c:w val="0.91542528910990106"/>
          <c:h val="0.88853707099837509"/>
        </c:manualLayout>
      </c:layout>
      <c:pie3DChart>
        <c:varyColors val="1"/>
        <c:ser>
          <c:idx val="0"/>
          <c:order val="0"/>
          <c:spPr>
            <a:ln>
              <a:solidFill>
                <a:schemeClr val="accent6">
                  <a:lumMod val="75000"/>
                </a:schemeClr>
              </a:solidFill>
            </a:ln>
          </c:spPr>
          <c:dPt>
            <c:idx val="0"/>
            <c:bubble3D val="0"/>
            <c:spPr>
              <a:solidFill>
                <a:schemeClr val="accent6">
                  <a:lumMod val="75000"/>
                </a:schemeClr>
              </a:solidFill>
              <a:ln>
                <a:solidFill>
                  <a:srgbClr val="CC9900"/>
                </a:solidFill>
              </a:ln>
            </c:spPr>
          </c:dPt>
          <c:dPt>
            <c:idx val="1"/>
            <c:bubble3D val="0"/>
            <c:explosion val="16"/>
            <c:spPr>
              <a:solidFill>
                <a:schemeClr val="accent5"/>
              </a:solidFill>
              <a:ln>
                <a:solidFill>
                  <a:schemeClr val="accent6">
                    <a:lumMod val="75000"/>
                  </a:schemeClr>
                </a:solidFill>
              </a:ln>
            </c:spPr>
          </c:dPt>
          <c:cat>
            <c:strRef>
              <c:f>Лист3!$A$5:$A$6</c:f>
              <c:strCache>
                <c:ptCount val="2"/>
                <c:pt idx="0">
                  <c:v>Иные</c:v>
                </c:pt>
                <c:pt idx="1">
                  <c:v>ндфл</c:v>
                </c:pt>
              </c:strCache>
            </c:strRef>
          </c:cat>
          <c:val>
            <c:numRef>
              <c:f>Лист3!$B$5:$B$6</c:f>
              <c:numCache>
                <c:formatCode>#,##0.00</c:formatCode>
                <c:ptCount val="2"/>
                <c:pt idx="0">
                  <c:v>1350.1</c:v>
                </c:pt>
                <c:pt idx="1">
                  <c:v>1536.9</c:v>
                </c:pt>
              </c:numCache>
            </c:numRef>
          </c:val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18"/>
    </mc:Choice>
    <mc:Fallback>
      <c:style val="18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6.9459374681202335E-2"/>
          <c:y val="5.1813753355654496E-2"/>
          <c:w val="0.93054065156279164"/>
          <c:h val="0.88981602391664716"/>
        </c:manualLayout>
      </c:layout>
      <c:pie3DChart>
        <c:varyColors val="1"/>
        <c:ser>
          <c:idx val="0"/>
          <c:order val="0"/>
          <c:spPr>
            <a:solidFill>
              <a:srgbClr val="CF3DB0"/>
            </a:solidFill>
          </c:spPr>
          <c:dPt>
            <c:idx val="0"/>
            <c:bubble3D val="0"/>
            <c:explosion val="8"/>
            <c:extLst xmlns:c16r2="http://schemas.microsoft.com/office/drawing/2015/06/chart">
              <c:ext xmlns:c16="http://schemas.microsoft.com/office/drawing/2014/chart" uri="{C3380CC4-5D6E-409C-BE32-E72D297353CC}">
                <c16:uniqueId val="{00000001-9EEA-4F6D-85BA-0460A8CE351D}"/>
              </c:ext>
            </c:extLst>
          </c:dPt>
          <c:dPt>
            <c:idx val="1"/>
            <c:bubble3D val="0"/>
            <c:spPr>
              <a:solidFill>
                <a:srgbClr val="9BBB59">
                  <a:lumMod val="60000"/>
                  <a:lumOff val="40000"/>
                </a:srgbClr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9EEA-4F6D-85BA-0460A8CE351D}"/>
              </c:ext>
            </c:extLst>
          </c:dPt>
          <c:val>
            <c:numRef>
              <c:f>[Книга1]Лист1!$A$3:$B$3</c:f>
              <c:numCache>
                <c:formatCode>General</c:formatCode>
                <c:ptCount val="2"/>
                <c:pt idx="0">
                  <c:v>4936</c:v>
                </c:pt>
                <c:pt idx="1">
                  <c:v>2235.6999999999998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4-9EEA-4F6D-85BA-0460A8CE351D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</c:plotArea>
    <c:plotVisOnly val="1"/>
    <c:dispBlanksAs val="zero"/>
    <c:showDLblsOverMax val="0"/>
  </c:chart>
  <c:txPr>
    <a:bodyPr/>
    <a:lstStyle/>
    <a:p>
      <a:pPr>
        <a:defRPr sz="1800"/>
      </a:pPr>
      <a:endParaRPr lang="ru-RU"/>
    </a:p>
  </c:txPr>
  <c:externalData r:id="rId2">
    <c:autoUpdate val="0"/>
  </c:externalData>
</c:chartSpace>
</file>

<file path=ppt/charts/chart1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1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1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2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2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3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3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  <c:userShapes r:id="rId2"/>
</c:chartSpace>
</file>

<file path=ppt/charts/chart40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41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42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43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44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4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5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6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7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charts/chart8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02"/>
    </mc:Choice>
    <mc:Fallback>
      <c:style val="2"/>
    </mc:Fallback>
  </mc:AlternateContent>
  <c:clrMapOvr bg1="lt1" tx1="dk1" bg2="lt2" tx2="dk2" accent1="accent1" accent2="accent2" accent3="accent3" accent4="accent4" accent5="accent5" accent6="accent6" hlink="hlink" folHlink="folHlink"/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1.7343573356186866E-2"/>
          <c:w val="0.98515568824372401"/>
          <c:h val="0.94078256082126765"/>
        </c:manualLayout>
      </c:layout>
      <c:pie3DChart>
        <c:varyColors val="1"/>
        <c:ser>
          <c:idx val="0"/>
          <c:order val="0"/>
          <c:explosion val="3"/>
          <c:dPt>
            <c:idx val="0"/>
            <c:bubble3D val="0"/>
            <c:spPr>
              <a:solidFill>
                <a:srgbClr val="FFFF66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1-F183-4B66-9E19-7761858A0CC9}"/>
              </c:ext>
            </c:extLst>
          </c:dPt>
          <c:dPt>
            <c:idx val="1"/>
            <c:bubble3D val="0"/>
            <c:spPr>
              <a:solidFill>
                <a:srgbClr val="FF660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3-F183-4B66-9E19-7761858A0CC9}"/>
              </c:ext>
            </c:extLst>
          </c:dPt>
          <c:dPt>
            <c:idx val="2"/>
            <c:bubble3D val="0"/>
            <c:spPr>
              <a:solidFill>
                <a:srgbClr val="92D050"/>
              </a:solidFill>
            </c:spPr>
            <c:extLst xmlns:c16r2="http://schemas.microsoft.com/office/drawing/2015/06/chart">
              <c:ext xmlns:c16="http://schemas.microsoft.com/office/drawing/2014/chart" uri="{C3380CC4-5D6E-409C-BE32-E72D297353CC}">
                <c16:uniqueId val="{00000005-F183-4B66-9E19-7761858A0CC9}"/>
              </c:ext>
            </c:extLst>
          </c:dPt>
          <c:cat>
            <c:strRef>
              <c:f>'[Диаграмма в Microsoft PowerPoint]Лист2'!$A$12:$A$14</c:f>
              <c:strCache>
                <c:ptCount val="3"/>
                <c:pt idx="0">
                  <c:v>Имущественные налоги физлиц </c:v>
                </c:pt>
                <c:pt idx="1">
                  <c:v>Юридические лица</c:v>
                </c:pt>
                <c:pt idx="2">
                  <c:v>Налоги, взимаемые с ИП</c:v>
                </c:pt>
              </c:strCache>
            </c:strRef>
          </c:cat>
          <c:val>
            <c:numRef>
              <c:f>'[Диаграмма в Microsoft PowerPoint]Лист2'!$B$12:$B$14</c:f>
              <c:numCache>
                <c:formatCode>General</c:formatCode>
                <c:ptCount val="3"/>
                <c:pt idx="0">
                  <c:v>65.400000000000006</c:v>
                </c:pt>
                <c:pt idx="1">
                  <c:v>21</c:v>
                </c:pt>
                <c:pt idx="2">
                  <c:v>13.6</c:v>
                </c:pt>
              </c:numCache>
            </c:numRef>
          </c:val>
          <c:extLst xmlns:c16r2="http://schemas.microsoft.com/office/drawing/2015/06/chart">
            <c:ext xmlns:c16="http://schemas.microsoft.com/office/drawing/2014/chart" uri="{C3380CC4-5D6E-409C-BE32-E72D297353CC}">
              <c16:uniqueId val="{00000006-F183-4B66-9E19-7761858A0CC9}"/>
            </c:ext>
          </c:extLst>
        </c:ser>
        <c:dLbls>
          <c:showLegendKey val="0"/>
          <c:showVal val="0"/>
          <c:showCatName val="0"/>
          <c:showSerName val="0"/>
          <c:showPercent val="0"/>
          <c:showBubbleSize val="0"/>
          <c:showLeaderLines val="0"/>
        </c:dLbls>
      </c:pie3DChart>
      <c:spPr>
        <a:noFill/>
        <a:ln w="25400">
          <a:noFill/>
        </a:ln>
      </c:spPr>
    </c:plotArea>
    <c:plotVisOnly val="1"/>
    <c:dispBlanksAs val="gap"/>
    <c:showDLblsOverMax val="0"/>
  </c:chart>
  <c:externalData r:id="rId2">
    <c:autoUpdate val="0"/>
  </c:externalData>
</c:chartSpace>
</file>

<file path=ppt/charts/chart9.xml><?xml version="1.0" encoding="utf-8"?>
<c:chartSpace xmlns:c="http://schemas.openxmlformats.org/drawingml/2006/chart" xmlns:a="http://schemas.openxmlformats.org/drawingml/2006/main" xmlns:r="http://schemas.openxmlformats.org/officeDocument/2006/relationships">
  <c:date1904 val="0"/>
  <c:lang val="ru-RU"/>
  <c:roundedCorners val="0"/>
  <mc:AlternateContent xmlns:mc="http://schemas.openxmlformats.org/markup-compatibility/2006">
    <mc:Choice xmlns:c14="http://schemas.microsoft.com/office/drawing/2007/8/2/chart" Requires="c14">
      <c14:style val="126"/>
    </mc:Choice>
    <mc:Fallback>
      <c:style val="26"/>
    </mc:Fallback>
  </mc:AlternateContent>
  <c:chart>
    <c:autoTitleDeleted val="0"/>
    <c:view3D>
      <c:rotX val="30"/>
      <c:rotY val="0"/>
      <c:rAngAx val="0"/>
      <c:perspective val="30"/>
    </c:view3D>
    <c:floor>
      <c:thickness val="0"/>
    </c:floor>
    <c:sideWall>
      <c:thickness val="0"/>
    </c:sideWall>
    <c:backWall>
      <c:thickness val="0"/>
    </c:backWall>
    <c:plotArea>
      <c:layout>
        <c:manualLayout>
          <c:layoutTarget val="inner"/>
          <c:xMode val="edge"/>
          <c:yMode val="edge"/>
          <c:x val="0"/>
          <c:y val="0.11146292900162487"/>
          <c:w val="0.91542528910990106"/>
          <c:h val="0.88853707099837509"/>
        </c:manualLayout>
      </c:layout>
      <c:pie3DChart>
        <c:varyColors val="1"/>
        <c:dLbls>
          <c:showLegendKey val="0"/>
          <c:showVal val="0"/>
          <c:showCatName val="0"/>
          <c:showSerName val="0"/>
          <c:showPercent val="0"/>
          <c:showBubbleSize val="0"/>
          <c:showLeaderLines val="1"/>
        </c:dLbls>
      </c:pie3DChart>
      <c:spPr>
        <a:noFill/>
        <a:ln w="25390">
          <a:noFill/>
        </a:ln>
      </c:spPr>
    </c:plotArea>
    <c:plotVisOnly val="1"/>
    <c:dispBlanksAs val="gap"/>
    <c:showDLblsOverMax val="0"/>
  </c:chart>
  <c:txPr>
    <a:bodyPr/>
    <a:lstStyle/>
    <a:p>
      <a:pPr>
        <a:defRPr sz="1799"/>
      </a:pPr>
      <a:endParaRPr lang="ru-RU"/>
    </a:p>
  </c:txPr>
  <c:externalData r:id="rId1">
    <c:autoUpdate val="0"/>
  </c:externalData>
</c:chartSpace>
</file>

<file path=ppt/drawings/_rels/drawing2.xml.rels><?xml version="1.0" encoding="UTF-8" standalone="yes"?>
<Relationships xmlns="http://schemas.openxmlformats.org/package/2006/relationships"><Relationship Id="rId1" Type="http://schemas.openxmlformats.org/officeDocument/2006/relationships/image" Target="../media/image105.png"/></Relationships>
</file>

<file path=ppt/drawings/_rels/drawing3.xml.rels><?xml version="1.0" encoding="UTF-8" standalone="yes"?>
<Relationships xmlns="http://schemas.openxmlformats.org/package/2006/relationships"><Relationship Id="rId1" Type="http://schemas.openxmlformats.org/officeDocument/2006/relationships/image" Target="../media/image136.png"/></Relationships>
</file>

<file path=ppt/drawings/_rels/drawing4.xml.rels><?xml version="1.0" encoding="UTF-8" standalone="yes"?>
<Relationships xmlns="http://schemas.openxmlformats.org/package/2006/relationships"><Relationship Id="rId1" Type="http://schemas.openxmlformats.org/officeDocument/2006/relationships/image" Target="../media/image143.png"/></Relationships>
</file>

<file path=ppt/drawings/_rels/drawing5.xml.rels><?xml version="1.0" encoding="UTF-8" standalone="yes"?>
<Relationships xmlns="http://schemas.openxmlformats.org/package/2006/relationships"><Relationship Id="rId1" Type="http://schemas.openxmlformats.org/officeDocument/2006/relationships/image" Target="../media/image165.jpeg"/></Relationships>
</file>

<file path=ppt/drawings/drawing1.xml><?xml version="1.0" encoding="utf-8"?>
<c:userShapes xmlns:c="http://schemas.openxmlformats.org/drawingml/2006/chart">
  <cdr:relSizeAnchor xmlns:cdr="http://schemas.openxmlformats.org/drawingml/2006/chartDrawing">
    <cdr:from>
      <cdr:x>0.06372</cdr:x>
      <cdr:y>0.58918</cdr:y>
    </cdr:from>
    <cdr:to>
      <cdr:x>0.13144</cdr:x>
      <cdr:y>0.85219</cdr:y>
    </cdr:to>
    <cdr:sp macro="" textlink="">
      <cdr:nvSpPr>
        <cdr:cNvPr id="5" name="Штриховая стрелка вправо 4"/>
        <cdr:cNvSpPr/>
      </cdr:nvSpPr>
      <cdr:spPr>
        <a:xfrm xmlns:a="http://schemas.openxmlformats.org/drawingml/2006/main" rot="5400000">
          <a:off x="-73012" y="2161478"/>
          <a:ext cx="832280" cy="238125"/>
        </a:xfrm>
        <a:prstGeom xmlns:a="http://schemas.openxmlformats.org/drawingml/2006/main" prst="stripedRightArrow">
          <a:avLst/>
        </a:prstGeom>
        <a:solidFill xmlns:a="http://schemas.openxmlformats.org/drawingml/2006/main">
          <a:srgbClr val="FF0000"/>
        </a:solidFill>
        <a:ln xmlns:a="http://schemas.openxmlformats.org/drawingml/2006/main">
          <a:solidFill>
            <a:schemeClr val="accent2">
              <a:lumMod val="75000"/>
            </a:schemeClr>
          </a:solidFill>
        </a:ln>
      </cdr:spPr>
      <cdr:style>
        <a:lnRef xmlns:a="http://schemas.openxmlformats.org/drawingml/2006/main" idx="2">
          <a:schemeClr val="accent1">
            <a:shade val="50000"/>
          </a:schemeClr>
        </a:lnRef>
        <a:fillRef xmlns:a="http://schemas.openxmlformats.org/drawingml/2006/main" idx="1">
          <a:schemeClr val="accent1"/>
        </a:fillRef>
        <a:effectRef xmlns:a="http://schemas.openxmlformats.org/drawingml/2006/main" idx="0">
          <a:schemeClr val="accent1"/>
        </a:effectRef>
        <a:fontRef xmlns:a="http://schemas.openxmlformats.org/drawingml/2006/main" idx="minor">
          <a:schemeClr val="lt1"/>
        </a:fontRef>
      </cdr:style>
      <cdr:txBody>
        <a:bodyPr xmlns:a="http://schemas.openxmlformats.org/drawingml/2006/main" anchor="ctr"/>
        <a:lstStyle xmlns:a="http://schemas.openxmlformats.org/drawingml/2006/main">
          <a:defPPr>
            <a:defRPr lang="ru-RU"/>
          </a:defPPr>
          <a:lvl1pPr marL="0" algn="l" defTabSz="91015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1pPr>
          <a:lvl2pPr marL="455014" algn="l" defTabSz="91015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2pPr>
          <a:lvl3pPr marL="910151" algn="l" defTabSz="91015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3pPr>
          <a:lvl4pPr marL="1365204" algn="l" defTabSz="91015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4pPr>
          <a:lvl5pPr marL="1820297" algn="l" defTabSz="91015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5pPr>
          <a:lvl6pPr marL="2275311" algn="l" defTabSz="91015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6pPr>
          <a:lvl7pPr marL="2730325" algn="l" defTabSz="91015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7pPr>
          <a:lvl8pPr marL="3185424" algn="l" defTabSz="91015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8pPr>
          <a:lvl9pPr marL="3640500" algn="l" defTabSz="910151" rtl="0" eaLnBrk="1" latinLnBrk="0" hangingPunct="1">
            <a:defRPr sz="1800" kern="1200">
              <a:solidFill>
                <a:schemeClr val="lt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 eaLnBrk="1" hangingPunct="1">
            <a:defRPr/>
          </a:pPr>
          <a:endParaRPr lang="ru-RU">
            <a:solidFill>
              <a:srgbClr val="9BCAE3"/>
            </a:solidFill>
          </a:endParaRPr>
        </a:p>
      </cdr:txBody>
    </cdr:sp>
  </cdr:relSizeAnchor>
</c:userShapes>
</file>

<file path=ppt/drawings/drawing2.xml><?xml version="1.0" encoding="utf-8"?>
<c:userShapes xmlns:c="http://schemas.openxmlformats.org/drawingml/2006/chart">
  <cdr:relSizeAnchor xmlns:cdr="http://schemas.openxmlformats.org/drawingml/2006/chartDrawing">
    <cdr:from>
      <cdr:x>0.30889</cdr:x>
      <cdr:y>0</cdr:y>
    </cdr:from>
    <cdr:to>
      <cdr:x>0.54121</cdr:x>
      <cdr:y>0.15413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1086166" y="-2875374"/>
          <a:ext cx="816935" cy="487722"/>
        </a:xfrm>
        <a:prstGeom xmlns:a="http://schemas.openxmlformats.org/drawingml/2006/main" prst="rect">
          <a:avLst/>
        </a:prstGeom>
      </cdr:spPr>
    </cdr:pic>
  </cdr:relSizeAnchor>
  <cdr:relSizeAnchor xmlns:cdr="http://schemas.openxmlformats.org/drawingml/2006/chartDrawing">
    <cdr:from>
      <cdr:x>0.17651</cdr:x>
      <cdr:y>0.01783</cdr:y>
    </cdr:from>
    <cdr:to>
      <cdr:x>0.24207</cdr:x>
      <cdr:y>0.08105</cdr:y>
    </cdr:to>
    <cdr:sp macro="" textlink="">
      <cdr:nvSpPr>
        <cdr:cNvPr id="3" name="Стрелка вправо 2"/>
        <cdr:cNvSpPr/>
      </cdr:nvSpPr>
      <cdr:spPr>
        <a:xfrm xmlns:a="http://schemas.openxmlformats.org/drawingml/2006/main">
          <a:off x="620680" y="56411"/>
          <a:ext cx="230516" cy="200055"/>
        </a:xfrm>
        <a:prstGeom xmlns:a="http://schemas.openxmlformats.org/drawingml/2006/main" prst="rightArrow">
          <a:avLst/>
        </a:prstGeom>
      </cdr:spPr>
      <cdr:style>
        <a:lnRef xmlns:a="http://schemas.openxmlformats.org/drawingml/2006/main" idx="1">
          <a:schemeClr val="dk1"/>
        </a:lnRef>
        <a:fillRef xmlns:a="http://schemas.openxmlformats.org/drawingml/2006/main" idx="2">
          <a:schemeClr val="dk1"/>
        </a:fillRef>
        <a:effectRef xmlns:a="http://schemas.openxmlformats.org/drawingml/2006/main" idx="1">
          <a:schemeClr val="dk1"/>
        </a:effectRef>
        <a:fontRef xmlns:a="http://schemas.openxmlformats.org/drawingml/2006/main" idx="minor">
          <a:schemeClr val="dk1"/>
        </a:fontRef>
      </cdr:style>
      <cdr:txBody>
        <a:bodyPr xmlns:a="http://schemas.openxmlformats.org/drawingml/2006/main" rot="0" spcFirstLastPara="0" vert="horz" wrap="square" lIns="91440" tIns="45720" rIns="91440" bIns="45720" numCol="1" spcCol="0" rtlCol="0" fromWordArt="0" anchor="ctr" anchorCtr="0" forceAA="0" compatLnSpc="1">
          <a:prstTxWarp prst="textNoShape">
            <a:avLst/>
          </a:prstTxWarp>
          <a:noAutofit/>
        </a:bodyPr>
        <a:lstStyle xmlns:a="http://schemas.openxmlformats.org/drawingml/2006/main">
          <a:defPPr>
            <a:defRPr lang="ru-RU"/>
          </a:defPPr>
          <a:lvl1pPr marL="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1pPr>
          <a:lvl2pPr marL="457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2pPr>
          <a:lvl3pPr marL="914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3pPr>
          <a:lvl4pPr marL="1371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4pPr>
          <a:lvl5pPr marL="18288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5pPr>
          <a:lvl6pPr marL="22860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6pPr>
          <a:lvl7pPr marL="27432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7pPr>
          <a:lvl8pPr marL="32004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8pPr>
          <a:lvl9pPr marL="3657600" algn="l" defTabSz="914400" rtl="0" eaLnBrk="1" latinLnBrk="0" hangingPunct="1">
            <a:defRPr sz="1800" kern="1200">
              <a:solidFill>
                <a:schemeClr val="dk1"/>
              </a:solidFill>
              <a:latin typeface="+mn-lt"/>
              <a:ea typeface="+mn-ea"/>
              <a:cs typeface="+mn-cs"/>
            </a:defRPr>
          </a:lvl9pPr>
        </a:lstStyle>
        <a:p xmlns:a="http://schemas.openxmlformats.org/drawingml/2006/main">
          <a:pPr algn="ctr"/>
          <a:endParaRPr lang="ru-RU"/>
        </a:p>
      </cdr:txBody>
    </cdr:sp>
  </cdr:relSizeAnchor>
</c:userShapes>
</file>

<file path=ppt/drawings/drawing3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3516381" cy="3164418"/>
        </a:xfrm>
        <a:prstGeom xmlns:a="http://schemas.openxmlformats.org/drawingml/2006/main" prst="rect">
          <a:avLst/>
        </a:prstGeom>
      </cdr:spPr>
    </cdr:pic>
  </cdr:relSizeAnchor>
</c:userShapes>
</file>

<file path=ppt/drawings/drawing4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chart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/>
        <a:stretch xmlns:a="http://schemas.openxmlformats.org/drawingml/2006/main">
          <a:fillRect/>
        </a:stretch>
      </cdr:blipFill>
      <cdr:spPr>
        <a:xfrm xmlns:a="http://schemas.openxmlformats.org/drawingml/2006/main">
          <a:off x="0" y="0"/>
          <a:ext cx="5328366" cy="3664014"/>
        </a:xfrm>
        <a:prstGeom xmlns:a="http://schemas.openxmlformats.org/drawingml/2006/main" prst="rect">
          <a:avLst/>
        </a:prstGeom>
      </cdr:spPr>
    </cdr:pic>
  </cdr:relSizeAnchor>
</c:userShapes>
</file>

<file path=ppt/drawings/drawing5.xml><?xml version="1.0" encoding="utf-8"?>
<c:userShapes xmlns:c="http://schemas.openxmlformats.org/drawingml/2006/chart">
  <cdr:relSizeAnchor xmlns:cdr="http://schemas.openxmlformats.org/drawingml/2006/chartDrawing">
    <cdr:from>
      <cdr:x>0</cdr:x>
      <cdr:y>0</cdr:y>
    </cdr:from>
    <cdr:to>
      <cdr:x>1</cdr:x>
      <cdr:y>1</cdr:y>
    </cdr:to>
    <cdr:pic>
      <cdr:nvPicPr>
        <cdr:cNvPr id="2" name="Рисунок 1"/>
        <cdr:cNvPicPr>
          <a:picLocks xmlns:a="http://schemas.openxmlformats.org/drawingml/2006/main" noChangeAspect="1"/>
        </cdr:cNvPicPr>
      </cdr:nvPicPr>
      <cdr:blipFill>
        <a:blip xmlns:a="http://schemas.openxmlformats.org/drawingml/2006/main" xmlns:r="http://schemas.openxmlformats.org/officeDocument/2006/relationships" r:embed="rId1" cstate="print">
          <a:extLst>
            <a:ext uri="{28A0092B-C50C-407E-A947-70E740481C1C}">
              <a14:useLocalDpi xmlns:a14="http://schemas.microsoft.com/office/drawing/2010/main" val="0"/>
            </a:ext>
          </a:extLst>
        </a:blip>
        <a:stretch xmlns:a="http://schemas.openxmlformats.org/drawingml/2006/main">
          <a:fillRect/>
        </a:stretch>
      </cdr:blipFill>
      <cdr:spPr>
        <a:xfrm xmlns:a="http://schemas.openxmlformats.org/drawingml/2006/main">
          <a:off x="-5364088" y="-2810996"/>
          <a:ext cx="3288347" cy="3164418"/>
        </a:xfrm>
        <a:prstGeom xmlns:a="http://schemas.openxmlformats.org/drawingml/2006/main" prst="rect">
          <a:avLst/>
        </a:prstGeom>
        <a:ln xmlns:a="http://schemas.openxmlformats.org/drawingml/2006/main">
          <a:noFill/>
        </a:ln>
        <a:effectLst xmlns:a="http://schemas.openxmlformats.org/drawingml/2006/main">
          <a:softEdge rad="112500"/>
        </a:effectLst>
      </cdr:spPr>
    </cdr:pic>
  </cdr:relSizeAnchor>
</c:userShapes>
</file>

<file path=ppt/notesMasters/_rels/notesMaster1.xml.rels><?xml version="1.0" encoding="UTF-8" standalone="yes"?>
<Relationships xmlns="http://schemas.openxmlformats.org/package/2006/relationships"><Relationship Id="rId1" Type="http://schemas.openxmlformats.org/officeDocument/2006/relationships/theme" Target="../theme/theme2.xml"/></Relationships>
</file>

<file path=ppt/notesMasters/notesMaster1.xml><?xml version="1.0" encoding="utf-8"?>
<p:notes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хний колонтитул 1"/>
          <p:cNvSpPr>
            <a:spLocks noGrp="1"/>
          </p:cNvSpPr>
          <p:nvPr>
            <p:ph type="hdr" sz="quarter"/>
          </p:nvPr>
        </p:nvSpPr>
        <p:spPr>
          <a:xfrm>
            <a:off x="0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idx="1"/>
          </p:nvPr>
        </p:nvSpPr>
        <p:spPr>
          <a:xfrm>
            <a:off x="3850443" y="0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/>
          <a:lstStyle>
            <a:lvl1pPr algn="r">
              <a:defRPr sz="1200"/>
            </a:lvl1pPr>
          </a:lstStyle>
          <a:p>
            <a:fld id="{80E93B37-07E0-483D-A5EC-C470E9D0C94F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4" name="Образ слайда 3"/>
          <p:cNvSpPr>
            <a:spLocks noGrp="1" noRot="1" noChangeAspect="1"/>
          </p:cNvSpPr>
          <p:nvPr>
            <p:ph type="sldImg" idx="2"/>
          </p:nvPr>
        </p:nvSpPr>
        <p:spPr>
          <a:xfrm>
            <a:off x="917575" y="744538"/>
            <a:ext cx="4962525" cy="3722687"/>
          </a:xfrm>
          <a:prstGeom prst="rect">
            <a:avLst/>
          </a:prstGeom>
          <a:noFill/>
          <a:ln w="12700">
            <a:solidFill>
              <a:prstClr val="black"/>
            </a:solidFill>
          </a:ln>
        </p:spPr>
        <p:txBody>
          <a:bodyPr vert="horz" lIns="91440" tIns="45720" rIns="91440" bIns="45720" rtlCol="0" anchor="ctr"/>
          <a:lstStyle/>
          <a:p>
            <a:endParaRPr lang="ru-RU"/>
          </a:p>
        </p:txBody>
      </p:sp>
      <p:sp>
        <p:nvSpPr>
          <p:cNvPr id="5" name="Заметки 4"/>
          <p:cNvSpPr>
            <a:spLocks noGrp="1"/>
          </p:cNvSpPr>
          <p:nvPr>
            <p:ph type="body" sz="quarter" idx="3"/>
          </p:nvPr>
        </p:nvSpPr>
        <p:spPr>
          <a:xfrm>
            <a:off x="679768" y="4715153"/>
            <a:ext cx="5438140" cy="4466987"/>
          </a:xfrm>
          <a:prstGeom prst="rect">
            <a:avLst/>
          </a:prstGeom>
        </p:spPr>
        <p:txBody>
          <a:bodyPr vert="horz" lIns="91440" tIns="45720" rIns="91440" bIns="45720" rtlCol="0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4"/>
          </p:nvPr>
        </p:nvSpPr>
        <p:spPr>
          <a:xfrm>
            <a:off x="0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l">
              <a:defRPr sz="1200"/>
            </a:lvl1pPr>
          </a:lstStyle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5"/>
          </p:nvPr>
        </p:nvSpPr>
        <p:spPr>
          <a:xfrm>
            <a:off x="3850443" y="9428583"/>
            <a:ext cx="2945659" cy="496332"/>
          </a:xfrm>
          <a:prstGeom prst="rect">
            <a:avLst/>
          </a:prstGeom>
        </p:spPr>
        <p:txBody>
          <a:bodyPr vert="horz" lIns="91440" tIns="45720" rIns="91440" bIns="45720" rtlCol="0" anchor="b"/>
          <a:lstStyle>
            <a:lvl1pPr algn="r">
              <a:defRPr sz="1200"/>
            </a:lvl1pPr>
          </a:lstStyle>
          <a:p>
            <a:fld id="{18CD20B6-990D-4E32-844A-31C304E612FB}" type="slidenum">
              <a:rPr lang="ru-RU" smtClean="0"/>
              <a:t>‹#›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72240407"/>
      </p:ext>
    </p:extLst>
  </p:cSld>
  <p:clrMap bg1="lt1" tx1="dk1" bg2="lt2" tx2="dk2" accent1="accent1" accent2="accent2" accent3="accent3" accent4="accent4" accent5="accent5" accent6="accent6" hlink="hlink" folHlink="folHlink"/>
  <p:notesStyle>
    <a:lvl1pPr marL="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1pPr>
    <a:lvl2pPr marL="457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2pPr>
    <a:lvl3pPr marL="914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3pPr>
    <a:lvl4pPr marL="1371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4pPr>
    <a:lvl5pPr marL="18288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5pPr>
    <a:lvl6pPr marL="22860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6pPr>
    <a:lvl7pPr marL="27432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7pPr>
    <a:lvl8pPr marL="32004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8pPr>
    <a:lvl9pPr marL="3657600" algn="l" defTabSz="914400" rtl="0" eaLnBrk="1" latinLnBrk="0" hangingPunct="1">
      <a:defRPr sz="1200" kern="1200">
        <a:solidFill>
          <a:schemeClr val="tx1"/>
        </a:solidFill>
        <a:latin typeface="+mn-lt"/>
        <a:ea typeface="+mn-ea"/>
        <a:cs typeface="+mn-cs"/>
      </a:defRPr>
    </a:lvl9pPr>
  </p:notesStyle>
</p:notesMaster>
</file>

<file path=ppt/notesSlides/_rels/notesSlide1.xml.rels><?xml version="1.0" encoding="UTF-8" standalone="yes"?>
<Relationships xmlns="http://schemas.openxmlformats.org/package/2006/relationships"><Relationship Id="rId2" Type="http://schemas.openxmlformats.org/officeDocument/2006/relationships/slide" Target="../slides/slide17.xml"/><Relationship Id="rId1" Type="http://schemas.openxmlformats.org/officeDocument/2006/relationships/notesMaster" Target="../notesMasters/notesMaster1.xml"/></Relationships>
</file>

<file path=ppt/notesSlides/_rels/notesSlide2.xml.rels><?xml version="1.0" encoding="UTF-8" standalone="yes"?>
<Relationships xmlns="http://schemas.openxmlformats.org/package/2006/relationships"><Relationship Id="rId2" Type="http://schemas.openxmlformats.org/officeDocument/2006/relationships/slide" Target="../slides/slide20.xml"/><Relationship Id="rId1" Type="http://schemas.openxmlformats.org/officeDocument/2006/relationships/notesMaster" Target="../notesMasters/notesMaster1.xml"/></Relationships>
</file>

<file path=ppt/notesSlides/_rels/notesSlide3.xml.rels><?xml version="1.0" encoding="UTF-8" standalone="yes"?>
<Relationships xmlns="http://schemas.openxmlformats.org/package/2006/relationships"><Relationship Id="rId2" Type="http://schemas.openxmlformats.org/officeDocument/2006/relationships/slide" Target="../slides/slide70.xml"/><Relationship Id="rId1" Type="http://schemas.openxmlformats.org/officeDocument/2006/relationships/notesMaster" Target="../notesMasters/notesMaster1.xml"/></Relationships>
</file>

<file path=ppt/notesSlides/notesSlide1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D20B6-990D-4E32-844A-31C304E612FB}" type="slidenum">
              <a:rPr lang="ru-RU" smtClean="0"/>
              <a:t>17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450162152"/>
      </p:ext>
    </p:extLst>
  </p:cSld>
  <p:clrMapOvr>
    <a:masterClrMapping/>
  </p:clrMapOvr>
</p:notes>
</file>

<file path=ppt/notesSlides/notesSlide2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D20B6-990D-4E32-844A-31C304E612FB}" type="slidenum">
              <a:rPr lang="ru-RU" smtClean="0"/>
              <a:t>20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504811977"/>
      </p:ext>
    </p:extLst>
  </p:cSld>
  <p:clrMapOvr>
    <a:masterClrMapping/>
  </p:clrMapOvr>
</p:notes>
</file>

<file path=ppt/notesSlides/notesSlide3.xml><?xml version="1.0" encoding="utf-8"?>
<p:notes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Образ слайда 1"/>
          <p:cNvSpPr>
            <a:spLocks noGrp="1" noRot="1" noChangeAspect="1"/>
          </p:cNvSpPr>
          <p:nvPr>
            <p:ph type="sldImg"/>
          </p:nvPr>
        </p:nvSpPr>
        <p:spPr/>
      </p:sp>
      <p:sp>
        <p:nvSpPr>
          <p:cNvPr id="3" name="Заметки 2"/>
          <p:cNvSpPr>
            <a:spLocks noGrp="1"/>
          </p:cNvSpPr>
          <p:nvPr>
            <p:ph type="body" idx="1"/>
          </p:nvPr>
        </p:nvSpPr>
        <p:spPr/>
        <p:txBody>
          <a:bodyPr/>
          <a:lstStyle/>
          <a:p>
            <a:endParaRPr lang="ru-RU" dirty="0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0"/>
          </p:nvPr>
        </p:nvSpPr>
        <p:spPr/>
        <p:txBody>
          <a:bodyPr/>
          <a:lstStyle/>
          <a:p>
            <a:fld id="{18CD20B6-990D-4E32-844A-31C304E612FB}" type="slidenum">
              <a:rPr lang="ru-RU" smtClean="0"/>
              <a:t>70</a:t>
            </a:fld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1621789589"/>
      </p:ext>
    </p:extLst>
  </p:cSld>
  <p:clrMapOvr>
    <a:masterClrMapping/>
  </p:clrMapOvr>
</p:notes>
</file>

<file path=ppt/slideLayouts/_rels/slideLayout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0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11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2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3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4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5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6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7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8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_rels/slideLayout9.xml.rels><?xml version="1.0" encoding="UTF-8" standalone="yes"?>
<Relationships xmlns="http://schemas.openxmlformats.org/package/2006/relationships"><Relationship Id="rId1" Type="http://schemas.openxmlformats.org/officeDocument/2006/relationships/slideMaster" Target="../slideMasters/slideMaster1.xml"/></Relationships>
</file>

<file path=ppt/slideLayouts/slideLayout1.xml><?xml version="1.0" encoding="utf-8"?>
<p:sldLayout xmlns:a="http://schemas.openxmlformats.org/drawingml/2006/main" xmlns:r="http://schemas.openxmlformats.org/officeDocument/2006/relationships" xmlns:p="http://schemas.openxmlformats.org/presentationml/2006/main" type="title" preserve="1">
  <p:cSld name="Титульны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>
          <a:xfrm>
            <a:off x="685800" y="2130425"/>
            <a:ext cx="7772400" cy="1470025"/>
          </a:xfrm>
        </p:spPr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>
          <a:xfrm>
            <a:off x="1371600" y="3886200"/>
            <a:ext cx="6400800" cy="1752600"/>
          </a:xfrm>
        </p:spPr>
        <p:txBody>
          <a:bodyPr/>
          <a:lstStyle>
            <a:lvl1pPr marL="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1pPr>
            <a:lvl2pPr marL="457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2pPr>
            <a:lvl3pPr marL="914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3pPr>
            <a:lvl4pPr marL="1371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4pPr>
            <a:lvl5pPr marL="18288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5pPr>
            <a:lvl6pPr marL="22860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6pPr>
            <a:lvl7pPr marL="27432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7pPr>
            <a:lvl8pPr marL="32004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8pPr>
            <a:lvl9pPr marL="3657600" indent="0" algn="ctr">
              <a:buNone/>
              <a:defRPr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r>
              <a:rPr lang="ru-RU" smtClean="0"/>
              <a:t>Образец подзаголовка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0.xml><?xml version="1.0" encoding="utf-8"?>
<p:sldLayout xmlns:a="http://schemas.openxmlformats.org/drawingml/2006/main" xmlns:r="http://schemas.openxmlformats.org/officeDocument/2006/relationships" xmlns:p="http://schemas.openxmlformats.org/presentationml/2006/main" type="vertTx" preserve="1">
  <p:cSld name="Заголовок и вертикальный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/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11.xml><?xml version="1.0" encoding="utf-8"?>
<p:sldLayout xmlns:a="http://schemas.openxmlformats.org/drawingml/2006/main" xmlns:r="http://schemas.openxmlformats.org/officeDocument/2006/relationships" xmlns:p="http://schemas.openxmlformats.org/presentationml/2006/main" type="vertTitleAndTx" preserve="1">
  <p:cSld name="Вертикальный заголовок и текс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Вертикальный заголовок 1"/>
          <p:cNvSpPr>
            <a:spLocks noGrp="1"/>
          </p:cNvSpPr>
          <p:nvPr>
            <p:ph type="title" orient="vert"/>
          </p:nvPr>
        </p:nvSpPr>
        <p:spPr>
          <a:xfrm>
            <a:off x="6629400" y="274638"/>
            <a:ext cx="2057400" cy="5851525"/>
          </a:xfrm>
        </p:spPr>
        <p:txBody>
          <a:bodyPr vert="eaVert"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Вертикальный текст 2"/>
          <p:cNvSpPr>
            <a:spLocks noGrp="1"/>
          </p:cNvSpPr>
          <p:nvPr>
            <p:ph type="body" orient="vert" idx="1"/>
          </p:nvPr>
        </p:nvSpPr>
        <p:spPr>
          <a:xfrm>
            <a:off x="457200" y="274638"/>
            <a:ext cx="6019800" cy="5851525"/>
          </a:xfrm>
        </p:spPr>
        <p:txBody>
          <a:bodyPr vert="eaVert"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2.xml><?xml version="1.0" encoding="utf-8"?>
<p:sldLayout xmlns:a="http://schemas.openxmlformats.org/drawingml/2006/main" xmlns:r="http://schemas.openxmlformats.org/officeDocument/2006/relationships" xmlns:p="http://schemas.openxmlformats.org/presentationml/2006/main" type="obj" preserve="1">
  <p:cSld name="Заголовок и объект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/>
        <p:txBody>
          <a:bodyPr/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3.xml><?xml version="1.0" encoding="utf-8"?>
<p:sldLayout xmlns:a="http://schemas.openxmlformats.org/drawingml/2006/main" xmlns:r="http://schemas.openxmlformats.org/officeDocument/2006/relationships" xmlns:p="http://schemas.openxmlformats.org/presentationml/2006/main" type="secHead" preserve="1">
  <p:cSld name="Заголовок раздел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722313" y="4406900"/>
            <a:ext cx="7772400" cy="1362075"/>
          </a:xfrm>
        </p:spPr>
        <p:txBody>
          <a:bodyPr anchor="t"/>
          <a:lstStyle>
            <a:lvl1pPr algn="l">
              <a:defRPr sz="4000" b="1" cap="all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722313" y="2906713"/>
            <a:ext cx="7772400" cy="1500187"/>
          </a:xfrm>
        </p:spPr>
        <p:txBody>
          <a:bodyPr anchor="b"/>
          <a:lstStyle>
            <a:lvl1pPr marL="0" indent="0">
              <a:buNone/>
              <a:defRPr sz="2000">
                <a:solidFill>
                  <a:schemeClr val="tx1">
                    <a:tint val="75000"/>
                  </a:schemeClr>
                </a:solidFill>
              </a:defRPr>
            </a:lvl1pPr>
            <a:lvl2pPr marL="457200" indent="0">
              <a:buNone/>
              <a:defRPr sz="1800">
                <a:solidFill>
                  <a:schemeClr val="tx1">
                    <a:tint val="75000"/>
                  </a:schemeClr>
                </a:solidFill>
              </a:defRPr>
            </a:lvl2pPr>
            <a:lvl3pPr marL="914400" indent="0">
              <a:buNone/>
              <a:defRPr sz="1600">
                <a:solidFill>
                  <a:schemeClr val="tx1">
                    <a:tint val="75000"/>
                  </a:schemeClr>
                </a:solidFill>
              </a:defRPr>
            </a:lvl3pPr>
            <a:lvl4pPr marL="1371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4pPr>
            <a:lvl5pPr marL="18288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5pPr>
            <a:lvl6pPr marL="22860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6pPr>
            <a:lvl7pPr marL="27432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7pPr>
            <a:lvl8pPr marL="32004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8pPr>
            <a:lvl9pPr marL="3657600" indent="0">
              <a:buNone/>
              <a:defRPr sz="1400">
                <a:solidFill>
                  <a:schemeClr val="tx1">
                    <a:tint val="75000"/>
                  </a:schemeClr>
                </a:solidFill>
              </a:defRPr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Дата 3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4.xml><?xml version="1.0" encoding="utf-8"?>
<p:sldLayout xmlns:a="http://schemas.openxmlformats.org/drawingml/2006/main" xmlns:r="http://schemas.openxmlformats.org/officeDocument/2006/relationships" xmlns:p="http://schemas.openxmlformats.org/presentationml/2006/main" type="twoObj" preserve="1">
  <p:cSld name="Два объекта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sz="half" idx="1"/>
          </p:nvPr>
        </p:nvSpPr>
        <p:spPr>
          <a:xfrm>
            <a:off x="457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648200" y="1600200"/>
            <a:ext cx="4038600" cy="4525963"/>
          </a:xfrm>
        </p:spPr>
        <p:txBody>
          <a:bodyPr/>
          <a:lstStyle>
            <a:lvl1pPr>
              <a:defRPr sz="2800"/>
            </a:lvl1pPr>
            <a:lvl2pPr>
              <a:defRPr sz="2400"/>
            </a:lvl2pPr>
            <a:lvl3pPr>
              <a:defRPr sz="2000"/>
            </a:lvl3pPr>
            <a:lvl4pPr>
              <a:defRPr sz="1800"/>
            </a:lvl4pPr>
            <a:lvl5pPr>
              <a:defRPr sz="1800"/>
            </a:lvl5pPr>
            <a:lvl6pPr>
              <a:defRPr sz="1800"/>
            </a:lvl6pPr>
            <a:lvl7pPr>
              <a:defRPr sz="1800"/>
            </a:lvl7pPr>
            <a:lvl8pPr>
              <a:defRPr sz="1800"/>
            </a:lvl8pPr>
            <a:lvl9pPr>
              <a:defRPr sz="18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5.xml><?xml version="1.0" encoding="utf-8"?>
<p:sldLayout xmlns:a="http://schemas.openxmlformats.org/drawingml/2006/main" xmlns:r="http://schemas.openxmlformats.org/officeDocument/2006/relationships" xmlns:p="http://schemas.openxmlformats.org/presentationml/2006/main" type="twoTxTwoObj" preserve="1">
  <p:cSld name="Сравнение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>
            <a:lvl1pPr>
              <a:defRPr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535113"/>
            <a:ext cx="4040188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4" name="Содержимое 3"/>
          <p:cNvSpPr>
            <a:spLocks noGrp="1"/>
          </p:cNvSpPr>
          <p:nvPr>
            <p:ph sz="half" idx="2"/>
          </p:nvPr>
        </p:nvSpPr>
        <p:spPr>
          <a:xfrm>
            <a:off x="457200" y="2174875"/>
            <a:ext cx="4040188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5" name="Текст 4"/>
          <p:cNvSpPr>
            <a:spLocks noGrp="1"/>
          </p:cNvSpPr>
          <p:nvPr>
            <p:ph type="body" sz="quarter" idx="3"/>
          </p:nvPr>
        </p:nvSpPr>
        <p:spPr>
          <a:xfrm>
            <a:off x="4645025" y="1535113"/>
            <a:ext cx="4041775" cy="639762"/>
          </a:xfrm>
        </p:spPr>
        <p:txBody>
          <a:bodyPr anchor="b"/>
          <a:lstStyle>
            <a:lvl1pPr marL="0" indent="0">
              <a:buNone/>
              <a:defRPr sz="2400" b="1"/>
            </a:lvl1pPr>
            <a:lvl2pPr marL="457200" indent="0">
              <a:buNone/>
              <a:defRPr sz="2000" b="1"/>
            </a:lvl2pPr>
            <a:lvl3pPr marL="914400" indent="0">
              <a:buNone/>
              <a:defRPr sz="1800" b="1"/>
            </a:lvl3pPr>
            <a:lvl4pPr marL="1371600" indent="0">
              <a:buNone/>
              <a:defRPr sz="1600" b="1"/>
            </a:lvl4pPr>
            <a:lvl5pPr marL="1828800" indent="0">
              <a:buNone/>
              <a:defRPr sz="1600" b="1"/>
            </a:lvl5pPr>
            <a:lvl6pPr marL="2286000" indent="0">
              <a:buNone/>
              <a:defRPr sz="1600" b="1"/>
            </a:lvl6pPr>
            <a:lvl7pPr marL="2743200" indent="0">
              <a:buNone/>
              <a:defRPr sz="1600" b="1"/>
            </a:lvl7pPr>
            <a:lvl8pPr marL="3200400" indent="0">
              <a:buNone/>
              <a:defRPr sz="1600" b="1"/>
            </a:lvl8pPr>
            <a:lvl9pPr marL="3657600" indent="0">
              <a:buNone/>
              <a:defRPr sz="1600" b="1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6" name="Содержимое 5"/>
          <p:cNvSpPr>
            <a:spLocks noGrp="1"/>
          </p:cNvSpPr>
          <p:nvPr>
            <p:ph sz="quarter" idx="4"/>
          </p:nvPr>
        </p:nvSpPr>
        <p:spPr>
          <a:xfrm>
            <a:off x="4645025" y="2174875"/>
            <a:ext cx="4041775" cy="3951288"/>
          </a:xfrm>
        </p:spPr>
        <p:txBody>
          <a:bodyPr/>
          <a:lstStyle>
            <a:lvl1pPr>
              <a:defRPr sz="2400"/>
            </a:lvl1pPr>
            <a:lvl2pPr>
              <a:defRPr sz="2000"/>
            </a:lvl2pPr>
            <a:lvl3pPr>
              <a:defRPr sz="1800"/>
            </a:lvl3pPr>
            <a:lvl4pPr>
              <a:defRPr sz="1600"/>
            </a:lvl4pPr>
            <a:lvl5pPr>
              <a:defRPr sz="1600"/>
            </a:lvl5pPr>
            <a:lvl6pPr>
              <a:defRPr sz="1600"/>
            </a:lvl6pPr>
            <a:lvl7pPr>
              <a:defRPr sz="1600"/>
            </a:lvl7pPr>
            <a:lvl8pPr>
              <a:defRPr sz="1600"/>
            </a:lvl8pPr>
            <a:lvl9pPr>
              <a:defRPr sz="16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7" name="Дата 6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8" name="Нижний колонтитул 7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9" name="Номер слайда 8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6.xml><?xml version="1.0" encoding="utf-8"?>
<p:sldLayout xmlns:a="http://schemas.openxmlformats.org/drawingml/2006/main" xmlns:r="http://schemas.openxmlformats.org/officeDocument/2006/relationships" xmlns:p="http://schemas.openxmlformats.org/presentationml/2006/main" type="titleOnly" preserve="1">
  <p:cSld name="Только заголовок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Дата 2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4" name="Нижний колонтитул 3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5" name="Номер слайда 4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7.xml><?xml version="1.0" encoding="utf-8"?>
<p:sldLayout xmlns:a="http://schemas.openxmlformats.org/drawingml/2006/main" xmlns:r="http://schemas.openxmlformats.org/officeDocument/2006/relationships" xmlns:p="http://schemas.openxmlformats.org/presentationml/2006/main" type="blank" preserve="1">
  <p:cSld name="Пустой слайд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Дата 1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3" name="Нижний колонтитул 2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4" name="Номер слайда 3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8.xml><?xml version="1.0" encoding="utf-8"?>
<p:sldLayout xmlns:a="http://schemas.openxmlformats.org/drawingml/2006/main" xmlns:r="http://schemas.openxmlformats.org/officeDocument/2006/relationships" xmlns:p="http://schemas.openxmlformats.org/presentationml/2006/main" type="objTx" preserve="1">
  <p:cSld name="Объект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3050"/>
            <a:ext cx="3008313" cy="1162050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Содержимое 2"/>
          <p:cNvSpPr>
            <a:spLocks noGrp="1"/>
          </p:cNvSpPr>
          <p:nvPr>
            <p:ph idx="1"/>
          </p:nvPr>
        </p:nvSpPr>
        <p:spPr>
          <a:xfrm>
            <a:off x="3575050" y="273050"/>
            <a:ext cx="5111750" cy="5853113"/>
          </a:xfrm>
        </p:spPr>
        <p:txBody>
          <a:bodyPr/>
          <a:lstStyle>
            <a:lvl1pPr>
              <a:defRPr sz="3200"/>
            </a:lvl1pPr>
            <a:lvl2pPr>
              <a:defRPr sz="2800"/>
            </a:lvl2pPr>
            <a:lvl3pPr>
              <a:defRPr sz="2400"/>
            </a:lvl3pPr>
            <a:lvl4pPr>
              <a:defRPr sz="2000"/>
            </a:lvl4pPr>
            <a:lvl5pPr>
              <a:defRPr sz="2000"/>
            </a:lvl5pPr>
            <a:lvl6pPr>
              <a:defRPr sz="2000"/>
            </a:lvl6pPr>
            <a:lvl7pPr>
              <a:defRPr sz="2000"/>
            </a:lvl7pPr>
            <a:lvl8pPr>
              <a:defRPr sz="2000"/>
            </a:lvl8pPr>
            <a:lvl9pPr>
              <a:defRPr sz="2000"/>
            </a:lvl9pPr>
          </a:lstStyle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457200" y="1435100"/>
            <a:ext cx="3008313" cy="4691063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Layouts/slideLayout9.xml><?xml version="1.0" encoding="utf-8"?>
<p:sldLayout xmlns:a="http://schemas.openxmlformats.org/drawingml/2006/main" xmlns:r="http://schemas.openxmlformats.org/officeDocument/2006/relationships" xmlns:p="http://schemas.openxmlformats.org/presentationml/2006/main" type="picTx" preserve="1">
  <p:cSld name="Рисунок с подписью"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1792288" y="4800600"/>
            <a:ext cx="5486400" cy="566738"/>
          </a:xfrm>
        </p:spPr>
        <p:txBody>
          <a:bodyPr anchor="b"/>
          <a:lstStyle>
            <a:lvl1pPr algn="l">
              <a:defRPr sz="2000" b="1"/>
            </a:lvl1pPr>
          </a:lstStyle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Рисунок 2"/>
          <p:cNvSpPr>
            <a:spLocks noGrp="1"/>
          </p:cNvSpPr>
          <p:nvPr>
            <p:ph type="pic" idx="1"/>
          </p:nvPr>
        </p:nvSpPr>
        <p:spPr>
          <a:xfrm>
            <a:off x="1792288" y="612775"/>
            <a:ext cx="5486400" cy="4114800"/>
          </a:xfrm>
        </p:spPr>
        <p:txBody>
          <a:bodyPr/>
          <a:lstStyle>
            <a:lvl1pPr marL="0" indent="0">
              <a:buNone/>
              <a:defRPr sz="3200"/>
            </a:lvl1pPr>
            <a:lvl2pPr marL="457200" indent="0">
              <a:buNone/>
              <a:defRPr sz="2800"/>
            </a:lvl2pPr>
            <a:lvl3pPr marL="914400" indent="0">
              <a:buNone/>
              <a:defRPr sz="2400"/>
            </a:lvl3pPr>
            <a:lvl4pPr marL="1371600" indent="0">
              <a:buNone/>
              <a:defRPr sz="2000"/>
            </a:lvl4pPr>
            <a:lvl5pPr marL="1828800" indent="0">
              <a:buNone/>
              <a:defRPr sz="2000"/>
            </a:lvl5pPr>
            <a:lvl6pPr marL="2286000" indent="0">
              <a:buNone/>
              <a:defRPr sz="2000"/>
            </a:lvl6pPr>
            <a:lvl7pPr marL="2743200" indent="0">
              <a:buNone/>
              <a:defRPr sz="2000"/>
            </a:lvl7pPr>
            <a:lvl8pPr marL="3200400" indent="0">
              <a:buNone/>
              <a:defRPr sz="2000"/>
            </a:lvl8pPr>
            <a:lvl9pPr marL="3657600" indent="0">
              <a:buNone/>
              <a:defRPr sz="2000"/>
            </a:lvl9pPr>
          </a:lstStyle>
          <a:p>
            <a:endParaRPr lang="ru-RU"/>
          </a:p>
        </p:txBody>
      </p:sp>
      <p:sp>
        <p:nvSpPr>
          <p:cNvPr id="4" name="Текст 3"/>
          <p:cNvSpPr>
            <a:spLocks noGrp="1"/>
          </p:cNvSpPr>
          <p:nvPr>
            <p:ph type="body" sz="half" idx="2"/>
          </p:nvPr>
        </p:nvSpPr>
        <p:spPr>
          <a:xfrm>
            <a:off x="1792288" y="5367338"/>
            <a:ext cx="5486400" cy="804862"/>
          </a:xfrm>
        </p:spPr>
        <p:txBody>
          <a:bodyPr/>
          <a:lstStyle>
            <a:lvl1pPr marL="0" indent="0">
              <a:buNone/>
              <a:defRPr sz="1400"/>
            </a:lvl1pPr>
            <a:lvl2pPr marL="457200" indent="0">
              <a:buNone/>
              <a:defRPr sz="1200"/>
            </a:lvl2pPr>
            <a:lvl3pPr marL="914400" indent="0">
              <a:buNone/>
              <a:defRPr sz="1000"/>
            </a:lvl3pPr>
            <a:lvl4pPr marL="1371600" indent="0">
              <a:buNone/>
              <a:defRPr sz="900"/>
            </a:lvl4pPr>
            <a:lvl5pPr marL="1828800" indent="0">
              <a:buNone/>
              <a:defRPr sz="900"/>
            </a:lvl5pPr>
            <a:lvl6pPr marL="2286000" indent="0">
              <a:buNone/>
              <a:defRPr sz="900"/>
            </a:lvl6pPr>
            <a:lvl7pPr marL="2743200" indent="0">
              <a:buNone/>
              <a:defRPr sz="900"/>
            </a:lvl7pPr>
            <a:lvl8pPr marL="3200400" indent="0">
              <a:buNone/>
              <a:defRPr sz="900"/>
            </a:lvl8pPr>
            <a:lvl9pPr marL="3657600" indent="0">
              <a:buNone/>
              <a:defRPr sz="900"/>
            </a:lvl9pPr>
          </a:lstStyle>
          <a:p>
            <a:pPr lvl="0"/>
            <a:r>
              <a:rPr lang="ru-RU" smtClean="0"/>
              <a:t>Образец текста</a:t>
            </a:r>
          </a:p>
        </p:txBody>
      </p:sp>
      <p:sp>
        <p:nvSpPr>
          <p:cNvPr id="5" name="Дата 4"/>
          <p:cNvSpPr>
            <a:spLocks noGrp="1"/>
          </p:cNvSpPr>
          <p:nvPr>
            <p:ph type="dt" sz="half" idx="10"/>
          </p:nvPr>
        </p:nvSpPr>
        <p:spPr/>
        <p:txBody>
          <a:bodyPr/>
          <a:lstStyle/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6" name="Нижний колонтитул 5"/>
          <p:cNvSpPr>
            <a:spLocks noGrp="1"/>
          </p:cNvSpPr>
          <p:nvPr>
            <p:ph type="ftr" sz="quarter" idx="11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7" name="Номер слайда 6"/>
          <p:cNvSpPr>
            <a:spLocks noGrp="1"/>
          </p:cNvSpPr>
          <p:nvPr>
            <p:ph type="sldNum" sz="quarter" idx="12"/>
          </p:nvPr>
        </p:nvSpPr>
        <p:spPr/>
        <p:txBody>
          <a:bodyPr/>
          <a:lstStyle/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Ovr>
    <a:masterClrMapping/>
  </p:clrMapOvr>
</p:sldLayout>
</file>

<file path=ppt/slideMasters/_rels/slideMaster1.xml.rels><?xml version="1.0" encoding="UTF-8" standalone="yes"?>
<Relationships xmlns="http://schemas.openxmlformats.org/package/2006/relationships"><Relationship Id="rId8" Type="http://schemas.openxmlformats.org/officeDocument/2006/relationships/slideLayout" Target="../slideLayouts/slideLayout8.xml"/><Relationship Id="rId3" Type="http://schemas.openxmlformats.org/officeDocument/2006/relationships/slideLayout" Target="../slideLayouts/slideLayout3.xml"/><Relationship Id="rId7" Type="http://schemas.openxmlformats.org/officeDocument/2006/relationships/slideLayout" Target="../slideLayouts/slideLayout7.xml"/><Relationship Id="rId12" Type="http://schemas.openxmlformats.org/officeDocument/2006/relationships/theme" Target="../theme/theme1.xml"/><Relationship Id="rId2" Type="http://schemas.openxmlformats.org/officeDocument/2006/relationships/slideLayout" Target="../slideLayouts/slideLayout2.xml"/><Relationship Id="rId1" Type="http://schemas.openxmlformats.org/officeDocument/2006/relationships/slideLayout" Target="../slideLayouts/slideLayout1.xml"/><Relationship Id="rId6" Type="http://schemas.openxmlformats.org/officeDocument/2006/relationships/slideLayout" Target="../slideLayouts/slideLayout6.xml"/><Relationship Id="rId11" Type="http://schemas.openxmlformats.org/officeDocument/2006/relationships/slideLayout" Target="../slideLayouts/slideLayout11.xml"/><Relationship Id="rId5" Type="http://schemas.openxmlformats.org/officeDocument/2006/relationships/slideLayout" Target="../slideLayouts/slideLayout5.xml"/><Relationship Id="rId10" Type="http://schemas.openxmlformats.org/officeDocument/2006/relationships/slideLayout" Target="../slideLayouts/slideLayout10.xml"/><Relationship Id="rId4" Type="http://schemas.openxmlformats.org/officeDocument/2006/relationships/slideLayout" Target="../slideLayouts/slideLayout4.xml"/><Relationship Id="rId9" Type="http://schemas.openxmlformats.org/officeDocument/2006/relationships/slideLayout" Target="../slideLayouts/slideLayout9.xml"/></Relationships>
</file>

<file path=ppt/slideMasters/slideMaster1.xml><?xml version="1.0" encoding="utf-8"?>
<p:sldMaster xmlns:a="http://schemas.openxmlformats.org/drawingml/2006/main" xmlns:r="http://schemas.openxmlformats.org/officeDocument/2006/relationships" xmlns:p="http://schemas.openxmlformats.org/presentationml/2006/main">
  <p:cSld>
    <p:bg>
      <p:bgRef idx="1001">
        <a:schemeClr val="bg1"/>
      </p:bgRef>
    </p:bg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>
          <a:xfrm>
            <a:off x="457200" y="274638"/>
            <a:ext cx="8229600" cy="1143000"/>
          </a:xfrm>
          <a:prstGeom prst="rect">
            <a:avLst/>
          </a:prstGeom>
        </p:spPr>
        <p:txBody>
          <a:bodyPr vert="horz" lIns="91440" tIns="45720" rIns="91440" bIns="45720" rtlCol="0" anchor="ctr">
            <a:normAutofit/>
          </a:bodyPr>
          <a:lstStyle/>
          <a:p>
            <a:r>
              <a:rPr lang="ru-RU" smtClean="0"/>
              <a:t>Образец заголовка</a:t>
            </a:r>
            <a:endParaRPr lang="ru-RU"/>
          </a:p>
        </p:txBody>
      </p:sp>
      <p:sp>
        <p:nvSpPr>
          <p:cNvPr id="3" name="Текст 2"/>
          <p:cNvSpPr>
            <a:spLocks noGrp="1"/>
          </p:cNvSpPr>
          <p:nvPr>
            <p:ph type="body" idx="1"/>
          </p:nvPr>
        </p:nvSpPr>
        <p:spPr>
          <a:xfrm>
            <a:off x="457200" y="1600200"/>
            <a:ext cx="8229600" cy="4525963"/>
          </a:xfrm>
          <a:prstGeom prst="rect">
            <a:avLst/>
          </a:prstGeom>
        </p:spPr>
        <p:txBody>
          <a:bodyPr vert="horz" lIns="91440" tIns="45720" rIns="91440" bIns="45720" rtlCol="0">
            <a:normAutofit/>
          </a:bodyPr>
          <a:lstStyle/>
          <a:p>
            <a:pPr lvl="0"/>
            <a:r>
              <a:rPr lang="ru-RU" smtClean="0"/>
              <a:t>Образец текста</a:t>
            </a:r>
          </a:p>
          <a:p>
            <a:pPr lvl="1"/>
            <a:r>
              <a:rPr lang="ru-RU" smtClean="0"/>
              <a:t>Второй уровень</a:t>
            </a:r>
          </a:p>
          <a:p>
            <a:pPr lvl="2"/>
            <a:r>
              <a:rPr lang="ru-RU" smtClean="0"/>
              <a:t>Третий уровень</a:t>
            </a:r>
          </a:p>
          <a:p>
            <a:pPr lvl="3"/>
            <a:r>
              <a:rPr lang="ru-RU" smtClean="0"/>
              <a:t>Четвертый уровень</a:t>
            </a:r>
          </a:p>
          <a:p>
            <a:pPr lvl="4"/>
            <a:r>
              <a:rPr lang="ru-RU" smtClean="0"/>
              <a:t>Пятый уровень</a:t>
            </a:r>
            <a:endParaRPr lang="ru-RU"/>
          </a:p>
        </p:txBody>
      </p:sp>
      <p:sp>
        <p:nvSpPr>
          <p:cNvPr id="4" name="Дата 3"/>
          <p:cNvSpPr>
            <a:spLocks noGrp="1"/>
          </p:cNvSpPr>
          <p:nvPr>
            <p:ph type="dt" sz="half" idx="2"/>
          </p:nvPr>
        </p:nvSpPr>
        <p:spPr>
          <a:xfrm>
            <a:off x="457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l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4C71EC6-210F-42DE-9C53-41977AD35B3D}" type="datetimeFigureOut">
              <a:rPr lang="ru-RU" smtClean="0"/>
              <a:t>пт 24.05.24</a:t>
            </a:fld>
            <a:endParaRPr lang="ru-RU"/>
          </a:p>
        </p:txBody>
      </p:sp>
      <p:sp>
        <p:nvSpPr>
          <p:cNvPr id="5" name="Нижний колонтитул 4"/>
          <p:cNvSpPr>
            <a:spLocks noGrp="1"/>
          </p:cNvSpPr>
          <p:nvPr>
            <p:ph type="ftr" sz="quarter" idx="3"/>
          </p:nvPr>
        </p:nvSpPr>
        <p:spPr>
          <a:xfrm>
            <a:off x="3124200" y="6356350"/>
            <a:ext cx="2895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ct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endParaRPr lang="ru-RU"/>
          </a:p>
        </p:txBody>
      </p:sp>
      <p:sp>
        <p:nvSpPr>
          <p:cNvPr id="6" name="Номер слайда 5"/>
          <p:cNvSpPr>
            <a:spLocks noGrp="1"/>
          </p:cNvSpPr>
          <p:nvPr>
            <p:ph type="sldNum" sz="quarter" idx="4"/>
          </p:nvPr>
        </p:nvSpPr>
        <p:spPr>
          <a:xfrm>
            <a:off x="6553200" y="6356350"/>
            <a:ext cx="2133600" cy="365125"/>
          </a:xfrm>
          <a:prstGeom prst="rect">
            <a:avLst/>
          </a:prstGeom>
        </p:spPr>
        <p:txBody>
          <a:bodyPr vert="horz" lIns="91440" tIns="45720" rIns="91440" bIns="45720" rtlCol="0" anchor="ctr"/>
          <a:lstStyle>
            <a:lvl1pPr algn="r">
              <a:defRPr sz="1200">
                <a:solidFill>
                  <a:schemeClr val="tx1">
                    <a:tint val="75000"/>
                  </a:schemeClr>
                </a:solidFill>
              </a:defRPr>
            </a:lvl1pPr>
          </a:lstStyle>
          <a:p>
            <a:fld id="{B19B0651-EE4F-4900-A07F-96A6BFA9D0F0}" type="slidenum">
              <a:rPr lang="ru-RU" smtClean="0"/>
              <a:t>‹#›</a:t>
            </a:fld>
            <a:endParaRPr lang="ru-RU"/>
          </a:p>
        </p:txBody>
      </p:sp>
    </p:spTree>
  </p:cSld>
  <p:clrMap bg1="lt1" tx1="dk1" bg2="lt2" tx2="dk2" accent1="accent1" accent2="accent2" accent3="accent3" accent4="accent4" accent5="accent5" accent6="accent6" hlink="hlink" folHlink="folHlink"/>
  <p:sldLayoutIdLst>
    <p:sldLayoutId id="2147483649" r:id="rId1"/>
    <p:sldLayoutId id="2147483650" r:id="rId2"/>
    <p:sldLayoutId id="2147483651" r:id="rId3"/>
    <p:sldLayoutId id="2147483652" r:id="rId4"/>
    <p:sldLayoutId id="2147483653" r:id="rId5"/>
    <p:sldLayoutId id="2147483654" r:id="rId6"/>
    <p:sldLayoutId id="2147483655" r:id="rId7"/>
    <p:sldLayoutId id="2147483656" r:id="rId8"/>
    <p:sldLayoutId id="2147483657" r:id="rId9"/>
    <p:sldLayoutId id="2147483658" r:id="rId10"/>
    <p:sldLayoutId id="2147483659" r:id="rId11"/>
  </p:sldLayoutIdLst>
  <p:txStyles>
    <p:titleStyle>
      <a:lvl1pPr algn="ctr" defTabSz="914400" rtl="0" eaLnBrk="1" latinLnBrk="0" hangingPunct="1">
        <a:spcBef>
          <a:spcPct val="0"/>
        </a:spcBef>
        <a:buNone/>
        <a:defRPr sz="4400" kern="1200">
          <a:solidFill>
            <a:schemeClr val="tx1"/>
          </a:solidFill>
          <a:latin typeface="+mj-lt"/>
          <a:ea typeface="+mj-ea"/>
          <a:cs typeface="+mj-cs"/>
        </a:defRPr>
      </a:lvl1pPr>
    </p:titleStyle>
    <p:bodyStyle>
      <a:lvl1pPr marL="342900" indent="-342900" algn="l" defTabSz="914400" rtl="0" eaLnBrk="1" latinLnBrk="0" hangingPunct="1">
        <a:spcBef>
          <a:spcPct val="20000"/>
        </a:spcBef>
        <a:buFont typeface="Arial" pitchFamily="34" charset="0"/>
        <a:buChar char="•"/>
        <a:defRPr sz="3200" kern="1200">
          <a:solidFill>
            <a:schemeClr val="tx1"/>
          </a:solidFill>
          <a:latin typeface="+mn-lt"/>
          <a:ea typeface="+mn-ea"/>
          <a:cs typeface="+mn-cs"/>
        </a:defRPr>
      </a:lvl1pPr>
      <a:lvl2pPr marL="742950" indent="-285750" algn="l" defTabSz="914400" rtl="0" eaLnBrk="1" latinLnBrk="0" hangingPunct="1">
        <a:spcBef>
          <a:spcPct val="20000"/>
        </a:spcBef>
        <a:buFont typeface="Arial" pitchFamily="34" charset="0"/>
        <a:buChar char="–"/>
        <a:defRPr sz="2800" kern="1200">
          <a:solidFill>
            <a:schemeClr val="tx1"/>
          </a:solidFill>
          <a:latin typeface="+mn-lt"/>
          <a:ea typeface="+mn-ea"/>
          <a:cs typeface="+mn-cs"/>
        </a:defRPr>
      </a:lvl2pPr>
      <a:lvl3pPr marL="1143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400" kern="1200">
          <a:solidFill>
            <a:schemeClr val="tx1"/>
          </a:solidFill>
          <a:latin typeface="+mn-lt"/>
          <a:ea typeface="+mn-ea"/>
          <a:cs typeface="+mn-cs"/>
        </a:defRPr>
      </a:lvl3pPr>
      <a:lvl4pPr marL="1600200" indent="-228600" algn="l" defTabSz="914400" rtl="0" eaLnBrk="1" latinLnBrk="0" hangingPunct="1">
        <a:spcBef>
          <a:spcPct val="20000"/>
        </a:spcBef>
        <a:buFont typeface="Arial" pitchFamily="34" charset="0"/>
        <a:buChar char="–"/>
        <a:defRPr sz="2000" kern="1200">
          <a:solidFill>
            <a:schemeClr val="tx1"/>
          </a:solidFill>
          <a:latin typeface="+mn-lt"/>
          <a:ea typeface="+mn-ea"/>
          <a:cs typeface="+mn-cs"/>
        </a:defRPr>
      </a:lvl4pPr>
      <a:lvl5pPr marL="2057400" indent="-228600" algn="l" defTabSz="914400" rtl="0" eaLnBrk="1" latinLnBrk="0" hangingPunct="1">
        <a:spcBef>
          <a:spcPct val="20000"/>
        </a:spcBef>
        <a:buFont typeface="Arial" pitchFamily="34" charset="0"/>
        <a:buChar char="»"/>
        <a:defRPr sz="2000" kern="1200">
          <a:solidFill>
            <a:schemeClr val="tx1"/>
          </a:solidFill>
          <a:latin typeface="+mn-lt"/>
          <a:ea typeface="+mn-ea"/>
          <a:cs typeface="+mn-cs"/>
        </a:defRPr>
      </a:lvl5pPr>
      <a:lvl6pPr marL="25146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6pPr>
      <a:lvl7pPr marL="29718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7pPr>
      <a:lvl8pPr marL="34290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8pPr>
      <a:lvl9pPr marL="3886200" indent="-228600" algn="l" defTabSz="914400" rtl="0" eaLnBrk="1" latinLnBrk="0" hangingPunct="1">
        <a:spcBef>
          <a:spcPct val="20000"/>
        </a:spcBef>
        <a:buFont typeface="Arial" pitchFamily="34" charset="0"/>
        <a:buChar char="•"/>
        <a:defRPr sz="2000" kern="1200">
          <a:solidFill>
            <a:schemeClr val="tx1"/>
          </a:solidFill>
          <a:latin typeface="+mn-lt"/>
          <a:ea typeface="+mn-ea"/>
          <a:cs typeface="+mn-cs"/>
        </a:defRPr>
      </a:lvl9pPr>
    </p:bodyStyle>
    <p:otherStyle>
      <a:defPPr>
        <a:defRPr lang="ru-RU"/>
      </a:defPPr>
      <a:lvl1pPr marL="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1pPr>
      <a:lvl2pPr marL="457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2pPr>
      <a:lvl3pPr marL="914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3pPr>
      <a:lvl4pPr marL="1371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4pPr>
      <a:lvl5pPr marL="18288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5pPr>
      <a:lvl6pPr marL="22860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6pPr>
      <a:lvl7pPr marL="27432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7pPr>
      <a:lvl8pPr marL="32004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8pPr>
      <a:lvl9pPr marL="3657600" algn="l" defTabSz="914400" rtl="0" eaLnBrk="1" latinLnBrk="0" hangingPunct="1">
        <a:defRPr sz="1800" kern="1200">
          <a:solidFill>
            <a:schemeClr val="tx1"/>
          </a:solidFill>
          <a:latin typeface="+mn-lt"/>
          <a:ea typeface="+mn-ea"/>
          <a:cs typeface="+mn-cs"/>
        </a:defRPr>
      </a:lvl9pPr>
    </p:otherStyle>
  </p:txStyles>
</p:sldMaster>
</file>

<file path=ppt/slides/_rels/slide1.xml.rels><?xml version="1.0" encoding="UTF-8" standalone="yes"?>
<Relationships xmlns="http://schemas.openxmlformats.org/package/2006/relationships"><Relationship Id="rId8" Type="http://schemas.openxmlformats.org/officeDocument/2006/relationships/image" Target="../media/image7.png"/><Relationship Id="rId3" Type="http://schemas.openxmlformats.org/officeDocument/2006/relationships/image" Target="../media/image2.png"/><Relationship Id="rId7" Type="http://schemas.openxmlformats.org/officeDocument/2006/relationships/image" Target="../media/image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1.xml"/><Relationship Id="rId6" Type="http://schemas.openxmlformats.org/officeDocument/2006/relationships/image" Target="../media/image5.png"/><Relationship Id="rId5" Type="http://schemas.openxmlformats.org/officeDocument/2006/relationships/image" Target="../media/image4.png"/><Relationship Id="rId4" Type="http://schemas.openxmlformats.org/officeDocument/2006/relationships/image" Target="../media/image3.png"/><Relationship Id="rId9" Type="http://schemas.openxmlformats.org/officeDocument/2006/relationships/image" Target="../media/image8.png"/></Relationships>
</file>

<file path=ppt/slides/_rels/slide10.xml.rels><?xml version="1.0" encoding="UTF-8" standalone="yes"?>
<Relationships xmlns="http://schemas.openxmlformats.org/package/2006/relationships"><Relationship Id="rId3" Type="http://schemas.openxmlformats.org/officeDocument/2006/relationships/image" Target="../media/image41.jpg"/><Relationship Id="rId7" Type="http://schemas.openxmlformats.org/officeDocument/2006/relationships/image" Target="../media/image4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4.jpg"/><Relationship Id="rId5" Type="http://schemas.openxmlformats.org/officeDocument/2006/relationships/image" Target="../media/image43.jpg"/><Relationship Id="rId4" Type="http://schemas.openxmlformats.org/officeDocument/2006/relationships/image" Target="../media/image42.jpeg"/></Relationships>
</file>

<file path=ppt/slides/_rels/slide11.xml.rels><?xml version="1.0" encoding="UTF-8" standalone="yes"?>
<Relationships xmlns="http://schemas.openxmlformats.org/package/2006/relationships"><Relationship Id="rId3" Type="http://schemas.openxmlformats.org/officeDocument/2006/relationships/image" Target="../media/image4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9.png"/><Relationship Id="rId5" Type="http://schemas.openxmlformats.org/officeDocument/2006/relationships/image" Target="../media/image48.jpg"/><Relationship Id="rId4" Type="http://schemas.openxmlformats.org/officeDocument/2006/relationships/image" Target="../media/image47.jpg"/></Relationships>
</file>

<file path=ppt/slides/_rels/slide12.xml.rels><?xml version="1.0" encoding="UTF-8" standalone="yes"?>
<Relationships xmlns="http://schemas.openxmlformats.org/package/2006/relationships"><Relationship Id="rId3" Type="http://schemas.openxmlformats.org/officeDocument/2006/relationships/image" Target="../media/image5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3.png"/><Relationship Id="rId5" Type="http://schemas.openxmlformats.org/officeDocument/2006/relationships/image" Target="../media/image52.jpg"/><Relationship Id="rId4" Type="http://schemas.openxmlformats.org/officeDocument/2006/relationships/image" Target="../media/image51.jpg"/></Relationships>
</file>

<file path=ppt/slides/_rels/slide13.xml.rels><?xml version="1.0" encoding="UTF-8" standalone="yes"?>
<Relationships xmlns="http://schemas.openxmlformats.org/package/2006/relationships"><Relationship Id="rId3" Type="http://schemas.openxmlformats.org/officeDocument/2006/relationships/image" Target="../media/image5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56.png"/><Relationship Id="rId4" Type="http://schemas.openxmlformats.org/officeDocument/2006/relationships/image" Target="../media/image55.jpg"/></Relationships>
</file>

<file path=ppt/slides/_rels/slide14.xml.rels><?xml version="1.0" encoding="UTF-8" standalone="yes"?>
<Relationships xmlns="http://schemas.openxmlformats.org/package/2006/relationships"><Relationship Id="rId3" Type="http://schemas.openxmlformats.org/officeDocument/2006/relationships/image" Target="../media/image5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58.jpeg"/></Relationships>
</file>

<file path=ppt/slides/_rels/slide15.xml.rels><?xml version="1.0" encoding="UTF-8" standalone="yes"?>
<Relationships xmlns="http://schemas.openxmlformats.org/package/2006/relationships"><Relationship Id="rId3" Type="http://schemas.openxmlformats.org/officeDocument/2006/relationships/image" Target="../media/image5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60.jpg"/></Relationships>
</file>

<file path=ppt/slides/_rels/slide16.xml.rels><?xml version="1.0" encoding="UTF-8" standalone="yes"?>
<Relationships xmlns="http://schemas.openxmlformats.org/package/2006/relationships"><Relationship Id="rId3" Type="http://schemas.openxmlformats.org/officeDocument/2006/relationships/image" Target="../media/image6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4.jpg"/><Relationship Id="rId4" Type="http://schemas.openxmlformats.org/officeDocument/2006/relationships/image" Target="../media/image63.jpg"/></Relationships>
</file>

<file path=ppt/slides/_rels/slide1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2" Type="http://schemas.openxmlformats.org/officeDocument/2006/relationships/notesSlide" Target="../notesSlides/notesSlide1.xml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6.jpg"/><Relationship Id="rId4" Type="http://schemas.openxmlformats.org/officeDocument/2006/relationships/image" Target="../media/image65.png"/></Relationships>
</file>

<file path=ppt/slides/_rels/slide18.xml.rels><?xml version="1.0" encoding="UTF-8" standalone="yes"?>
<Relationships xmlns="http://schemas.openxmlformats.org/package/2006/relationships"><Relationship Id="rId3" Type="http://schemas.openxmlformats.org/officeDocument/2006/relationships/image" Target="../media/image67.jpg"/><Relationship Id="rId7" Type="http://schemas.openxmlformats.org/officeDocument/2006/relationships/image" Target="../media/image71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0.jpg"/><Relationship Id="rId5" Type="http://schemas.openxmlformats.org/officeDocument/2006/relationships/image" Target="../media/image69.jpeg"/><Relationship Id="rId4" Type="http://schemas.openxmlformats.org/officeDocument/2006/relationships/image" Target="../media/image68.jpeg"/></Relationships>
</file>

<file path=ppt/slides/_rels/slide19.xml.rels><?xml version="1.0" encoding="UTF-8" standalone="yes"?>
<Relationships xmlns="http://schemas.openxmlformats.org/package/2006/relationships"><Relationship Id="rId3" Type="http://schemas.openxmlformats.org/officeDocument/2006/relationships/image" Target="../media/image72.png"/><Relationship Id="rId7" Type="http://schemas.openxmlformats.org/officeDocument/2006/relationships/image" Target="../media/image7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5.png"/><Relationship Id="rId5" Type="http://schemas.openxmlformats.org/officeDocument/2006/relationships/image" Target="../media/image74.png"/><Relationship Id="rId4" Type="http://schemas.openxmlformats.org/officeDocument/2006/relationships/image" Target="../media/image73.png"/></Relationships>
</file>

<file path=ppt/slides/_rels/slide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0.xml.rels><?xml version="1.0" encoding="UTF-8" standalone="yes"?>
<Relationships xmlns="http://schemas.openxmlformats.org/package/2006/relationships"><Relationship Id="rId3" Type="http://schemas.openxmlformats.org/officeDocument/2006/relationships/image" Target="../media/image1.jpg"/><Relationship Id="rId7" Type="http://schemas.openxmlformats.org/officeDocument/2006/relationships/image" Target="../media/image80.jpg"/><Relationship Id="rId2" Type="http://schemas.openxmlformats.org/officeDocument/2006/relationships/notesSlide" Target="../notesSlides/notesSlide2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79.jpg"/><Relationship Id="rId5" Type="http://schemas.openxmlformats.org/officeDocument/2006/relationships/image" Target="../media/image78.jpg"/><Relationship Id="rId4" Type="http://schemas.openxmlformats.org/officeDocument/2006/relationships/image" Target="../media/image77.jpg"/></Relationships>
</file>

<file path=ppt/slides/_rels/slide21.xml.rels><?xml version="1.0" encoding="UTF-8" standalone="yes"?>
<Relationships xmlns="http://schemas.openxmlformats.org/package/2006/relationships"><Relationship Id="rId8" Type="http://schemas.openxmlformats.org/officeDocument/2006/relationships/image" Target="../media/image85.png"/><Relationship Id="rId3" Type="http://schemas.openxmlformats.org/officeDocument/2006/relationships/image" Target="../media/image81.png"/><Relationship Id="rId7" Type="http://schemas.openxmlformats.org/officeDocument/2006/relationships/image" Target="../media/image8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5.png"/><Relationship Id="rId5" Type="http://schemas.openxmlformats.org/officeDocument/2006/relationships/image" Target="../media/image83.png"/><Relationship Id="rId4" Type="http://schemas.openxmlformats.org/officeDocument/2006/relationships/image" Target="../media/image82.png"/><Relationship Id="rId9" Type="http://schemas.openxmlformats.org/officeDocument/2006/relationships/image" Target="../media/image3.png"/></Relationships>
</file>

<file path=ppt/slides/_rels/slide22.xml.rels><?xml version="1.0" encoding="UTF-8" standalone="yes"?>
<Relationships xmlns="http://schemas.openxmlformats.org/package/2006/relationships"><Relationship Id="rId3" Type="http://schemas.openxmlformats.org/officeDocument/2006/relationships/image" Target="../media/image86.png"/><Relationship Id="rId7" Type="http://schemas.openxmlformats.org/officeDocument/2006/relationships/image" Target="../media/image90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89.png"/><Relationship Id="rId5" Type="http://schemas.openxmlformats.org/officeDocument/2006/relationships/image" Target="../media/image88.jpeg"/><Relationship Id="rId4" Type="http://schemas.openxmlformats.org/officeDocument/2006/relationships/image" Target="../media/image87.png"/></Relationships>
</file>

<file path=ppt/slides/_rels/slide23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4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5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6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7.xml.rels><?xml version="1.0" encoding="UTF-8" standalone="yes"?>
<Relationships xmlns="http://schemas.openxmlformats.org/package/2006/relationships"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28.xml.rels><?xml version="1.0" encoding="UTF-8" standalone="yes"?>
<Relationships xmlns="http://schemas.openxmlformats.org/package/2006/relationships"><Relationship Id="rId8" Type="http://schemas.openxmlformats.org/officeDocument/2006/relationships/image" Target="../media/image96.jpg"/><Relationship Id="rId3" Type="http://schemas.openxmlformats.org/officeDocument/2006/relationships/image" Target="../media/image91.jpg"/><Relationship Id="rId7" Type="http://schemas.openxmlformats.org/officeDocument/2006/relationships/image" Target="../media/image95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94.jpg"/><Relationship Id="rId11" Type="http://schemas.openxmlformats.org/officeDocument/2006/relationships/image" Target="../media/image99.jpeg"/><Relationship Id="rId5" Type="http://schemas.openxmlformats.org/officeDocument/2006/relationships/image" Target="../media/image93.jpg"/><Relationship Id="rId10" Type="http://schemas.openxmlformats.org/officeDocument/2006/relationships/image" Target="../media/image98.jpg"/><Relationship Id="rId4" Type="http://schemas.openxmlformats.org/officeDocument/2006/relationships/image" Target="../media/image92.jpg"/><Relationship Id="rId9" Type="http://schemas.openxmlformats.org/officeDocument/2006/relationships/image" Target="../media/image97.png"/></Relationships>
</file>

<file path=ppt/slides/_rels/slide2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00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3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.jpg"/><Relationship Id="rId3" Type="http://schemas.openxmlformats.org/officeDocument/2006/relationships/image" Target="../media/image9.png"/><Relationship Id="rId7" Type="http://schemas.openxmlformats.org/officeDocument/2006/relationships/image" Target="../media/image13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.png"/><Relationship Id="rId11" Type="http://schemas.openxmlformats.org/officeDocument/2006/relationships/image" Target="../media/image17.png"/><Relationship Id="rId5" Type="http://schemas.openxmlformats.org/officeDocument/2006/relationships/image" Target="../media/image11.png"/><Relationship Id="rId10" Type="http://schemas.openxmlformats.org/officeDocument/2006/relationships/image" Target="../media/image16.jpg"/><Relationship Id="rId4" Type="http://schemas.openxmlformats.org/officeDocument/2006/relationships/image" Target="../media/image10.png"/><Relationship Id="rId9" Type="http://schemas.openxmlformats.org/officeDocument/2006/relationships/image" Target="../media/image15.jpg"/></Relationships>
</file>

<file path=ppt/slides/_rels/slide3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1.jpg"/><Relationship Id="rId4" Type="http://schemas.openxmlformats.org/officeDocument/2006/relationships/image" Target="../media/image5.png"/></Relationships>
</file>

<file path=ppt/slides/_rels/slide3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03.jpg"/><Relationship Id="rId4" Type="http://schemas.openxmlformats.org/officeDocument/2006/relationships/image" Target="../media/image102.jpg"/></Relationships>
</file>

<file path=ppt/slides/_rels/slide3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04.jpg"/></Relationships>
</file>

<file path=ppt/slides/_rels/slide3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.xml"/><Relationship Id="rId7" Type="http://schemas.openxmlformats.org/officeDocument/2006/relationships/image" Target="../media/image109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08.jpg"/><Relationship Id="rId5" Type="http://schemas.openxmlformats.org/officeDocument/2006/relationships/image" Target="../media/image107.jpg"/><Relationship Id="rId4" Type="http://schemas.openxmlformats.org/officeDocument/2006/relationships/image" Target="../media/image106.jpg"/></Relationships>
</file>

<file path=ppt/slides/_rels/slide3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45.jpg"/></Relationships>
</file>

<file path=ppt/slides/_rels/slide3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1.jpg"/><Relationship Id="rId4" Type="http://schemas.openxmlformats.org/officeDocument/2006/relationships/image" Target="../media/image110.jpg"/></Relationships>
</file>

<file path=ppt/slides/_rels/slide3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12.jpg"/><Relationship Id="rId4" Type="http://schemas.openxmlformats.org/officeDocument/2006/relationships/chart" Target="../charts/chart8.xml"/></Relationships>
</file>

<file path=ppt/slides/_rels/slide3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13.jpeg"/></Relationships>
</file>

<file path=ppt/slides/_rels/slide38.xml.rels><?xml version="1.0" encoding="UTF-8" standalone="yes"?>
<Relationships xmlns="http://schemas.openxmlformats.org/package/2006/relationships"><Relationship Id="rId8" Type="http://schemas.openxmlformats.org/officeDocument/2006/relationships/image" Target="../media/image117.jpg"/><Relationship Id="rId3" Type="http://schemas.openxmlformats.org/officeDocument/2006/relationships/chart" Target="../charts/chart10.xml"/><Relationship Id="rId7" Type="http://schemas.openxmlformats.org/officeDocument/2006/relationships/image" Target="../media/image11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15.jpg"/><Relationship Id="rId5" Type="http://schemas.openxmlformats.org/officeDocument/2006/relationships/image" Target="../media/image114.jpg"/><Relationship Id="rId4" Type="http://schemas.openxmlformats.org/officeDocument/2006/relationships/chart" Target="../charts/chart11.xml"/></Relationships>
</file>

<file path=ppt/slides/_rels/slide3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0.jpg"/><Relationship Id="rId5" Type="http://schemas.openxmlformats.org/officeDocument/2006/relationships/image" Target="../media/image119.jpg"/><Relationship Id="rId4" Type="http://schemas.openxmlformats.org/officeDocument/2006/relationships/image" Target="../media/image118.jpg"/></Relationships>
</file>

<file path=ppt/slides/_rels/slide4.xml.rels><?xml version="1.0" encoding="UTF-8" standalone="yes"?>
<Relationships xmlns="http://schemas.openxmlformats.org/package/2006/relationships"><Relationship Id="rId3" Type="http://schemas.openxmlformats.org/officeDocument/2006/relationships/image" Target="../media/image18.jpe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.jpg"/><Relationship Id="rId5" Type="http://schemas.openxmlformats.org/officeDocument/2006/relationships/image" Target="../media/image19.jpg"/><Relationship Id="rId4" Type="http://schemas.openxmlformats.org/officeDocument/2006/relationships/image" Target="../media/image13.png"/></Relationships>
</file>

<file path=ppt/slides/_rels/slide4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3.jpg"/><Relationship Id="rId5" Type="http://schemas.openxmlformats.org/officeDocument/2006/relationships/image" Target="../media/image122.jpg"/><Relationship Id="rId4" Type="http://schemas.openxmlformats.org/officeDocument/2006/relationships/image" Target="../media/image121.jpg"/></Relationships>
</file>

<file path=ppt/slides/_rels/slide41.xml.rels><?xml version="1.0" encoding="UTF-8" standalone="yes"?>
<Relationships xmlns="http://schemas.openxmlformats.org/package/2006/relationships"><Relationship Id="rId8" Type="http://schemas.openxmlformats.org/officeDocument/2006/relationships/image" Target="../media/image127.jpg"/><Relationship Id="rId3" Type="http://schemas.openxmlformats.org/officeDocument/2006/relationships/chart" Target="../charts/chart14.xml"/><Relationship Id="rId7" Type="http://schemas.openxmlformats.org/officeDocument/2006/relationships/image" Target="../media/image126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25.jpg"/><Relationship Id="rId5" Type="http://schemas.openxmlformats.org/officeDocument/2006/relationships/image" Target="../media/image124.png"/><Relationship Id="rId4" Type="http://schemas.openxmlformats.org/officeDocument/2006/relationships/image" Target="../media/image49.png"/><Relationship Id="rId9" Type="http://schemas.openxmlformats.org/officeDocument/2006/relationships/image" Target="../media/image128.jpg"/></Relationships>
</file>

<file path=ppt/slides/_rels/slide4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1.jpg"/><Relationship Id="rId5" Type="http://schemas.openxmlformats.org/officeDocument/2006/relationships/image" Target="../media/image130.jpg"/><Relationship Id="rId4" Type="http://schemas.openxmlformats.org/officeDocument/2006/relationships/image" Target="../media/image129.jpg"/></Relationships>
</file>

<file path=ppt/slides/_rels/slide43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2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35.png"/><Relationship Id="rId5" Type="http://schemas.openxmlformats.org/officeDocument/2006/relationships/image" Target="../media/image134.jpg"/><Relationship Id="rId4" Type="http://schemas.openxmlformats.org/officeDocument/2006/relationships/image" Target="../media/image133.png"/></Relationships>
</file>

<file path=ppt/slides/_rels/slide4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7.png"/></Relationships>
</file>

<file path=ppt/slides/_rels/slide4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8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39.jpg"/></Relationships>
</file>

<file path=ppt/slides/_rels/slide4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2.jpg"/><Relationship Id="rId5" Type="http://schemas.openxmlformats.org/officeDocument/2006/relationships/image" Target="../media/image141.jpg"/><Relationship Id="rId4" Type="http://schemas.openxmlformats.org/officeDocument/2006/relationships/image" Target="../media/image140.jpg"/></Relationships>
</file>

<file path=ppt/slides/_rels/slide4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4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1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4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0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5.png"/></Relationships>
</file>

<file path=ppt/slides/_rels/slide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3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3.png"/><Relationship Id="rId5" Type="http://schemas.openxmlformats.org/officeDocument/2006/relationships/image" Target="../media/image22.png"/><Relationship Id="rId4" Type="http://schemas.openxmlformats.org/officeDocument/2006/relationships/image" Target="../media/image21.jpg"/></Relationships>
</file>

<file path=ppt/slides/_rels/slide5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61.jpg"/><Relationship Id="rId4" Type="http://schemas.openxmlformats.org/officeDocument/2006/relationships/image" Target="../media/image146.png"/></Relationships>
</file>

<file path=ppt/slides/_rels/slide5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61.jpg"/></Relationships>
</file>

<file path=ppt/slides/_rels/slide52.xml.rels><?xml version="1.0" encoding="UTF-8" standalone="yes"?>
<Relationships xmlns="http://schemas.openxmlformats.org/package/2006/relationships"><Relationship Id="rId8" Type="http://schemas.openxmlformats.org/officeDocument/2006/relationships/image" Target="../media/image144.png"/><Relationship Id="rId3" Type="http://schemas.openxmlformats.org/officeDocument/2006/relationships/chart" Target="../charts/chart23.xml"/><Relationship Id="rId7" Type="http://schemas.openxmlformats.org/officeDocument/2006/relationships/image" Target="../media/image150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49.jpg"/><Relationship Id="rId5" Type="http://schemas.openxmlformats.org/officeDocument/2006/relationships/image" Target="../media/image148.jpg"/><Relationship Id="rId4" Type="http://schemas.openxmlformats.org/officeDocument/2006/relationships/image" Target="../media/image147.jpg"/></Relationships>
</file>

<file path=ppt/slides/_rels/slide5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51.jpg"/></Relationships>
</file>

<file path=ppt/slides/_rels/slide5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3.jpg"/><Relationship Id="rId4" Type="http://schemas.openxmlformats.org/officeDocument/2006/relationships/image" Target="../media/image152.jpg"/></Relationships>
</file>

<file path=ppt/slides/_rels/slide5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4.jpg"/><Relationship Id="rId4" Type="http://schemas.openxmlformats.org/officeDocument/2006/relationships/image" Target="../media/image144.png"/></Relationships>
</file>

<file path=ppt/slides/_rels/slide56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7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57.jpg"/><Relationship Id="rId5" Type="http://schemas.openxmlformats.org/officeDocument/2006/relationships/image" Target="../media/image156.png"/><Relationship Id="rId4" Type="http://schemas.openxmlformats.org/officeDocument/2006/relationships/image" Target="../media/image155.jpg"/></Relationships>
</file>

<file path=ppt/slides/_rels/slide5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59.jpg"/><Relationship Id="rId4" Type="http://schemas.openxmlformats.org/officeDocument/2006/relationships/image" Target="../media/image158.jpg"/></Relationships>
</file>

<file path=ppt/slides/_rels/slide5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2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60.png"/></Relationships>
</file>

<file path=ppt/slides/_rels/slide5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0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3.jpg"/><Relationship Id="rId5" Type="http://schemas.openxmlformats.org/officeDocument/2006/relationships/image" Target="../media/image162.jpg"/><Relationship Id="rId4" Type="http://schemas.openxmlformats.org/officeDocument/2006/relationships/image" Target="../media/image161.jpg"/></Relationships>
</file>

<file path=ppt/slides/_rels/slide6.xml.rels><?xml version="1.0" encoding="UTF-8" standalone="yes"?>
<Relationships xmlns="http://schemas.openxmlformats.org/package/2006/relationships"><Relationship Id="rId3" Type="http://schemas.openxmlformats.org/officeDocument/2006/relationships/image" Target="../media/image24.png"/><Relationship Id="rId7" Type="http://schemas.openxmlformats.org/officeDocument/2006/relationships/image" Target="../media/image1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7.png"/><Relationship Id="rId5" Type="http://schemas.openxmlformats.org/officeDocument/2006/relationships/image" Target="../media/image26.png"/><Relationship Id="rId4" Type="http://schemas.openxmlformats.org/officeDocument/2006/relationships/image" Target="../media/image25.png"/></Relationships>
</file>

<file path=ppt/slides/_rels/slide60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1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64.jpg"/><Relationship Id="rId4" Type="http://schemas.openxmlformats.org/officeDocument/2006/relationships/image" Target="../media/image144.png"/></Relationships>
</file>

<file path=ppt/slides/_rels/slide6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6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3.xml"/><Relationship Id="rId7" Type="http://schemas.openxmlformats.org/officeDocument/2006/relationships/image" Target="../media/image169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68.jpg"/><Relationship Id="rId5" Type="http://schemas.openxmlformats.org/officeDocument/2006/relationships/image" Target="../media/image167.jpg"/><Relationship Id="rId4" Type="http://schemas.openxmlformats.org/officeDocument/2006/relationships/image" Target="../media/image166.jpg"/></Relationships>
</file>

<file path=ppt/slides/_rels/slide6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44.png"/></Relationships>
</file>

<file path=ppt/slides/_rels/slide6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2.jpg"/><Relationship Id="rId5" Type="http://schemas.openxmlformats.org/officeDocument/2006/relationships/image" Target="../media/image171.jpg"/><Relationship Id="rId4" Type="http://schemas.openxmlformats.org/officeDocument/2006/relationships/image" Target="../media/image170.jpg"/></Relationships>
</file>

<file path=ppt/slides/_rels/slide65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6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73.jpg"/><Relationship Id="rId4" Type="http://schemas.openxmlformats.org/officeDocument/2006/relationships/image" Target="../media/image144.png"/></Relationships>
</file>

<file path=ppt/slides/_rels/slide66.xml.rels><?xml version="1.0" encoding="UTF-8" standalone="yes"?>
<Relationships xmlns="http://schemas.openxmlformats.org/package/2006/relationships"><Relationship Id="rId8" Type="http://schemas.openxmlformats.org/officeDocument/2006/relationships/image" Target="../media/image178.jpg"/><Relationship Id="rId3" Type="http://schemas.openxmlformats.org/officeDocument/2006/relationships/chart" Target="../charts/chart37.xml"/><Relationship Id="rId7" Type="http://schemas.openxmlformats.org/officeDocument/2006/relationships/image" Target="../media/image177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76.jpg"/><Relationship Id="rId5" Type="http://schemas.openxmlformats.org/officeDocument/2006/relationships/image" Target="../media/image175.jpg"/><Relationship Id="rId4" Type="http://schemas.openxmlformats.org/officeDocument/2006/relationships/image" Target="../media/image174.jpg"/></Relationships>
</file>

<file path=ppt/slides/_rels/slide67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8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22.jpg"/></Relationships>
</file>

<file path=ppt/slides/_rels/slide68.xml.rels><?xml version="1.0" encoding="UTF-8" standalone="yes"?>
<Relationships xmlns="http://schemas.openxmlformats.org/package/2006/relationships"><Relationship Id="rId3" Type="http://schemas.openxmlformats.org/officeDocument/2006/relationships/chart" Target="../charts/chart39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0.jpg"/><Relationship Id="rId4" Type="http://schemas.openxmlformats.org/officeDocument/2006/relationships/image" Target="../media/image179.jpg"/></Relationships>
</file>

<file path=ppt/slides/_rels/slide69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0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1.jpg"/><Relationship Id="rId4" Type="http://schemas.openxmlformats.org/officeDocument/2006/relationships/image" Target="../media/image144.png"/></Relationships>
</file>

<file path=ppt/slides/_rels/slide7.xml.rels><?xml version="1.0" encoding="UTF-8" standalone="yes"?>
<Relationships xmlns="http://schemas.openxmlformats.org/package/2006/relationships"><Relationship Id="rId8" Type="http://schemas.openxmlformats.org/officeDocument/2006/relationships/image" Target="../media/image33.jpg"/><Relationship Id="rId3" Type="http://schemas.openxmlformats.org/officeDocument/2006/relationships/image" Target="../media/image28.png"/><Relationship Id="rId7" Type="http://schemas.openxmlformats.org/officeDocument/2006/relationships/image" Target="../media/image32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31.png"/><Relationship Id="rId5" Type="http://schemas.openxmlformats.org/officeDocument/2006/relationships/image" Target="../media/image30.png"/><Relationship Id="rId4" Type="http://schemas.openxmlformats.org/officeDocument/2006/relationships/image" Target="../media/image29.png"/><Relationship Id="rId9" Type="http://schemas.openxmlformats.org/officeDocument/2006/relationships/image" Target="../media/image17.png"/></Relationships>
</file>

<file path=ppt/slides/_rels/slide70.xml.rels><?xml version="1.0" encoding="UTF-8" standalone="yes"?>
<Relationships xmlns="http://schemas.openxmlformats.org/package/2006/relationships"><Relationship Id="rId8" Type="http://schemas.openxmlformats.org/officeDocument/2006/relationships/image" Target="../media/image185.jpg"/><Relationship Id="rId3" Type="http://schemas.openxmlformats.org/officeDocument/2006/relationships/image" Target="../media/image1.jpg"/><Relationship Id="rId7" Type="http://schemas.openxmlformats.org/officeDocument/2006/relationships/image" Target="../media/image184.jpg"/><Relationship Id="rId2" Type="http://schemas.openxmlformats.org/officeDocument/2006/relationships/notesSlide" Target="../notesSlides/notesSlide3.xml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83.jpg"/><Relationship Id="rId5" Type="http://schemas.openxmlformats.org/officeDocument/2006/relationships/image" Target="../media/image182.jpg"/><Relationship Id="rId4" Type="http://schemas.openxmlformats.org/officeDocument/2006/relationships/chart" Target="../charts/chart41.xml"/></Relationships>
</file>

<file path=ppt/slides/_rels/slide71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2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44.png"/><Relationship Id="rId4" Type="http://schemas.openxmlformats.org/officeDocument/2006/relationships/image" Target="../media/image186.jpg"/></Relationships>
</file>

<file path=ppt/slides/_rels/slide72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3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7.jpg"/></Relationships>
</file>

<file path=ppt/slides/_rels/slide73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4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188.jpg"/><Relationship Id="rId4" Type="http://schemas.openxmlformats.org/officeDocument/2006/relationships/image" Target="../media/image144.png"/></Relationships>
</file>

<file path=ppt/slides/_rels/slide74.xml.rels><?xml version="1.0" encoding="UTF-8" standalone="yes"?>
<Relationships xmlns="http://schemas.openxmlformats.org/package/2006/relationships"><Relationship Id="rId3" Type="http://schemas.openxmlformats.org/officeDocument/2006/relationships/chart" Target="../charts/chart45.xml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89.jpg"/></Relationships>
</file>

<file path=ppt/slides/_rels/slide75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0.jpg"/></Relationships>
</file>

<file path=ppt/slides/_rels/slide76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192.jpg"/></Relationships>
</file>

<file path=ppt/slides/_rels/slide77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3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45.jpg"/><Relationship Id="rId4" Type="http://schemas.openxmlformats.org/officeDocument/2006/relationships/image" Target="../media/image144.png"/></Relationships>
</file>

<file path=ppt/slides/_rels/slide78.xml.rels><?xml version="1.0" encoding="UTF-8" standalone="yes"?>
<Relationships xmlns="http://schemas.openxmlformats.org/package/2006/relationships"><Relationship Id="rId3" Type="http://schemas.openxmlformats.org/officeDocument/2006/relationships/image" Target="../media/image194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hyperlink" Target="mailto:gorfo1@yandex.ru" TargetMode="External"/><Relationship Id="rId5" Type="http://schemas.openxmlformats.org/officeDocument/2006/relationships/image" Target="../media/image195.jpg"/><Relationship Id="rId4" Type="http://schemas.openxmlformats.org/officeDocument/2006/relationships/image" Target="../media/image144.png"/></Relationships>
</file>

<file path=ppt/slides/_rels/slide79.xml.rels><?xml version="1.0" encoding="UTF-8" standalone="yes"?>
<Relationships xmlns="http://schemas.openxmlformats.org/package/2006/relationships"><Relationship Id="rId3" Type="http://schemas.openxmlformats.org/officeDocument/2006/relationships/image" Target="../media/image14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198.png"/><Relationship Id="rId5" Type="http://schemas.openxmlformats.org/officeDocument/2006/relationships/image" Target="../media/image197.jpg"/><Relationship Id="rId4" Type="http://schemas.openxmlformats.org/officeDocument/2006/relationships/image" Target="../media/image196.jpg"/></Relationships>
</file>

<file path=ppt/slides/_rels/slide8.xml.rels><?xml version="1.0" encoding="UTF-8" standalone="yes"?>
<Relationships xmlns="http://schemas.openxmlformats.org/package/2006/relationships"><Relationship Id="rId3" Type="http://schemas.openxmlformats.org/officeDocument/2006/relationships/image" Target="../media/image34.jp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5" Type="http://schemas.openxmlformats.org/officeDocument/2006/relationships/image" Target="../media/image36.jpeg"/><Relationship Id="rId4" Type="http://schemas.openxmlformats.org/officeDocument/2006/relationships/image" Target="../media/image35.jpg"/></Relationships>
</file>

<file path=ppt/slides/_rels/slide80.xml.rels><?xml version="1.0" encoding="UTF-8" standalone="yes"?>
<Relationships xmlns="http://schemas.openxmlformats.org/package/2006/relationships"><Relationship Id="rId8" Type="http://schemas.openxmlformats.org/officeDocument/2006/relationships/image" Target="../media/image202.jpeg"/><Relationship Id="rId3" Type="http://schemas.openxmlformats.org/officeDocument/2006/relationships/image" Target="../media/image144.png"/><Relationship Id="rId7" Type="http://schemas.openxmlformats.org/officeDocument/2006/relationships/image" Target="../media/image201.jpe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200.jpeg"/><Relationship Id="rId5" Type="http://schemas.openxmlformats.org/officeDocument/2006/relationships/image" Target="../media/image199.jpeg"/><Relationship Id="rId4" Type="http://schemas.openxmlformats.org/officeDocument/2006/relationships/image" Target="../media/image196.jpg"/><Relationship Id="rId9" Type="http://schemas.openxmlformats.org/officeDocument/2006/relationships/image" Target="../media/image203.jpeg"/></Relationships>
</file>

<file path=ppt/slides/_rels/slide81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4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4" Type="http://schemas.openxmlformats.org/officeDocument/2006/relationships/image" Target="../media/image205.png"/></Relationships>
</file>

<file path=ppt/slides/_rels/slide82.xml.rels><?xml version="1.0" encoding="UTF-8" standalone="yes"?>
<Relationships xmlns="http://schemas.openxmlformats.org/package/2006/relationships"><Relationship Id="rId3" Type="http://schemas.openxmlformats.org/officeDocument/2006/relationships/image" Target="../media/image206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/Relationships>
</file>

<file path=ppt/slides/_rels/slide9.xml.rels><?xml version="1.0" encoding="UTF-8" standalone="yes"?>
<Relationships xmlns="http://schemas.openxmlformats.org/package/2006/relationships"><Relationship Id="rId3" Type="http://schemas.openxmlformats.org/officeDocument/2006/relationships/image" Target="../media/image37.png"/><Relationship Id="rId2" Type="http://schemas.openxmlformats.org/officeDocument/2006/relationships/image" Target="../media/image1.jpg"/><Relationship Id="rId1" Type="http://schemas.openxmlformats.org/officeDocument/2006/relationships/slideLayout" Target="../slideLayouts/slideLayout2.xml"/><Relationship Id="rId6" Type="http://schemas.openxmlformats.org/officeDocument/2006/relationships/image" Target="../media/image40.png"/><Relationship Id="rId5" Type="http://schemas.openxmlformats.org/officeDocument/2006/relationships/image" Target="../media/image39.jpg"/><Relationship Id="rId4" Type="http://schemas.openxmlformats.org/officeDocument/2006/relationships/image" Target="../media/image38.jpg"/></Relationships>
</file>

<file path=ppt/slides/slide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ctrTitle"/>
          </p:nvPr>
        </p:nvSpPr>
        <p:spPr/>
        <p:txBody>
          <a:bodyPr/>
          <a:lstStyle/>
          <a:p>
            <a:endParaRPr lang="ru-RU"/>
          </a:p>
        </p:txBody>
      </p:sp>
      <p:sp>
        <p:nvSpPr>
          <p:cNvPr id="3" name="Подзаголовок 2"/>
          <p:cNvSpPr>
            <a:spLocks noGrp="1"/>
          </p:cNvSpPr>
          <p:nvPr>
            <p:ph type="subTitle" idx="1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08520" y="-55734"/>
            <a:ext cx="9243677" cy="6903510"/>
          </a:xfrm>
          <a:prstGeom prst="rect">
            <a:avLst/>
          </a:prstGeom>
        </p:spPr>
      </p:pic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501842" y="5301207"/>
            <a:ext cx="12985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82921" y="5301208"/>
            <a:ext cx="131127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27820" y="4647076"/>
            <a:ext cx="1289891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403648" y="5301208"/>
            <a:ext cx="1254298" cy="1330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1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15815" y="5374473"/>
            <a:ext cx="1311275" cy="136324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76260" y="4776218"/>
            <a:ext cx="13716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2915816" y="386662"/>
            <a:ext cx="3024336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sz="2800" b="1" dirty="0">
              <a:solidFill>
                <a:schemeClr val="accent3"/>
              </a:solidFill>
              <a:latin typeface="+mj-lt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179512" y="1680992"/>
            <a:ext cx="8568952" cy="195181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3095">
              <a:lnSpc>
                <a:spcPts val="2880"/>
              </a:lnSpc>
              <a:spcBef>
                <a:spcPct val="0"/>
              </a:spcBef>
              <a:defRPr/>
            </a:pPr>
            <a:endParaRPr lang="ru-RU" altLang="ru-RU" sz="3600" b="1" i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  <a:p>
            <a:pPr algn="ctr" defTabSz="913095">
              <a:lnSpc>
                <a:spcPts val="2880"/>
              </a:lnSpc>
              <a:spcBef>
                <a:spcPct val="0"/>
              </a:spcBef>
              <a:defRPr/>
            </a:pPr>
            <a:r>
              <a:rPr lang="ru-RU" altLang="ru-RU" sz="3200" b="1" i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По решению </a:t>
            </a:r>
            <a:endParaRPr lang="ru-RU" altLang="ru-RU" sz="3200" b="1" i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  <a:p>
            <a:pPr algn="ctr" defTabSz="913095">
              <a:lnSpc>
                <a:spcPts val="2880"/>
              </a:lnSpc>
              <a:spcBef>
                <a:spcPct val="0"/>
              </a:spcBef>
              <a:defRPr/>
            </a:pPr>
            <a:r>
              <a:rPr lang="ru-RU" altLang="ru-RU" sz="3200" b="1" i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 Комсомольской-на-Амуре </a:t>
            </a:r>
            <a:r>
              <a:rPr lang="ru-RU" altLang="ru-RU" sz="3200" b="1" i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городской Думы </a:t>
            </a:r>
            <a:endParaRPr lang="ru-RU" altLang="ru-RU" sz="3200" b="1" i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  <a:p>
            <a:pPr algn="ctr" defTabSz="913095">
              <a:lnSpc>
                <a:spcPts val="2880"/>
              </a:lnSpc>
              <a:spcBef>
                <a:spcPct val="0"/>
              </a:spcBef>
              <a:defRPr/>
            </a:pPr>
            <a:r>
              <a:rPr lang="ru-RU" altLang="ru-RU" sz="3200" b="1" i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«Об исполнении местного бюджета </a:t>
            </a:r>
            <a:endParaRPr lang="ru-RU" altLang="ru-RU" sz="3200" b="1" i="1" dirty="0" smtClean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  <a:p>
            <a:pPr algn="ctr" defTabSz="913095">
              <a:lnSpc>
                <a:spcPts val="2880"/>
              </a:lnSpc>
              <a:spcBef>
                <a:spcPct val="0"/>
              </a:spcBef>
              <a:defRPr/>
            </a:pPr>
            <a:r>
              <a:rPr lang="ru-RU" altLang="ru-RU" sz="3200" b="1" i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за 2023 </a:t>
            </a:r>
            <a:r>
              <a:rPr lang="ru-RU" altLang="ru-RU" sz="3200" b="1" i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год»</a:t>
            </a:r>
          </a:p>
        </p:txBody>
      </p:sp>
      <p:sp>
        <p:nvSpPr>
          <p:cNvPr id="12" name="Прямоугольник 11"/>
          <p:cNvSpPr/>
          <p:nvPr/>
        </p:nvSpPr>
        <p:spPr>
          <a:xfrm flipH="1">
            <a:off x="-108520" y="279183"/>
            <a:ext cx="8568952" cy="7720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095">
              <a:lnSpc>
                <a:spcPts val="5280"/>
              </a:lnSpc>
              <a:spcBef>
                <a:spcPct val="0"/>
              </a:spcBef>
              <a:defRPr/>
            </a:pPr>
            <a:r>
              <a:rPr lang="ru-RU" altLang="ru-RU" sz="4800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Arial Black" panose="020B0A04020102020204" pitchFamily="34" charset="0"/>
                <a:cs typeface="Raleway" panose="020B0604020202020204" charset="0"/>
              </a:rPr>
              <a:t>Бюджет для граждан</a:t>
            </a:r>
            <a:endParaRPr lang="ru-RU" altLang="ru-RU" sz="4800" b="1" i="1" dirty="0">
              <a:solidFill>
                <a:srgbClr val="9BBB59"/>
              </a:solidFill>
              <a:effectLst>
                <a:glow rad="127000">
                  <a:prstClr val="black"/>
                </a:glow>
              </a:effectLst>
              <a:latin typeface="Arial Black" panose="020B0A04020102020204" pitchFamily="34" charset="0"/>
              <a:cs typeface="Raleway" panose="020B0604020202020204" charset="0"/>
            </a:endParaRPr>
          </a:p>
        </p:txBody>
      </p:sp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70818" y="-55732"/>
            <a:ext cx="1009693" cy="11069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485309368"/>
      </p:ext>
    </p:extLst>
  </p:cSld>
  <p:clrMapOvr>
    <a:masterClrMapping/>
  </p:clrMapOvr>
  <p:transition spd="slow">
    <p:wipe/>
  </p:transition>
  <p:timing>
    <p:tnLst>
      <p:par>
        <p:cTn id="1" dur="indefinite" restart="never" nodeType="tmRoot"/>
      </p:par>
    </p:tnLst>
  </p:timing>
</p:sld>
</file>

<file path=ppt/slides/slide1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51" y="-102413"/>
            <a:ext cx="9214034" cy="6997037"/>
          </a:xfrm>
        </p:spPr>
      </p:pic>
      <p:sp>
        <p:nvSpPr>
          <p:cNvPr id="6" name="Прямоугольник 5"/>
          <p:cNvSpPr/>
          <p:nvPr/>
        </p:nvSpPr>
        <p:spPr>
          <a:xfrm>
            <a:off x="2178641" y="2862017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endParaRPr lang="ru-RU" altLang="ru-RU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1619673" y="116632"/>
            <a:ext cx="588263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61936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000" b="1" i="1" kern="0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</a:rPr>
              <a:t>СРЕДНЕГОДОВАЯ ЧИСЛЕННОСТЬ НАСЕЛЕНИЯ ГОРОДА КОМСОМОЛЬСКА-НА-АМУРЕ</a:t>
            </a:r>
            <a:endParaRPr lang="ru-RU" sz="2000" b="1" kern="0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2448" y="701407"/>
            <a:ext cx="2872186" cy="18945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13580" y="3837486"/>
            <a:ext cx="2665524" cy="210386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3777841"/>
            <a:ext cx="2619375" cy="19442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374" y="802885"/>
            <a:ext cx="2713213" cy="18714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2" name="Блок-схема: магнитный диск 21"/>
          <p:cNvSpPr/>
          <p:nvPr/>
        </p:nvSpPr>
        <p:spPr>
          <a:xfrm>
            <a:off x="5045565" y="2157858"/>
            <a:ext cx="1347598" cy="1841518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81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235,8</a:t>
            </a:r>
            <a:endParaRPr lang="ru-RU" sz="2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3" name="Блок-схема: магнитный диск 22"/>
          <p:cNvSpPr/>
          <p:nvPr/>
        </p:nvSpPr>
        <p:spPr>
          <a:xfrm rot="10800000" flipV="1">
            <a:off x="2845483" y="2397970"/>
            <a:ext cx="1382384" cy="1666757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b="1" dirty="0">
                <a:solidFill>
                  <a:schemeClr val="tx1"/>
                </a:solidFill>
                <a:latin typeface="Arial Black" panose="020B0A04020102020204" pitchFamily="34" charset="0"/>
              </a:rPr>
              <a:t>2</a:t>
            </a:r>
            <a:r>
              <a:rPr lang="ru-RU" sz="20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35,3</a:t>
            </a:r>
            <a:endParaRPr lang="ru-RU" sz="20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10800000" flipV="1">
            <a:off x="3491880" y="5941355"/>
            <a:ext cx="23762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</a:t>
            </a:r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3491880" y="3936226"/>
            <a:ext cx="288032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4904153" y="4120892"/>
            <a:ext cx="14465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</a:t>
            </a:r>
            <a:r>
              <a:rPr lang="ru-RU" b="1" dirty="0" smtClean="0">
                <a:latin typeface="Arial Black" panose="020B0A04020102020204" pitchFamily="34" charset="0"/>
              </a:rPr>
              <a:t>2023 год (факт</a:t>
            </a:r>
            <a:r>
              <a:rPr lang="ru-RU" b="1" dirty="0" smtClean="0"/>
              <a:t>)</a:t>
            </a:r>
            <a:endParaRPr lang="ru-RU" b="1" dirty="0"/>
          </a:p>
        </p:txBody>
      </p:sp>
      <p:sp>
        <p:nvSpPr>
          <p:cNvPr id="3" name="Прямоугольник 2"/>
          <p:cNvSpPr/>
          <p:nvPr/>
        </p:nvSpPr>
        <p:spPr>
          <a:xfrm flipH="1">
            <a:off x="7272425" y="-102413"/>
            <a:ext cx="187220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  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 rot="10800000" flipH="1" flipV="1">
            <a:off x="2832838" y="4170716"/>
            <a:ext cx="17129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2023 год (план)</a:t>
            </a:r>
          </a:p>
        </p:txBody>
      </p:sp>
      <p:sp>
        <p:nvSpPr>
          <p:cNvPr id="8" name="Стрелка вправо 7"/>
          <p:cNvSpPr/>
          <p:nvPr/>
        </p:nvSpPr>
        <p:spPr>
          <a:xfrm rot="20571976">
            <a:off x="4200936" y="2179850"/>
            <a:ext cx="958149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467386" y="6061730"/>
            <a:ext cx="7632848" cy="646331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30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dirty="0" smtClean="0">
                <a:latin typeface="Calibri" pitchFamily="34" charset="0"/>
                <a:cs typeface="Times New Roman" pitchFamily="18" charset="0"/>
              </a:rPr>
              <a:t>Увеличение значения показателя обусловлено миграционным приростом и уменьшением уровня естественной убыли населения</a:t>
            </a:r>
            <a:endParaRPr lang="ru-RU" altLang="ru-RU" b="1" i="1" dirty="0"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27" name="Рисунок 2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57" y="5689035"/>
            <a:ext cx="936104" cy="116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</p:pic>
      <p:sp>
        <p:nvSpPr>
          <p:cNvPr id="21" name="Arrow: Chevron 3"/>
          <p:cNvSpPr/>
          <p:nvPr/>
        </p:nvSpPr>
        <p:spPr>
          <a:xfrm>
            <a:off x="7164288" y="-19080"/>
            <a:ext cx="1935945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    тыс. человек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8" name="Group 57"/>
          <p:cNvGrpSpPr/>
          <p:nvPr/>
        </p:nvGrpSpPr>
        <p:grpSpPr>
          <a:xfrm>
            <a:off x="7502312" y="8977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9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0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1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3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4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5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7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49692591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3689" y="11671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11671"/>
            <a:ext cx="7812359" cy="3877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61936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2400" b="1" i="1" kern="0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</a:rPr>
              <a:t>Уровень регистрируемой безработицы в 2023 году</a:t>
            </a:r>
            <a:endParaRPr lang="ru-RU" sz="2400" b="1" kern="0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73000" y="5036057"/>
            <a:ext cx="6480720" cy="1754326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30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В </a:t>
            </a: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2023</a:t>
            </a: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 </a:t>
            </a:r>
            <a:r>
              <a:rPr lang="ru-RU" alt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году ситуация на рынке труда стабильная. </a:t>
            </a: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Наблюдается положительная динамика по снижению уровня безработицы.</a:t>
            </a:r>
            <a:endParaRPr lang="ru-RU" alt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Times New Roman" pitchFamily="18" charset="0"/>
            </a:endParaRPr>
          </a:p>
          <a:p>
            <a:pPr algn="just" defTabSz="9130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В </a:t>
            </a:r>
            <a:r>
              <a:rPr lang="ru-RU" alt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отчетном году были проведены </a:t>
            </a: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33 «</a:t>
            </a: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Дня предприятия»  </a:t>
            </a:r>
            <a:r>
              <a:rPr lang="ru-RU" alt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и </a:t>
            </a:r>
            <a:r>
              <a:rPr lang="ru-RU" alt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4 </a:t>
            </a:r>
            <a:r>
              <a:rPr lang="ru-RU" alt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ярмарки вакансий, в которых приняли участие </a:t>
            </a: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143 </a:t>
            </a: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предприятий </a:t>
            </a:r>
            <a:r>
              <a:rPr lang="ru-RU" altLang="ru-RU" b="1" i="1" dirty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и </a:t>
            </a: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Arial Black" panose="020B0A04020102020204" pitchFamily="34" charset="0"/>
                <a:cs typeface="Times New Roman" pitchFamily="18" charset="0"/>
              </a:rPr>
              <a:t>2 286 </a:t>
            </a:r>
            <a:r>
              <a:rPr lang="ru-RU" altLang="ru-RU" b="1" i="1" dirty="0" smtClean="0">
                <a:solidFill>
                  <a:schemeClr val="tx1">
                    <a:lumMod val="95000"/>
                    <a:lumOff val="5000"/>
                  </a:schemeClr>
                </a:solidFill>
                <a:latin typeface="Calibri" pitchFamily="34" charset="0"/>
                <a:cs typeface="Times New Roman" pitchFamily="18" charset="0"/>
              </a:rPr>
              <a:t>человек</a:t>
            </a:r>
            <a:endParaRPr lang="ru-RU" altLang="ru-RU" b="1" i="1" dirty="0">
              <a:solidFill>
                <a:schemeClr val="tx1">
                  <a:lumMod val="95000"/>
                  <a:lumOff val="5000"/>
                </a:schemeClr>
              </a:solidFill>
              <a:latin typeface="Calibri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11111" y="687753"/>
            <a:ext cx="3213025" cy="202691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11" y="832520"/>
            <a:ext cx="1908212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Блок-схема: магнитный диск 8"/>
          <p:cNvSpPr/>
          <p:nvPr/>
        </p:nvSpPr>
        <p:spPr>
          <a:xfrm>
            <a:off x="2115963" y="2714668"/>
            <a:ext cx="1404156" cy="1564821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0,5 %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4211960" y="2938372"/>
            <a:ext cx="1427437" cy="1354545"/>
          </a:xfrm>
          <a:prstGeom prst="flowChartMagneticDisk">
            <a:avLst/>
          </a:prstGeom>
          <a:solidFill>
            <a:schemeClr val="accent5">
              <a:lumMod val="40000"/>
              <a:lumOff val="6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0,3 %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236296" y="4813994"/>
            <a:ext cx="1800225" cy="2044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Прямоугольник 14"/>
          <p:cNvSpPr/>
          <p:nvPr/>
        </p:nvSpPr>
        <p:spPr>
          <a:xfrm>
            <a:off x="3833559" y="4178736"/>
            <a:ext cx="137753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16" name="Прямоугольник 15"/>
          <p:cNvSpPr/>
          <p:nvPr/>
        </p:nvSpPr>
        <p:spPr>
          <a:xfrm rot="10800000" flipV="1">
            <a:off x="2051719" y="4332587"/>
            <a:ext cx="16738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2023 год (план)</a:t>
            </a:r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4067944" y="4363402"/>
            <a:ext cx="178443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/>
              <a:t>2023 год</a:t>
            </a:r>
          </a:p>
          <a:p>
            <a:pPr algn="ctr"/>
            <a:r>
              <a:rPr lang="ru-RU" b="1" dirty="0" smtClean="0"/>
              <a:t>(факт)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5739335" y="4167664"/>
            <a:ext cx="128093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19" name="Прямоугольник 18"/>
          <p:cNvSpPr/>
          <p:nvPr/>
        </p:nvSpPr>
        <p:spPr>
          <a:xfrm rot="10800000" flipV="1">
            <a:off x="7668344" y="4321809"/>
            <a:ext cx="11741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</p:txBody>
      </p:sp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029671" y="2262411"/>
            <a:ext cx="441325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1" name="Стрелка вправо 10"/>
          <p:cNvSpPr/>
          <p:nvPr/>
        </p:nvSpPr>
        <p:spPr>
          <a:xfrm rot="1261488">
            <a:off x="3495540" y="2517100"/>
            <a:ext cx="988820" cy="395137"/>
          </a:xfrm>
          <a:prstGeom prst="rightArrow">
            <a:avLst/>
          </a:prstGeom>
        </p:spPr>
        <p:style>
          <a:lnRef idx="0">
            <a:schemeClr val="accent1"/>
          </a:lnRef>
          <a:fillRef idx="3">
            <a:schemeClr val="accent1"/>
          </a:fillRef>
          <a:effectRef idx="3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Arrow: Chevron 3"/>
          <p:cNvSpPr/>
          <p:nvPr/>
        </p:nvSpPr>
        <p:spPr>
          <a:xfrm>
            <a:off x="7395508" y="85477"/>
            <a:ext cx="1797922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 процентов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1" name="Group 57"/>
          <p:cNvGrpSpPr/>
          <p:nvPr/>
        </p:nvGrpSpPr>
        <p:grpSpPr>
          <a:xfrm>
            <a:off x="7465857" y="12637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2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7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0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7926777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-30870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2195736" y="116632"/>
            <a:ext cx="48782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latin typeface="+mj-lt"/>
                <a:cs typeface="Raleway" panose="020B0604020202020204" charset="0"/>
              </a:rPr>
              <a:t>СРЕДНЕМЕСЯЧНАЯ ЗАРАБОТНАЯ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latin typeface="+mj-lt"/>
                <a:cs typeface="Raleway" panose="020B0604020202020204" charset="0"/>
              </a:rPr>
              <a:t>ПЛАТА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latin typeface="+mj-lt"/>
                <a:cs typeface="Raleway" panose="020B0604020202020204" charset="0"/>
              </a:rPr>
              <a:t>ПО КРУПНЫМ И СРЕДНИМ ПРЕДПРИЯТИЯМ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28084" y="1124743"/>
            <a:ext cx="3543783" cy="185214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 rot="16200000">
            <a:off x="305463" y="3333401"/>
            <a:ext cx="1871993" cy="226790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" name="Рисунок 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693077" y="3553452"/>
            <a:ext cx="2178790" cy="1900172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Блок-схема: магнитный диск 8"/>
          <p:cNvSpPr/>
          <p:nvPr/>
        </p:nvSpPr>
        <p:spPr>
          <a:xfrm>
            <a:off x="2618120" y="3553452"/>
            <a:ext cx="1603503" cy="1472244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74,2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4668491" y="3023829"/>
            <a:ext cx="1728191" cy="2026004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3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80,5</a:t>
            </a:r>
            <a:endParaRPr lang="ru-RU" sz="23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4139952" y="5079216"/>
            <a:ext cx="28083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 smtClean="0">
                <a:latin typeface="Arial Black" panose="020B0A04020102020204" pitchFamily="34" charset="0"/>
              </a:rPr>
              <a:t>  </a:t>
            </a:r>
            <a:r>
              <a:rPr lang="ru-RU" b="1" dirty="0" smtClean="0">
                <a:latin typeface="Arial Black" panose="020B0A04020102020204" pitchFamily="34" charset="0"/>
              </a:rPr>
              <a:t>2023 год</a:t>
            </a:r>
          </a:p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(факт)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4007622" y="3398130"/>
            <a:ext cx="126313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/>
              <a:t>  </a:t>
            </a:r>
            <a:endParaRPr lang="ru-RU" b="1" dirty="0"/>
          </a:p>
        </p:txBody>
      </p:sp>
      <p:pic>
        <p:nvPicPr>
          <p:cNvPr id="10249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65473" y="1124743"/>
            <a:ext cx="3384376" cy="2020459"/>
          </a:xfrm>
          <a:prstGeom prst="ellipse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558102" y="5805264"/>
            <a:ext cx="8208912" cy="8309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30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i="1" dirty="0" smtClean="0">
                <a:latin typeface="+mj-lt"/>
                <a:cs typeface="Times New Roman" pitchFamily="18" charset="0"/>
              </a:rPr>
              <a:t>Рост среднемесячной заработной платы обеспечивается за счёт ежегодного повышения минимального уровня оплаты труда и уровня заработной платы на промышленных предприятиях города</a:t>
            </a:r>
            <a:endParaRPr lang="ru-RU" altLang="ru-RU" sz="1600" b="1" i="1" dirty="0">
              <a:latin typeface="+mj-lt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2796434" y="5013263"/>
            <a:ext cx="142518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2023 год</a:t>
            </a:r>
          </a:p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(план)</a:t>
            </a:r>
            <a:endParaRPr lang="ru-RU" dirty="0"/>
          </a:p>
        </p:txBody>
      </p:sp>
      <p:sp>
        <p:nvSpPr>
          <p:cNvPr id="12" name="Стрелка вправо 11"/>
          <p:cNvSpPr/>
          <p:nvPr/>
        </p:nvSpPr>
        <p:spPr>
          <a:xfrm rot="20910226">
            <a:off x="3651401" y="2968241"/>
            <a:ext cx="1140442" cy="35392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rrow: Chevron 3"/>
          <p:cNvSpPr/>
          <p:nvPr/>
        </p:nvSpPr>
        <p:spPr>
          <a:xfrm>
            <a:off x="7440837" y="24691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 тыс.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0" name="Group 57"/>
          <p:cNvGrpSpPr/>
          <p:nvPr/>
        </p:nvGrpSpPr>
        <p:grpSpPr>
          <a:xfrm>
            <a:off x="7578667" y="52747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1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7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71937475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95536" y="0"/>
            <a:ext cx="730881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КОЛИЧЕСТВО СУБЪЕКТОВ МАЛОГО И СРЕДНЕГО ПРЕДПРИНИМАТЕЛЬСТВА – ФАКТИЧЕСКИХ НАЛОГОПЛАТЕЛЬЩИКОВ</a:t>
            </a: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2647732" y="3710924"/>
            <a:ext cx="1371626" cy="1512168"/>
          </a:xfrm>
          <a:prstGeom prst="flowChartMagneticDisk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6 565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4765556" y="3386646"/>
            <a:ext cx="1390619" cy="1836446"/>
          </a:xfrm>
          <a:prstGeom prst="flowChartMagneticDisk">
            <a:avLst/>
          </a:prstGeom>
          <a:solidFill>
            <a:schemeClr val="accent4"/>
          </a:solidFill>
          <a:ln>
            <a:solidFill>
              <a:schemeClr val="accent4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6 742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Минус 13"/>
          <p:cNvSpPr/>
          <p:nvPr/>
        </p:nvSpPr>
        <p:spPr>
          <a:xfrm>
            <a:off x="-1080628" y="5223092"/>
            <a:ext cx="10729191" cy="216024"/>
          </a:xfrm>
          <a:prstGeom prst="mathMinus">
            <a:avLst/>
          </a:prstGeom>
          <a:solidFill>
            <a:schemeClr val="accent4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17" name="Рисунок 16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692696"/>
            <a:ext cx="4680519" cy="229540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53407" y="2568581"/>
            <a:ext cx="2016224" cy="18950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2661" y="2250399"/>
            <a:ext cx="2211339" cy="159353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 rot="10800000" flipV="1">
            <a:off x="2267744" y="5454505"/>
            <a:ext cx="208295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2023 </a:t>
            </a:r>
            <a:r>
              <a:rPr lang="ru-RU" sz="1600" b="1" dirty="0" smtClean="0">
                <a:latin typeface="Arial Black" panose="020B0A04020102020204" pitchFamily="34" charset="0"/>
              </a:rPr>
              <a:t>год (план)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4765556" y="5439116"/>
            <a:ext cx="394124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</a:rPr>
              <a:t>2023 год  (факт)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25" name="Прямоугольник 24"/>
          <p:cNvSpPr/>
          <p:nvPr/>
        </p:nvSpPr>
        <p:spPr>
          <a:xfrm>
            <a:off x="3522518" y="5697582"/>
            <a:ext cx="18251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5347651" y="5697580"/>
            <a:ext cx="14565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7" name="Прямоугольник 26"/>
          <p:cNvSpPr/>
          <p:nvPr/>
        </p:nvSpPr>
        <p:spPr>
          <a:xfrm flipH="1">
            <a:off x="6948264" y="5697582"/>
            <a:ext cx="151216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/>
          </a:p>
        </p:txBody>
      </p:sp>
      <p:sp>
        <p:nvSpPr>
          <p:cNvPr id="5" name="Стрелка вправо 4"/>
          <p:cNvSpPr/>
          <p:nvPr/>
        </p:nvSpPr>
        <p:spPr>
          <a:xfrm rot="20587580">
            <a:off x="3782802" y="3206626"/>
            <a:ext cx="1152128" cy="360040"/>
          </a:xfrm>
          <a:prstGeom prst="rightArrow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Arrow: Chevron 3"/>
          <p:cNvSpPr/>
          <p:nvPr/>
        </p:nvSpPr>
        <p:spPr>
          <a:xfrm>
            <a:off x="7452320" y="82979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     единиц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1" name="Group 57"/>
          <p:cNvGrpSpPr/>
          <p:nvPr/>
        </p:nvGrpSpPr>
        <p:grpSpPr>
          <a:xfrm>
            <a:off x="7726523" y="128264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2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0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1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3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4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5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935937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79512" y="0"/>
            <a:ext cx="7488832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ОБЩАЯ ЧИСЛЕННОСТЬ РАБОТАЮЩИХ В МАЛОМ </a:t>
            </a:r>
          </a:p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 СРЕДНЕМ БИЗНЕСЕ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35605" y="1950905"/>
            <a:ext cx="1942090" cy="180080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Блок-схема: магнитный диск 13"/>
          <p:cNvSpPr/>
          <p:nvPr/>
        </p:nvSpPr>
        <p:spPr>
          <a:xfrm>
            <a:off x="1835695" y="1772816"/>
            <a:ext cx="1366717" cy="1584176"/>
          </a:xfrm>
          <a:prstGeom prst="flowChartMagneticDisk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0" scaled="1"/>
            <a:tileRect/>
          </a:gra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21,2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4228372" y="1621512"/>
            <a:ext cx="1425454" cy="1735480"/>
          </a:xfrm>
          <a:prstGeom prst="flowChartMagneticDisk">
            <a:avLst/>
          </a:prstGeom>
          <a:gradFill flip="none" rotWithShape="1">
            <a:gsLst>
              <a:gs pos="0">
                <a:srgbClr val="00B0F0">
                  <a:shade val="30000"/>
                  <a:satMod val="115000"/>
                </a:srgbClr>
              </a:gs>
              <a:gs pos="50000">
                <a:srgbClr val="00B0F0">
                  <a:shade val="67500"/>
                  <a:satMod val="115000"/>
                </a:srgbClr>
              </a:gs>
              <a:gs pos="100000">
                <a:srgbClr val="00B0F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21,4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0626" y="3976834"/>
            <a:ext cx="6646415" cy="27889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0" name="Прямоугольник 19"/>
          <p:cNvSpPr/>
          <p:nvPr/>
        </p:nvSpPr>
        <p:spPr>
          <a:xfrm flipH="1">
            <a:off x="6823712" y="3984012"/>
            <a:ext cx="2068767" cy="2554545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tx2">
                    <a:lumMod val="75000"/>
                  </a:schemeClr>
                </a:solidFill>
              </a:rPr>
              <a:t>В связи с реализацией комплекса мер государственной поддержки прогнозируется незначительный прирост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1673737" y="3638280"/>
            <a:ext cx="201622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1600" b="1" dirty="0">
                <a:latin typeface="Arial Black" panose="020B0A04020102020204" pitchFamily="34" charset="0"/>
              </a:rPr>
              <a:t>2023 </a:t>
            </a:r>
            <a:r>
              <a:rPr lang="ru-RU" sz="1600" b="1" dirty="0" smtClean="0">
                <a:latin typeface="Arial Black" panose="020B0A04020102020204" pitchFamily="34" charset="0"/>
              </a:rPr>
              <a:t>год (план)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4109483" y="3638280"/>
            <a:ext cx="27236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/>
              <a:t>  </a:t>
            </a:r>
            <a:r>
              <a:rPr lang="ru-RU" sz="1600" b="1" dirty="0" smtClean="0">
                <a:latin typeface="Arial Black" panose="020B0A04020102020204" pitchFamily="34" charset="0"/>
              </a:rPr>
              <a:t>2023 год  (факт)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3059832" y="3348981"/>
            <a:ext cx="180020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</a:t>
            </a:r>
            <a:endParaRPr lang="ru-RU" b="1" dirty="0"/>
          </a:p>
        </p:txBody>
      </p:sp>
      <p:sp>
        <p:nvSpPr>
          <p:cNvPr id="24" name="Прямоугольник 23"/>
          <p:cNvSpPr/>
          <p:nvPr/>
        </p:nvSpPr>
        <p:spPr>
          <a:xfrm>
            <a:off x="4427984" y="3331948"/>
            <a:ext cx="13876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dirty="0"/>
          </a:p>
        </p:txBody>
      </p:sp>
      <p:sp>
        <p:nvSpPr>
          <p:cNvPr id="25" name="Прямоугольник 24"/>
          <p:cNvSpPr/>
          <p:nvPr/>
        </p:nvSpPr>
        <p:spPr>
          <a:xfrm>
            <a:off x="5815600" y="3356992"/>
            <a:ext cx="13754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/>
          </a:p>
        </p:txBody>
      </p:sp>
      <p:sp>
        <p:nvSpPr>
          <p:cNvPr id="3" name="Минус 2"/>
          <p:cNvSpPr/>
          <p:nvPr/>
        </p:nvSpPr>
        <p:spPr>
          <a:xfrm>
            <a:off x="214295" y="3429000"/>
            <a:ext cx="7011585" cy="245284"/>
          </a:xfrm>
          <a:prstGeom prst="mathMinus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ln>
                <a:solidFill>
                  <a:schemeClr val="accent5">
                    <a:lumMod val="60000"/>
                    <a:lumOff val="40000"/>
                  </a:schemeClr>
                </a:solidFill>
              </a:ln>
              <a:effectLst>
                <a:glow rad="139700">
                  <a:schemeClr val="accent5">
                    <a:satMod val="175000"/>
                    <a:alpha val="40000"/>
                  </a:schemeClr>
                </a:glow>
              </a:effectLst>
            </a:endParaRPr>
          </a:p>
        </p:txBody>
      </p:sp>
      <p:sp>
        <p:nvSpPr>
          <p:cNvPr id="8" name="Стрелка вправо 7"/>
          <p:cNvSpPr/>
          <p:nvPr/>
        </p:nvSpPr>
        <p:spPr>
          <a:xfrm rot="20181594">
            <a:off x="3432791" y="1762994"/>
            <a:ext cx="711878" cy="329393"/>
          </a:xfrm>
          <a:prstGeom prst="rightArrow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Arrow: Chevron 3"/>
          <p:cNvSpPr/>
          <p:nvPr/>
        </p:nvSpPr>
        <p:spPr>
          <a:xfrm>
            <a:off x="7431089" y="18817"/>
            <a:ext cx="1712911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тыс. человек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6" name="Group 57"/>
          <p:cNvGrpSpPr/>
          <p:nvPr/>
        </p:nvGrpSpPr>
        <p:grpSpPr>
          <a:xfrm>
            <a:off x="7581054" y="46874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7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0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1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3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4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5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6632970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5047" y="-16669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1"/>
            <a:ext cx="7774990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ВЫРУЧКА ОТ РЕАЛИЗАЦИИ ТОВАРОВ, РАБОТ, УСЛУГ ПО ФАКТИЧЕСКИМ ВИДАМ ЭКОНОМИЧЕСКОЙ ДЕЯТЕЛЬНОСТИ СУБЪЕКТОВ МАЛОГО И СРЕДНЕГО ПРЕДПРИНИМАТЕЛЬСТВА </a:t>
            </a:r>
            <a:endParaRPr lang="ru-RU" altLang="ru-RU" sz="2400" b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endParaRPr lang="ru-RU" altLang="ru-RU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3" name="Блок-схема: магнитный диск 2"/>
          <p:cNvSpPr/>
          <p:nvPr/>
        </p:nvSpPr>
        <p:spPr>
          <a:xfrm>
            <a:off x="1619672" y="3423304"/>
            <a:ext cx="1944216" cy="2376264"/>
          </a:xfrm>
          <a:prstGeom prst="flowChartMagneticDisk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67 160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4821089" y="2969304"/>
            <a:ext cx="2019965" cy="2808312"/>
          </a:xfrm>
          <a:prstGeom prst="flowChartMagneticDisk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rgbClr val="FFFF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dirty="0" smtClean="0">
              <a:solidFill>
                <a:schemeClr val="tx1"/>
              </a:solidFill>
              <a:latin typeface="Arial Black" panose="020B0A04020102020204" pitchFamily="34" charset="0"/>
            </a:endParaRPr>
          </a:p>
          <a:p>
            <a:pPr algn="ctr"/>
            <a:r>
              <a:rPr lang="ru-RU" sz="28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77 224</a:t>
            </a:r>
            <a:endParaRPr lang="ru-RU" sz="28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5479" y="1257985"/>
            <a:ext cx="2899022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1528034"/>
            <a:ext cx="2736304" cy="19145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Минус 10"/>
          <p:cNvSpPr/>
          <p:nvPr/>
        </p:nvSpPr>
        <p:spPr>
          <a:xfrm>
            <a:off x="-468560" y="5777616"/>
            <a:ext cx="9397044" cy="229848"/>
          </a:xfrm>
          <a:prstGeom prst="mathMinus">
            <a:avLst/>
          </a:prstGeom>
          <a:gradFill flip="none" rotWithShape="1">
            <a:gsLst>
              <a:gs pos="0">
                <a:srgbClr val="FFC000">
                  <a:shade val="30000"/>
                  <a:satMod val="115000"/>
                </a:srgbClr>
              </a:gs>
              <a:gs pos="50000">
                <a:srgbClr val="FFC000">
                  <a:shade val="67500"/>
                  <a:satMod val="115000"/>
                </a:srgbClr>
              </a:gs>
              <a:gs pos="100000">
                <a:srgbClr val="FFC000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rgbClr val="FFC00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>
            <a:off x="1547664" y="5892540"/>
            <a:ext cx="230425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2023 год (план)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4873474" y="5894896"/>
            <a:ext cx="220925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2023 год </a:t>
            </a:r>
            <a:r>
              <a:rPr lang="ru-RU" b="1" dirty="0" smtClean="0">
                <a:latin typeface="Arial Black" panose="020B0A04020102020204" pitchFamily="34" charset="0"/>
              </a:rPr>
              <a:t>(факт)</a:t>
            </a:r>
            <a:endParaRPr lang="ru-RU" b="1" dirty="0"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97447" y="1736841"/>
            <a:ext cx="2088232" cy="131233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5" name="Стрелка вправо 14"/>
          <p:cNvSpPr/>
          <p:nvPr/>
        </p:nvSpPr>
        <p:spPr>
          <a:xfrm rot="20415807">
            <a:off x="3612375" y="3037570"/>
            <a:ext cx="1257201" cy="505863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Arrow: Chevron 3"/>
          <p:cNvSpPr/>
          <p:nvPr/>
        </p:nvSpPr>
        <p:spPr>
          <a:xfrm>
            <a:off x="7452320" y="27413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7" name="Group 57"/>
          <p:cNvGrpSpPr/>
          <p:nvPr/>
        </p:nvGrpSpPr>
        <p:grpSpPr>
          <a:xfrm>
            <a:off x="7581054" y="46874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8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117218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2780" y="-276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547664" y="260648"/>
            <a:ext cx="6696744" cy="93610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ОБЪЁМ ПРОМЫШЛЕННОГО ПРОИЗВОДСТВА </a:t>
            </a:r>
          </a:p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ПО ОТДЕЛЬНЫМ ВИДАМ ЭКОНОМИЧЕСКОЙ ДЕЯТЕЛЬНОСТИ</a:t>
            </a:r>
          </a:p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endParaRPr lang="ru-RU" altLang="ru-RU" dirty="0">
              <a:solidFill>
                <a:srgbClr val="FFFF00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5" name="Блок-схема: магнитный диск 4"/>
          <p:cNvSpPr/>
          <p:nvPr/>
        </p:nvSpPr>
        <p:spPr>
          <a:xfrm>
            <a:off x="323528" y="2768909"/>
            <a:ext cx="1155340" cy="1584176"/>
          </a:xfrm>
          <a:prstGeom prst="flowChartMagneticDisk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115,8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2051720" y="2913595"/>
            <a:ext cx="1224136" cy="1439489"/>
          </a:xfrm>
          <a:prstGeom prst="flowChartMagneticDisk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110,8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 rot="11119675" flipV="1">
            <a:off x="5755663" y="4952495"/>
            <a:ext cx="76055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/>
              <a:t>     </a:t>
            </a:r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7548766" y="4353085"/>
            <a:ext cx="170375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2023 </a:t>
            </a:r>
            <a:r>
              <a:rPr lang="ru-RU" dirty="0">
                <a:latin typeface="Arial Black" panose="020B0A04020102020204" pitchFamily="34" charset="0"/>
              </a:rPr>
              <a:t>год</a:t>
            </a:r>
          </a:p>
          <a:p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smtClean="0">
                <a:latin typeface="Arial Black" panose="020B0A04020102020204" pitchFamily="34" charset="0"/>
              </a:rPr>
              <a:t> </a:t>
            </a:r>
            <a:r>
              <a:rPr lang="ru-RU" dirty="0">
                <a:latin typeface="Arial Black" panose="020B0A04020102020204" pitchFamily="34" charset="0"/>
              </a:rPr>
              <a:t>(факт)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0" y="1033140"/>
            <a:ext cx="896448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30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u="sng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Отклонение фактических значений</a:t>
            </a:r>
            <a:r>
              <a:rPr lang="ru-RU" altLang="ru-RU" b="1" i="1" dirty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</a:t>
            </a:r>
            <a:r>
              <a:rPr lang="ru-RU" altLang="ru-RU" b="1" i="1" dirty="0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от установленных оценочных значений объёма производства 2023 года связано с корректировкой производственных программ </a:t>
            </a:r>
            <a:r>
              <a:rPr lang="ru-RU" altLang="ru-RU" b="1" i="1" dirty="0" err="1" smtClean="0">
                <a:solidFill>
                  <a:prstClr val="black"/>
                </a:solidFill>
                <a:effectLst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поедприятий</a:t>
            </a:r>
            <a:endParaRPr lang="ru-RU" altLang="ru-RU" b="1" dirty="0">
              <a:solidFill>
                <a:prstClr val="black"/>
              </a:solidFill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7548766" y="3068960"/>
            <a:ext cx="1226119" cy="1140780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44,0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5967944" y="2913596"/>
            <a:ext cx="1211707" cy="1367283"/>
          </a:xfrm>
          <a:prstGeom prst="flowChartMagneticDisk">
            <a:avLst/>
          </a:prstGeom>
          <a:solidFill>
            <a:schemeClr val="accent1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0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55,8</a:t>
            </a:r>
            <a:endParaRPr lang="ru-RU" sz="20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14" name="Рисунок 13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7454" y="5137161"/>
            <a:ext cx="3663579" cy="167671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319687" y="5100163"/>
            <a:ext cx="3719928" cy="170721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6" name="Рисунок 1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19872" y="2708920"/>
            <a:ext cx="2376264" cy="216024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5652120" y="2062588"/>
            <a:ext cx="3312368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9130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kern="0" dirty="0">
                <a:solidFill>
                  <a:prstClr val="black"/>
                </a:solidFill>
                <a:cs typeface="Times New Roman" pitchFamily="18" charset="0"/>
              </a:rPr>
              <a:t>Объём </a:t>
            </a:r>
            <a:r>
              <a:rPr lang="ru-RU" altLang="ru-RU" b="1" i="1" u="sng" kern="0" dirty="0">
                <a:solidFill>
                  <a:prstClr val="black"/>
                </a:solidFill>
                <a:cs typeface="Times New Roman" pitchFamily="18" charset="0"/>
              </a:rPr>
              <a:t>металлургического производства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5847865" y="4311130"/>
            <a:ext cx="169228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2023 год</a:t>
            </a:r>
          </a:p>
          <a:p>
            <a:r>
              <a:rPr lang="ru-RU" dirty="0">
                <a:latin typeface="Arial Black" panose="020B0A04020102020204" pitchFamily="34" charset="0"/>
              </a:rPr>
              <a:t>  </a:t>
            </a:r>
            <a:r>
              <a:rPr lang="ru-RU" dirty="0" smtClean="0">
                <a:latin typeface="Arial Black" panose="020B0A04020102020204" pitchFamily="34" charset="0"/>
              </a:rPr>
              <a:t>(план)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>
            <a:off x="313834" y="4311129"/>
            <a:ext cx="223224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2023 год</a:t>
            </a:r>
          </a:p>
          <a:p>
            <a:r>
              <a:rPr lang="ru-RU" dirty="0">
                <a:latin typeface="Arial Black" panose="020B0A04020102020204" pitchFamily="34" charset="0"/>
              </a:rPr>
              <a:t>  </a:t>
            </a:r>
            <a:r>
              <a:rPr lang="ru-RU" dirty="0" smtClean="0">
                <a:latin typeface="Arial Black" panose="020B0A04020102020204" pitchFamily="34" charset="0"/>
              </a:rPr>
              <a:t>(план)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1955102" y="4353084"/>
            <a:ext cx="170847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2023 год</a:t>
            </a:r>
          </a:p>
          <a:p>
            <a:r>
              <a:rPr lang="ru-RU" dirty="0">
                <a:latin typeface="Arial Black" panose="020B0A04020102020204" pitchFamily="34" charset="0"/>
              </a:rPr>
              <a:t>  </a:t>
            </a:r>
            <a:r>
              <a:rPr lang="ru-RU" dirty="0" smtClean="0">
                <a:latin typeface="Arial Black" panose="020B0A04020102020204" pitchFamily="34" charset="0"/>
              </a:rPr>
              <a:t>(факт)</a:t>
            </a:r>
            <a:endParaRPr lang="ru-RU" dirty="0"/>
          </a:p>
        </p:txBody>
      </p:sp>
      <p:sp>
        <p:nvSpPr>
          <p:cNvPr id="20" name="Прямоугольник 19"/>
          <p:cNvSpPr/>
          <p:nvPr/>
        </p:nvSpPr>
        <p:spPr>
          <a:xfrm>
            <a:off x="2239" y="2062589"/>
            <a:ext cx="3427098" cy="646331"/>
          </a:xfrm>
          <a:prstGeom prst="rect">
            <a:avLst/>
          </a:prstGeom>
        </p:spPr>
        <p:style>
          <a:lnRef idx="2">
            <a:schemeClr val="accent6">
              <a:shade val="50000"/>
            </a:schemeClr>
          </a:lnRef>
          <a:fillRef idx="1">
            <a:schemeClr val="accent6"/>
          </a:fillRef>
          <a:effectRef idx="0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defTabSz="9130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kern="0" dirty="0">
                <a:solidFill>
                  <a:prstClr val="black"/>
                </a:solidFill>
                <a:cs typeface="Times New Roman" pitchFamily="18" charset="0"/>
              </a:rPr>
              <a:t>Объём производства </a:t>
            </a:r>
          </a:p>
          <a:p>
            <a:pPr lvl="0" algn="ctr" defTabSz="913095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i="1" u="sng" kern="0" dirty="0">
                <a:solidFill>
                  <a:prstClr val="black"/>
                </a:solidFill>
                <a:cs typeface="Times New Roman" pitchFamily="18" charset="0"/>
              </a:rPr>
              <a:t>транспортных средств</a:t>
            </a:r>
          </a:p>
        </p:txBody>
      </p:sp>
      <p:sp>
        <p:nvSpPr>
          <p:cNvPr id="31" name="Arrow: Chevron 3"/>
          <p:cNvSpPr/>
          <p:nvPr/>
        </p:nvSpPr>
        <p:spPr>
          <a:xfrm>
            <a:off x="7308304" y="20462"/>
            <a:ext cx="1944216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  млрд.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32" name="Group 57"/>
          <p:cNvGrpSpPr/>
          <p:nvPr/>
        </p:nvGrpSpPr>
        <p:grpSpPr>
          <a:xfrm>
            <a:off x="7440933" y="43104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3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4902045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 dirty="0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806" y="-23975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52086" y="60427"/>
            <a:ext cx="7498629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ДИНАМИКА ОСНОВНЫХ ХАРАКТЕРИСТИК МЕСТНОГО БЮДЖЕТА ЗА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2022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–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ГОДЫ</a:t>
            </a:r>
          </a:p>
        </p:txBody>
      </p:sp>
      <p:sp>
        <p:nvSpPr>
          <p:cNvPr id="5" name="Прямоугольник 4"/>
          <p:cNvSpPr/>
          <p:nvPr/>
        </p:nvSpPr>
        <p:spPr>
          <a:xfrm flipH="1">
            <a:off x="1695727" y="6317595"/>
            <a:ext cx="1633683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dirty="0" smtClean="0"/>
              <a:t>    </a:t>
            </a:r>
            <a:r>
              <a:rPr lang="ru-RU" sz="2000" b="1" dirty="0" smtClean="0">
                <a:solidFill>
                  <a:schemeClr val="accent2">
                    <a:lumMod val="75000"/>
                  </a:schemeClr>
                </a:solidFill>
              </a:rPr>
              <a:t>2022 год</a:t>
            </a:r>
            <a:endParaRPr lang="ru-RU" sz="20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 flipH="1">
            <a:off x="9729446" y="3262918"/>
            <a:ext cx="5311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7652033" y="-39498"/>
            <a:ext cx="1427057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млн. рублей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1615075" y="2905812"/>
            <a:ext cx="1485165" cy="806026"/>
          </a:xfrm>
          <a:prstGeom prst="flowChartMagneticDisk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lin ang="54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9 360,9</a:t>
            </a:r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1589068" y="4307275"/>
            <a:ext cx="1558021" cy="928000"/>
          </a:xfrm>
          <a:prstGeom prst="flowChartMagneticDisk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9 393,0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1639937" y="5597213"/>
            <a:ext cx="1512168" cy="567789"/>
          </a:xfrm>
          <a:prstGeom prst="flowChartMagneticDisk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>
                <a:solidFill>
                  <a:schemeClr val="accent2">
                    <a:lumMod val="75000"/>
                  </a:schemeClr>
                </a:solidFill>
              </a:rPr>
              <a:t>32,1</a:t>
            </a:r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4682239" y="2645427"/>
            <a:ext cx="1435269" cy="984305"/>
          </a:xfrm>
          <a:prstGeom prst="flowChartMagneticDisk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10 134,6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4663004" y="4149079"/>
            <a:ext cx="1473741" cy="1135922"/>
          </a:xfrm>
          <a:prstGeom prst="flowChartMagneticDisk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lin ang="108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10 076,0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4715777" y="5524886"/>
            <a:ext cx="1435269" cy="712446"/>
          </a:xfrm>
          <a:prstGeom prst="flowChartMagneticDisk">
            <a:avLst/>
          </a:prstGeom>
          <a:gradFill flip="none" rotWithShape="1">
            <a:gsLst>
              <a:gs pos="0">
                <a:srgbClr val="FFCC99">
                  <a:shade val="30000"/>
                  <a:satMod val="115000"/>
                </a:srgbClr>
              </a:gs>
              <a:gs pos="50000">
                <a:srgbClr val="FFCC99">
                  <a:shade val="67500"/>
                  <a:satMod val="115000"/>
                </a:srgbClr>
              </a:gs>
              <a:gs pos="100000">
                <a:srgbClr val="FFCC99">
                  <a:shade val="100000"/>
                  <a:satMod val="115000"/>
                </a:srgbClr>
              </a:gs>
            </a:gsLst>
            <a:lin ang="13500000" scaled="1"/>
            <a:tileRect/>
          </a:gra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accent2">
                    <a:lumMod val="75000"/>
                  </a:schemeClr>
                </a:solidFill>
              </a:rPr>
              <a:t>58 ,6</a:t>
            </a:r>
            <a:endParaRPr lang="ru-RU" sz="2400" b="1" dirty="0">
              <a:solidFill>
                <a:schemeClr val="accent2">
                  <a:lumMod val="75000"/>
                </a:schemeClr>
              </a:solidFill>
            </a:endParaRP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211132" y="823295"/>
            <a:ext cx="2863531" cy="474742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 rot="10800000" flipV="1">
            <a:off x="4632355" y="6291070"/>
            <a:ext cx="1656184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dirty="0" smtClean="0">
                <a:solidFill>
                  <a:schemeClr val="accent6">
                    <a:lumMod val="75000"/>
                  </a:schemeClr>
                </a:solidFill>
              </a:rPr>
              <a:t> </a:t>
            </a:r>
            <a:r>
              <a:rPr lang="ru-RU" sz="2000" b="1" dirty="0" smtClean="0">
                <a:solidFill>
                  <a:schemeClr val="accent6">
                    <a:lumMod val="50000"/>
                  </a:schemeClr>
                </a:solidFill>
              </a:rPr>
              <a:t>2023 год</a:t>
            </a:r>
            <a:endParaRPr lang="ru-RU" sz="2000" b="1" dirty="0">
              <a:solidFill>
                <a:schemeClr val="accent6">
                  <a:lumMod val="50000"/>
                </a:schemeClr>
              </a:solidFill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105838" y="3151175"/>
            <a:ext cx="1449159" cy="400110"/>
          </a:xfrm>
          <a:prstGeom prst="rect">
            <a:avLst/>
          </a:prstGeom>
          <a:ln/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>
                <a:solidFill>
                  <a:schemeClr val="accent6">
                    <a:lumMod val="50000"/>
                  </a:schemeClr>
                </a:solidFill>
                <a:latin typeface="Arial Black" panose="020B0A04020102020204" pitchFamily="34" charset="0"/>
              </a:rPr>
              <a:t>Доходы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105838" y="4416062"/>
            <a:ext cx="1449160" cy="400110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Расходы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52086" y="5774598"/>
            <a:ext cx="1556664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dirty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Дефицит</a:t>
            </a:r>
          </a:p>
        </p:txBody>
      </p:sp>
      <p:pic>
        <p:nvPicPr>
          <p:cNvPr id="21" name="Рисунок 2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8456" y="1035382"/>
            <a:ext cx="3449448" cy="16100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 flipH="1">
            <a:off x="6326237" y="5673360"/>
            <a:ext cx="2088767" cy="415498"/>
          </a:xfrm>
          <a:prstGeom prst="rect">
            <a:avLst/>
          </a:prstGeom>
        </p:spPr>
        <p:style>
          <a:lnRef idx="2">
            <a:schemeClr val="accent6"/>
          </a:lnRef>
          <a:fillRef idx="1">
            <a:schemeClr val="lt1"/>
          </a:fillRef>
          <a:effectRef idx="0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100" dirty="0" smtClean="0">
                <a:solidFill>
                  <a:schemeClr val="accent6">
                    <a:lumMod val="50000"/>
                  </a:schemeClr>
                </a:solidFill>
                <a:latin typeface="Arial Black" pitchFamily="34" charset="0"/>
              </a:rPr>
              <a:t>Профицит</a:t>
            </a:r>
            <a:endParaRPr lang="ru-RU" altLang="ru-RU" sz="2100" dirty="0">
              <a:solidFill>
                <a:schemeClr val="accent6">
                  <a:lumMod val="50000"/>
                </a:schemeClr>
              </a:solidFill>
              <a:latin typeface="Arial Black" pitchFamily="34" charset="0"/>
            </a:endParaRPr>
          </a:p>
        </p:txBody>
      </p:sp>
      <p:sp>
        <p:nvSpPr>
          <p:cNvPr id="9" name="Стрелка вверх 8"/>
          <p:cNvSpPr/>
          <p:nvPr/>
        </p:nvSpPr>
        <p:spPr>
          <a:xfrm>
            <a:off x="4404333" y="2904588"/>
            <a:ext cx="242843" cy="584837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Прямоугольник 17"/>
          <p:cNvSpPr/>
          <p:nvPr/>
        </p:nvSpPr>
        <p:spPr>
          <a:xfrm>
            <a:off x="3093279" y="2996952"/>
            <a:ext cx="1528135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600" b="1" u="sng" dirty="0">
                <a:latin typeface="Arial Black" panose="020B0A04020102020204" pitchFamily="34" charset="0"/>
                <a:cs typeface="Times New Roman" pitchFamily="18" charset="0"/>
              </a:rPr>
              <a:t>+ </a:t>
            </a:r>
            <a:r>
              <a:rPr lang="ru-RU" altLang="ru-RU" sz="1600" b="1" u="sng" dirty="0" smtClean="0">
                <a:latin typeface="Arial Black" panose="020B0A04020102020204" pitchFamily="34" charset="0"/>
                <a:cs typeface="Times New Roman" pitchFamily="18" charset="0"/>
              </a:rPr>
              <a:t>773,7 </a:t>
            </a:r>
            <a:r>
              <a:rPr lang="ru-RU" altLang="ru-RU" sz="1600" b="1" u="sng" dirty="0">
                <a:latin typeface="Arial Black" panose="020B0A04020102020204" pitchFamily="34" charset="0"/>
                <a:cs typeface="Times New Roman" pitchFamily="18" charset="0"/>
              </a:rPr>
              <a:t>или </a:t>
            </a:r>
            <a:endParaRPr lang="ru-RU" altLang="ru-RU" sz="1600" b="1" u="sng" dirty="0" smtClean="0">
              <a:latin typeface="Arial Black" panose="020B0A04020102020204" pitchFamily="34" charset="0"/>
              <a:cs typeface="Times New Roman" pitchFamily="18" charset="0"/>
            </a:endParaRPr>
          </a:p>
          <a:p>
            <a:r>
              <a:rPr lang="ru-RU" altLang="ru-RU" sz="1600" b="1" u="sng" dirty="0" smtClean="0">
                <a:latin typeface="Arial Black" panose="020B0A04020102020204" pitchFamily="34" charset="0"/>
                <a:cs typeface="Times New Roman" pitchFamily="18" charset="0"/>
              </a:rPr>
              <a:t>+ 8,3 %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22" name="Стрелка вверх 21"/>
          <p:cNvSpPr/>
          <p:nvPr/>
        </p:nvSpPr>
        <p:spPr>
          <a:xfrm>
            <a:off x="4404333" y="4365104"/>
            <a:ext cx="242844" cy="648072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3163507" y="4576482"/>
            <a:ext cx="1552270" cy="80021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1400" b="1" u="sng" dirty="0">
                <a:latin typeface="Arial Black" panose="020B0A04020102020204" pitchFamily="34" charset="0"/>
                <a:cs typeface="Times New Roman" pitchFamily="18" charset="0"/>
              </a:rPr>
              <a:t>+ </a:t>
            </a:r>
            <a:r>
              <a:rPr lang="ru-RU" altLang="ru-RU" sz="1400" b="1" u="sng" dirty="0" smtClean="0">
                <a:latin typeface="Arial Black" panose="020B0A04020102020204" pitchFamily="34" charset="0"/>
                <a:cs typeface="Times New Roman" pitchFamily="18" charset="0"/>
              </a:rPr>
              <a:t>683,0 или</a:t>
            </a:r>
          </a:p>
          <a:p>
            <a:r>
              <a:rPr lang="ru-RU" altLang="ru-RU" sz="1400" b="1" u="sng" dirty="0" smtClean="0">
                <a:latin typeface="Arial Black" panose="020B0A04020102020204" pitchFamily="34" charset="0"/>
                <a:cs typeface="Times New Roman" pitchFamily="18" charset="0"/>
              </a:rPr>
              <a:t> + 7,3%</a:t>
            </a:r>
            <a:endParaRPr lang="ru-RU" sz="1400" b="1" dirty="0">
              <a:latin typeface="Arial Black" panose="020B0A04020102020204" pitchFamily="34" charset="0"/>
            </a:endParaRPr>
          </a:p>
          <a:p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28" name="Arrow: Chevron 3"/>
          <p:cNvSpPr/>
          <p:nvPr/>
        </p:nvSpPr>
        <p:spPr>
          <a:xfrm>
            <a:off x="7382983" y="12880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9" name="Group 57"/>
          <p:cNvGrpSpPr/>
          <p:nvPr/>
        </p:nvGrpSpPr>
        <p:grpSpPr>
          <a:xfrm>
            <a:off x="7550715" y="60427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31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3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4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5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7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8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9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75804900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177657" y="-56366"/>
            <a:ext cx="6418679" cy="10618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1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НАПРАВЛЕНИЯ </a:t>
            </a:r>
            <a:r>
              <a:rPr lang="ru-RU" altLang="ru-RU" sz="21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ИСПОЛЬЗОВАНИЯ СРЕДСТВ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1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ДОТАЦИИ НА СБАЛАНСИРОВАННОСТЬ </a:t>
            </a:r>
            <a:r>
              <a:rPr lang="ru-RU" altLang="ru-RU" sz="21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МЕСТНОГО</a:t>
            </a:r>
            <a:endParaRPr lang="ru-RU" altLang="ru-RU" sz="2100" b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1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БЮДЖЕТА В </a:t>
            </a:r>
            <a:r>
              <a:rPr lang="ru-RU" altLang="ru-RU" sz="21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ГОДУ</a:t>
            </a:r>
            <a:endParaRPr lang="ru-RU" altLang="ru-RU" sz="2100" b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 rot="10800000" flipH="1" flipV="1">
            <a:off x="2391601" y="1159419"/>
            <a:ext cx="6666899" cy="646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722389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Raleway" panose="020B0604020202020204" charset="0"/>
              </a:rPr>
              <a:t>113,6 </a:t>
            </a:r>
            <a:r>
              <a:rPr lang="ru-RU" b="1" dirty="0"/>
              <a:t>-</a:t>
            </a:r>
            <a:r>
              <a:rPr lang="ru-RU" alt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Raleway" panose="020B0604020202020204" charset="0"/>
              </a:rPr>
              <a:t> </a:t>
            </a:r>
            <a:r>
              <a:rPr lang="ru-RU" alt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Raleway" panose="020B0604020202020204" charset="0"/>
              </a:rPr>
              <a:t> </a:t>
            </a:r>
            <a:r>
              <a:rPr lang="ru-RU" altLang="ru-RU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Raleway" panose="020B0604020202020204" charset="0"/>
              </a:rPr>
              <a:t>н</a:t>
            </a:r>
            <a:r>
              <a:rPr lang="ru-RU" alt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Raleway" panose="020B0604020202020204" charset="0"/>
              </a:rPr>
              <a:t>а приобретение жилых помещений для расселения граждан из аварийного жилищного фонда п. Берлин</a:t>
            </a:r>
            <a:endParaRPr lang="ru-RU" altLang="ru-RU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cs typeface="Raleway" panose="020B0604020202020204" charset="0"/>
            </a:endParaRPr>
          </a:p>
        </p:txBody>
      </p:sp>
      <p:sp>
        <p:nvSpPr>
          <p:cNvPr id="7" name="Прямоугольник 6"/>
          <p:cNvSpPr/>
          <p:nvPr/>
        </p:nvSpPr>
        <p:spPr>
          <a:xfrm>
            <a:off x="2430531" y="4429611"/>
            <a:ext cx="6627971" cy="1200329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722389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27,2 - </a:t>
            </a:r>
            <a:r>
              <a:rPr lang="ru-RU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Arial" panose="020B0604020202020204" pitchFamily="34" charset="0"/>
              </a:rPr>
              <a:t>на проведение капитального ремонта фасадов 5 многоквартирных домов, расположенных по адресам: Кирова, 15; Кирова, 15/2; Пионерская, 14;  Пионерская, 16; Орджоникидзе, 3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1" y="880877"/>
            <a:ext cx="1906585" cy="12034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8"/>
          <p:cNvSpPr/>
          <p:nvPr/>
        </p:nvSpPr>
        <p:spPr>
          <a:xfrm>
            <a:off x="389216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7431" y="4429368"/>
            <a:ext cx="1816280" cy="112892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8534" y="2052681"/>
            <a:ext cx="1885482" cy="119165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Прямоугольник 11"/>
          <p:cNvSpPr/>
          <p:nvPr/>
        </p:nvSpPr>
        <p:spPr>
          <a:xfrm>
            <a:off x="2429703" y="2318494"/>
            <a:ext cx="6628799" cy="646331"/>
          </a:xfrm>
          <a:prstGeom prst="rect">
            <a:avLst/>
          </a:prstGeom>
          <a:ln>
            <a:solidFill>
              <a:schemeClr val="bg2"/>
            </a:solidFill>
          </a:ln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722389">
              <a:spcBef>
                <a:spcPct val="0"/>
              </a:spcBef>
              <a:defRPr/>
            </a:pPr>
            <a:r>
              <a:rPr lang="ru-RU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85,9</a:t>
            </a:r>
            <a:r>
              <a:rPr lang="ru-RU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" panose="020B0604020202020204" pitchFamily="34" charset="0"/>
                <a:cs typeface="Arial" panose="020B0604020202020204" pitchFamily="34" charset="0"/>
              </a:rPr>
              <a:t> – </a:t>
            </a:r>
            <a:r>
              <a:rPr lang="ru-RU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Arial" panose="020B0604020202020204" pitchFamily="34" charset="0"/>
              </a:rPr>
              <a:t>на строительство объекта «Стела «Комсомольск-на-Амуре – город трудовой доблести»</a:t>
            </a:r>
          </a:p>
        </p:txBody>
      </p:sp>
      <p:sp>
        <p:nvSpPr>
          <p:cNvPr id="15" name="Прямоугольник 14"/>
          <p:cNvSpPr/>
          <p:nvPr/>
        </p:nvSpPr>
        <p:spPr>
          <a:xfrm>
            <a:off x="7452320" y="404664"/>
            <a:ext cx="1542597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3200" b="1" dirty="0" smtClean="0">
                <a:latin typeface="Arial Black" panose="020B0A04020102020204" pitchFamily="34" charset="0"/>
              </a:rPr>
              <a:t>278,6</a:t>
            </a:r>
            <a:endParaRPr lang="ru-RU" sz="3200" b="1" dirty="0">
              <a:latin typeface="Arial Black" panose="020B0A04020102020204" pitchFamily="34" charset="0"/>
            </a:endParaRPr>
          </a:p>
        </p:txBody>
      </p:sp>
      <p:sp>
        <p:nvSpPr>
          <p:cNvPr id="16" name="Минус 15"/>
          <p:cNvSpPr/>
          <p:nvPr/>
        </p:nvSpPr>
        <p:spPr>
          <a:xfrm>
            <a:off x="7244568" y="726027"/>
            <a:ext cx="1944216" cy="433391"/>
          </a:xfrm>
          <a:prstGeom prst="mathMinus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3" name="Рисунок 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5" y="5558288"/>
            <a:ext cx="1952521" cy="121603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Прямоугольник 12"/>
          <p:cNvSpPr/>
          <p:nvPr/>
        </p:nvSpPr>
        <p:spPr>
          <a:xfrm>
            <a:off x="2430531" y="6021288"/>
            <a:ext cx="6627971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722389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Raleway" panose="020B0604020202020204" charset="0"/>
              </a:rPr>
              <a:t>22,2 </a:t>
            </a:r>
            <a:r>
              <a:rPr lang="ru-RU" b="1" dirty="0">
                <a:latin typeface="Arial Black" panose="020B0A04020102020204" pitchFamily="34" charset="0"/>
              </a:rPr>
              <a:t>-</a:t>
            </a:r>
            <a:r>
              <a:rPr lang="ru-RU" b="1" dirty="0" smtClean="0"/>
              <a:t> </a:t>
            </a:r>
            <a:r>
              <a:rPr lang="ru-RU" alt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Raleway" panose="020B0604020202020204" charset="0"/>
              </a:rPr>
              <a:t> </a:t>
            </a:r>
            <a:r>
              <a:rPr lang="ru-RU" altLang="ru-RU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Raleway" panose="020B0604020202020204" charset="0"/>
              </a:rPr>
              <a:t>н</a:t>
            </a:r>
            <a:r>
              <a:rPr lang="ru-RU" alt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Raleway" panose="020B0604020202020204" charset="0"/>
              </a:rPr>
              <a:t>а мероприятия по благоустройству спортивной площадки в парке Судостроителей  (</a:t>
            </a:r>
            <a:r>
              <a:rPr lang="ru-RU" altLang="ru-RU" b="1" dirty="0" err="1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Raleway" panose="020B0604020202020204" charset="0"/>
              </a:rPr>
              <a:t>Скейт</a:t>
            </a:r>
            <a:r>
              <a:rPr lang="ru-RU" alt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Raleway" panose="020B0604020202020204" charset="0"/>
              </a:rPr>
              <a:t>-площадка)</a:t>
            </a:r>
            <a:endParaRPr lang="ru-RU" altLang="ru-RU" b="1" dirty="0">
              <a:solidFill>
                <a:prstClr val="black"/>
              </a:solidFill>
              <a:effectLst>
                <a:glow rad="101600">
                  <a:prstClr val="white">
                    <a:alpha val="60000"/>
                  </a:prstClr>
                </a:glow>
              </a:effectLst>
              <a:cs typeface="Raleway" panose="020B0604020202020204" charset="0"/>
            </a:endParaRPr>
          </a:p>
        </p:txBody>
      </p:sp>
      <p:sp>
        <p:nvSpPr>
          <p:cNvPr id="19" name="Arrow: Chevron 3"/>
          <p:cNvSpPr/>
          <p:nvPr/>
        </p:nvSpPr>
        <p:spPr>
          <a:xfrm>
            <a:off x="7452320" y="27413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0" name="Group 57"/>
          <p:cNvGrpSpPr/>
          <p:nvPr/>
        </p:nvGrpSpPr>
        <p:grpSpPr>
          <a:xfrm>
            <a:off x="7581054" y="46874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1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7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1495" y="3276332"/>
            <a:ext cx="1912913" cy="107481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7" name="Прямоугольник 16"/>
          <p:cNvSpPr/>
          <p:nvPr/>
        </p:nvSpPr>
        <p:spPr>
          <a:xfrm>
            <a:off x="2391602" y="3429000"/>
            <a:ext cx="6666899" cy="646331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722389">
              <a:spcBef>
                <a:spcPct val="0"/>
              </a:spcBef>
              <a:defRPr/>
            </a:pPr>
            <a:r>
              <a:rPr 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Arial" panose="020B0604020202020204" pitchFamily="34" charset="0"/>
              </a:rPr>
              <a:t>29,7</a:t>
            </a:r>
            <a:r>
              <a:rPr lang="ru-RU" b="1" dirty="0" smtClean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Raleway" panose="020B0604020202020204" charset="0"/>
              </a:rPr>
              <a:t> </a:t>
            </a:r>
            <a:r>
              <a:rPr lang="ru-RU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latin typeface="Arial Black" panose="020B0A04020102020204" pitchFamily="34" charset="0"/>
                <a:cs typeface="Raleway" panose="020B0604020202020204" charset="0"/>
              </a:rPr>
              <a:t>– </a:t>
            </a:r>
            <a:r>
              <a:rPr lang="ru-RU" b="1" dirty="0">
                <a:solidFill>
                  <a:prstClr val="black"/>
                </a:solidFill>
                <a:effectLst>
                  <a:glow rad="101600">
                    <a:prstClr val="white">
                      <a:alpha val="60000"/>
                    </a:prstClr>
                  </a:glow>
                </a:effectLst>
                <a:cs typeface="Arial" panose="020B0604020202020204" pitchFamily="34" charset="0"/>
              </a:rPr>
              <a:t>на обеспечение расходов по оплате труда работников бюджетной сферы</a:t>
            </a:r>
          </a:p>
        </p:txBody>
      </p:sp>
    </p:spTree>
    <p:extLst>
      <p:ext uri="{BB962C8B-B14F-4D97-AF65-F5344CB8AC3E}">
        <p14:creationId xmlns:p14="http://schemas.microsoft.com/office/powerpoint/2010/main" val="1226941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1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2603" y="-25323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93964" y="0"/>
            <a:ext cx="80504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ДИНАМИКА ПОСТУПЛЕНИЯ МЕЖБЮДЖЕТНЫХ </a:t>
            </a:r>
          </a:p>
          <a:p>
            <a:pPr lvl="0"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ТРАНСФЕРТОВ ИЗ ВЫШЕСТОЯЩИХ БЮДЖЕТОВ</a:t>
            </a:r>
          </a:p>
          <a:p>
            <a:pPr lvl="0"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ЗА</a:t>
            </a:r>
            <a:r>
              <a:rPr lang="en-US" altLang="ru-RU" sz="20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</a:t>
            </a:r>
            <a:r>
              <a:rPr lang="ru-RU" altLang="ru-RU" sz="2000" b="1" dirty="0" smtClean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2022 </a:t>
            </a:r>
            <a:r>
              <a:rPr lang="ru-RU" altLang="ru-RU" sz="20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– </a:t>
            </a:r>
            <a:r>
              <a:rPr lang="ru-RU" altLang="ru-RU" sz="2000" b="1" dirty="0" smtClean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0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ГОДЫ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741900" y="1792888"/>
            <a:ext cx="1598882" cy="761236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823,1</a:t>
            </a: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680886" y="2769822"/>
            <a:ext cx="1614912" cy="561516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456,4</a:t>
            </a:r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660250" y="3429000"/>
            <a:ext cx="1614912" cy="923329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1</a:t>
            </a:r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 </a:t>
            </a:r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707,4</a:t>
            </a: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630427" y="4436985"/>
            <a:ext cx="1656184" cy="1034606"/>
          </a:xfrm>
          <a:prstGeom prst="flowChartMagneticDisk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3 495,4</a:t>
            </a:r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612351" y="5589240"/>
            <a:ext cx="1710711" cy="355834"/>
          </a:xfrm>
          <a:prstGeom prst="flowChartMagneticDisk">
            <a:avLst/>
          </a:prstGeom>
          <a:solidFill>
            <a:srgbClr val="92D050"/>
          </a:soli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>
                <a:solidFill>
                  <a:schemeClr val="tx1"/>
                </a:solidFill>
                <a:latin typeface="Arial Black" panose="020B0A04020102020204" pitchFamily="34" charset="0"/>
              </a:rPr>
              <a:t>23,4</a:t>
            </a:r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4963194" y="1654962"/>
            <a:ext cx="1656184" cy="899162"/>
          </a:xfrm>
          <a:prstGeom prst="flowChartMagneticDisk">
            <a:avLst/>
          </a:prstGeom>
          <a:solidFill>
            <a:schemeClr val="accent2">
              <a:lumMod val="40000"/>
              <a:lumOff val="6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972,6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4965120" y="2746146"/>
            <a:ext cx="1584175" cy="458845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278,6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4927190" y="3331338"/>
            <a:ext cx="1620179" cy="776219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1 492,0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4927190" y="4161764"/>
            <a:ext cx="1620179" cy="1265893"/>
          </a:xfrm>
          <a:prstGeom prst="flowChartMagneticDisk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3 899,3</a:t>
            </a:r>
            <a:endParaRPr lang="ru-RU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6" name="Блок-схема: магнитный диск 15"/>
          <p:cNvSpPr/>
          <p:nvPr/>
        </p:nvSpPr>
        <p:spPr>
          <a:xfrm>
            <a:off x="4891185" y="5509879"/>
            <a:ext cx="1656184" cy="426627"/>
          </a:xfrm>
          <a:prstGeom prst="flowChartMagneticDisk">
            <a:avLst/>
          </a:prstGeom>
          <a:solidFill>
            <a:srgbClr val="92D050"/>
          </a:solidFill>
          <a:ln>
            <a:solidFill>
              <a:schemeClr val="bg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29,2</a:t>
            </a:r>
            <a:endParaRPr lang="ru-RU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7" name="Минус 16"/>
          <p:cNvSpPr/>
          <p:nvPr/>
        </p:nvSpPr>
        <p:spPr>
          <a:xfrm>
            <a:off x="-684584" y="5822799"/>
            <a:ext cx="8424936" cy="432048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8" name="Минус 17"/>
          <p:cNvSpPr/>
          <p:nvPr/>
        </p:nvSpPr>
        <p:spPr>
          <a:xfrm>
            <a:off x="4427984" y="1340768"/>
            <a:ext cx="1872208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9" name="Минус 18"/>
          <p:cNvSpPr/>
          <p:nvPr/>
        </p:nvSpPr>
        <p:spPr>
          <a:xfrm>
            <a:off x="516233" y="1281024"/>
            <a:ext cx="1944217" cy="216024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" name="Прямоугольник 19"/>
          <p:cNvSpPr/>
          <p:nvPr/>
        </p:nvSpPr>
        <p:spPr>
          <a:xfrm>
            <a:off x="4788024" y="1015663"/>
            <a:ext cx="208823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sz="2400" dirty="0"/>
          </a:p>
        </p:txBody>
      </p:sp>
      <p:sp>
        <p:nvSpPr>
          <p:cNvPr id="21" name="Прямоугольник 20"/>
          <p:cNvSpPr/>
          <p:nvPr/>
        </p:nvSpPr>
        <p:spPr>
          <a:xfrm rot="10800000" flipV="1">
            <a:off x="467544" y="6135980"/>
            <a:ext cx="295232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   ФАКТ </a:t>
            </a:r>
            <a:r>
              <a:rPr lang="ru-RU" dirty="0">
                <a:latin typeface="Arial Black" panose="020B0A04020102020204" pitchFamily="34" charset="0"/>
              </a:rPr>
              <a:t>2022 ГОДА</a:t>
            </a:r>
          </a:p>
        </p:txBody>
      </p:sp>
      <p:sp>
        <p:nvSpPr>
          <p:cNvPr id="22" name="Прямоугольник 21"/>
          <p:cNvSpPr/>
          <p:nvPr/>
        </p:nvSpPr>
        <p:spPr>
          <a:xfrm rot="10800000" flipV="1">
            <a:off x="539552" y="879103"/>
            <a:ext cx="1896965" cy="4616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r>
              <a:rPr lang="ru-RU" sz="2400" b="1" dirty="0" smtClean="0">
                <a:latin typeface="Arial Black" panose="020B0A04020102020204" pitchFamily="34" charset="0"/>
              </a:rPr>
              <a:t> 6 </a:t>
            </a:r>
            <a:r>
              <a:rPr lang="ru-RU" sz="2400" b="1" dirty="0">
                <a:latin typeface="Arial Black" panose="020B0A04020102020204" pitchFamily="34" charset="0"/>
              </a:rPr>
              <a:t>505,7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995935" y="6165304"/>
            <a:ext cx="283467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>
                <a:latin typeface="Arial Black" panose="020B0A04020102020204" pitchFamily="34" charset="0"/>
              </a:rPr>
              <a:t>ФАКТ </a:t>
            </a:r>
            <a:r>
              <a:rPr lang="ru-RU" dirty="0" smtClean="0">
                <a:latin typeface="Arial Black" panose="020B0A04020102020204" pitchFamily="34" charset="0"/>
              </a:rPr>
              <a:t>2023 </a:t>
            </a:r>
            <a:r>
              <a:rPr lang="ru-RU" dirty="0">
                <a:latin typeface="Arial Black" panose="020B0A04020102020204" pitchFamily="34" charset="0"/>
              </a:rPr>
              <a:t>ГОДА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2295798" y="5194942"/>
            <a:ext cx="3284314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400" dirty="0">
                <a:latin typeface="Arial Black" panose="020B0A04020102020204" pitchFamily="34" charset="0"/>
              </a:rPr>
              <a:t>Иные межбюджетные </a:t>
            </a:r>
          </a:p>
          <a:p>
            <a:r>
              <a:rPr lang="ru-RU" sz="1400" dirty="0">
                <a:latin typeface="Arial Black" panose="020B0A04020102020204" pitchFamily="34" charset="0"/>
              </a:rPr>
              <a:t>трансферты </a:t>
            </a:r>
            <a:endParaRPr lang="ru-RU" sz="1400" dirty="0" smtClean="0">
              <a:latin typeface="Arial Black" panose="020B0A04020102020204" pitchFamily="34" charset="0"/>
            </a:endParaRPr>
          </a:p>
          <a:p>
            <a:r>
              <a:rPr lang="ru-RU" sz="1600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 + 5,8 </a:t>
            </a:r>
            <a:r>
              <a:rPr lang="ru-RU" altLang="ru-RU" sz="1600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или </a:t>
            </a:r>
            <a:r>
              <a:rPr lang="ru-RU" altLang="ru-RU" sz="1600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+ </a:t>
            </a:r>
            <a:r>
              <a:rPr lang="ru-RU" altLang="ru-RU" sz="1600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24,8 </a:t>
            </a:r>
            <a:r>
              <a:rPr lang="ru-RU" altLang="ru-RU" sz="1600" b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%</a:t>
            </a:r>
            <a:endParaRPr lang="ru-RU" sz="1600" b="1" dirty="0"/>
          </a:p>
          <a:p>
            <a:endParaRPr lang="ru-RU" b="1" dirty="0"/>
          </a:p>
        </p:txBody>
      </p:sp>
      <p:sp>
        <p:nvSpPr>
          <p:cNvPr id="25" name="Прямоугольник 24"/>
          <p:cNvSpPr/>
          <p:nvPr/>
        </p:nvSpPr>
        <p:spPr>
          <a:xfrm rot="10800000" flipV="1">
            <a:off x="2395354" y="4528487"/>
            <a:ext cx="2134978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>
                <a:latin typeface="Arial Black" panose="020B0A04020102020204" pitchFamily="34" charset="0"/>
              </a:rPr>
              <a:t>Субвенции</a:t>
            </a:r>
          </a:p>
          <a:p>
            <a:r>
              <a:rPr lang="ru-RU" sz="1600" b="1" dirty="0" smtClean="0"/>
              <a:t> </a:t>
            </a:r>
            <a:r>
              <a:rPr lang="ru-RU" altLang="ru-RU" sz="1600" b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+ </a:t>
            </a:r>
            <a:r>
              <a:rPr lang="ru-RU" altLang="ru-RU" sz="1600" b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403,9 </a:t>
            </a:r>
            <a:r>
              <a:rPr lang="ru-RU" altLang="ru-RU" sz="1600" b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или + </a:t>
            </a:r>
            <a:r>
              <a:rPr lang="ru-RU" altLang="ru-RU" sz="1600" b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11,6 %</a:t>
            </a:r>
            <a:endParaRPr lang="ru-RU" sz="1600" b="1" dirty="0"/>
          </a:p>
        </p:txBody>
      </p:sp>
      <p:sp>
        <p:nvSpPr>
          <p:cNvPr id="26" name="Прямоугольник 25"/>
          <p:cNvSpPr/>
          <p:nvPr/>
        </p:nvSpPr>
        <p:spPr>
          <a:xfrm>
            <a:off x="2460452" y="3597395"/>
            <a:ext cx="20755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Субсидии </a:t>
            </a:r>
          </a:p>
          <a:p>
            <a:r>
              <a:rPr lang="ru-RU" altLang="ru-RU" b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- </a:t>
            </a:r>
            <a:r>
              <a:rPr lang="ru-RU" altLang="ru-RU" sz="1600" b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215,4 </a:t>
            </a:r>
            <a:r>
              <a:rPr lang="ru-RU" altLang="ru-RU" sz="1600" b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или </a:t>
            </a:r>
            <a:r>
              <a:rPr lang="ru-RU" altLang="ru-RU" sz="1600" b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- 12,6 </a:t>
            </a:r>
            <a:r>
              <a:rPr lang="ru-RU" altLang="ru-RU" sz="1600" b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%</a:t>
            </a:r>
            <a:endParaRPr lang="ru-RU" sz="1600" b="1" dirty="0"/>
          </a:p>
        </p:txBody>
      </p:sp>
      <p:sp>
        <p:nvSpPr>
          <p:cNvPr id="27" name="Прямоугольник 26"/>
          <p:cNvSpPr/>
          <p:nvPr/>
        </p:nvSpPr>
        <p:spPr>
          <a:xfrm>
            <a:off x="2340782" y="2746146"/>
            <a:ext cx="2915693" cy="104644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 smtClean="0"/>
              <a:t>   </a:t>
            </a:r>
            <a:r>
              <a:rPr lang="ru-RU" sz="1400" b="1" dirty="0" smtClean="0">
                <a:latin typeface="Arial Black" panose="020B0A04020102020204" pitchFamily="34" charset="0"/>
              </a:rPr>
              <a:t>Дотация </a:t>
            </a:r>
            <a:endParaRPr lang="ru-RU" sz="1400" b="1" dirty="0">
              <a:latin typeface="Arial Black" panose="020B0A04020102020204" pitchFamily="34" charset="0"/>
            </a:endParaRPr>
          </a:p>
          <a:p>
            <a:r>
              <a:rPr lang="ru-RU" sz="1400" b="1" dirty="0" smtClean="0">
                <a:latin typeface="Arial Black" panose="020B0A04020102020204" pitchFamily="34" charset="0"/>
              </a:rPr>
              <a:t>  на сбалансированность </a:t>
            </a:r>
          </a:p>
          <a:p>
            <a:r>
              <a:rPr lang="ru-RU" altLang="ru-RU" sz="1600" b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- </a:t>
            </a:r>
            <a:r>
              <a:rPr lang="ru-RU" altLang="ru-RU" sz="1600" b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177,8 </a:t>
            </a:r>
            <a:r>
              <a:rPr lang="ru-RU" altLang="ru-RU" sz="1600" b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или </a:t>
            </a:r>
            <a:r>
              <a:rPr lang="ru-RU" altLang="ru-RU" sz="1600" b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– 39,0 %</a:t>
            </a:r>
            <a:endParaRPr lang="ru-RU" sz="1600" b="1" dirty="0"/>
          </a:p>
          <a:p>
            <a:pPr algn="ctr"/>
            <a:r>
              <a:rPr lang="ru-RU" sz="1600" dirty="0" smtClean="0"/>
              <a:t>                    </a:t>
            </a:r>
            <a:endParaRPr lang="ru-RU" sz="1600" dirty="0"/>
          </a:p>
        </p:txBody>
      </p:sp>
      <p:sp>
        <p:nvSpPr>
          <p:cNvPr id="28" name="Прямоугольник 27"/>
          <p:cNvSpPr/>
          <p:nvPr/>
        </p:nvSpPr>
        <p:spPr>
          <a:xfrm>
            <a:off x="2460450" y="1988840"/>
            <a:ext cx="2256519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1600" b="1" dirty="0">
                <a:latin typeface="Arial Black" panose="020B0A04020102020204" pitchFamily="34" charset="0"/>
              </a:rPr>
              <a:t>Иная </a:t>
            </a:r>
            <a:r>
              <a:rPr lang="ru-RU" sz="1600" b="1" dirty="0" smtClean="0">
                <a:latin typeface="Arial Black" panose="020B0A04020102020204" pitchFamily="34" charset="0"/>
              </a:rPr>
              <a:t>дотация</a:t>
            </a:r>
          </a:p>
          <a:p>
            <a:r>
              <a:rPr lang="ru-RU" altLang="ru-RU" sz="1600" b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+ 149,5 или </a:t>
            </a:r>
            <a:r>
              <a:rPr lang="ru-RU" altLang="ru-RU" sz="1600" b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+ </a:t>
            </a:r>
            <a:r>
              <a:rPr lang="ru-RU" altLang="ru-RU" sz="1600" b="1" u="sng" dirty="0" smtClean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18,2 </a:t>
            </a:r>
            <a:r>
              <a:rPr lang="ru-RU" altLang="ru-RU" sz="1600" b="1" u="sng" dirty="0">
                <a:solidFill>
                  <a:srgbClr val="FF0000"/>
                </a:solidFill>
                <a:latin typeface="Calibri" pitchFamily="34" charset="0"/>
                <a:cs typeface="Times New Roman" pitchFamily="18" charset="0"/>
              </a:rPr>
              <a:t>%</a:t>
            </a:r>
            <a:endParaRPr lang="ru-RU" sz="1600" b="1" dirty="0"/>
          </a:p>
        </p:txBody>
      </p:sp>
      <p:sp>
        <p:nvSpPr>
          <p:cNvPr id="29" name="Прямоугольник 28"/>
          <p:cNvSpPr/>
          <p:nvPr/>
        </p:nvSpPr>
        <p:spPr>
          <a:xfrm>
            <a:off x="380515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98242" y="838236"/>
            <a:ext cx="1317625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2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740351" y="2297086"/>
            <a:ext cx="132238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3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142430" y="3750506"/>
            <a:ext cx="1322387" cy="13176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5" name="Picture 7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433" y="5194943"/>
            <a:ext cx="1377950" cy="125571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3" name="Прямоугольник 2"/>
          <p:cNvSpPr/>
          <p:nvPr/>
        </p:nvSpPr>
        <p:spPr>
          <a:xfrm>
            <a:off x="4644008" y="975212"/>
            <a:ext cx="1656184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sz="2400" b="1" dirty="0">
                <a:latin typeface="Arial Black" panose="020B0A04020102020204" pitchFamily="34" charset="0"/>
              </a:rPr>
              <a:t>6 </a:t>
            </a:r>
            <a:r>
              <a:rPr lang="ru-RU" sz="2400" b="1" dirty="0" smtClean="0">
                <a:latin typeface="Arial Black" panose="020B0A04020102020204" pitchFamily="34" charset="0"/>
              </a:rPr>
              <a:t>671,7</a:t>
            </a:r>
            <a:endParaRPr lang="ru-RU" sz="2400" b="1" dirty="0">
              <a:latin typeface="Arial Black" panose="020B0A04020102020204" pitchFamily="34" charset="0"/>
            </a:endParaRPr>
          </a:p>
        </p:txBody>
      </p:sp>
      <p:pic>
        <p:nvPicPr>
          <p:cNvPr id="7171" name="Picture 3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95355" y="765847"/>
            <a:ext cx="2420281" cy="8978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056" name="Прямоугольник 2055"/>
          <p:cNvSpPr/>
          <p:nvPr/>
        </p:nvSpPr>
        <p:spPr>
          <a:xfrm rot="21078661">
            <a:off x="2351954" y="1045488"/>
            <a:ext cx="25095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+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166,0 </a:t>
            </a:r>
            <a:r>
              <a:rPr lang="ru-RU" altLang="ru-RU" sz="16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или + </a:t>
            </a:r>
            <a:r>
              <a:rPr lang="ru-RU" altLang="ru-RU" sz="1600" b="1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2,6%</a:t>
            </a:r>
            <a:endParaRPr lang="ru-RU" altLang="ru-RU" sz="1600" b="1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057" name="Стрелка вверх 2056"/>
          <p:cNvSpPr/>
          <p:nvPr/>
        </p:nvSpPr>
        <p:spPr>
          <a:xfrm>
            <a:off x="4716969" y="1965313"/>
            <a:ext cx="144016" cy="369332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0" name="Стрелка вверх 2059"/>
          <p:cNvSpPr/>
          <p:nvPr/>
        </p:nvSpPr>
        <p:spPr>
          <a:xfrm>
            <a:off x="4648446" y="4464114"/>
            <a:ext cx="198022" cy="661192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1" name="Стрелка вверх 2060"/>
          <p:cNvSpPr/>
          <p:nvPr/>
        </p:nvSpPr>
        <p:spPr>
          <a:xfrm>
            <a:off x="4720002" y="5679304"/>
            <a:ext cx="95634" cy="233559"/>
          </a:xfrm>
          <a:prstGeom prst="up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62" name="Стрелка вниз 2061"/>
          <p:cNvSpPr/>
          <p:nvPr/>
        </p:nvSpPr>
        <p:spPr>
          <a:xfrm>
            <a:off x="4735646" y="2670724"/>
            <a:ext cx="167156" cy="37985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9" name="Стрелка вниз 48"/>
          <p:cNvSpPr/>
          <p:nvPr/>
        </p:nvSpPr>
        <p:spPr>
          <a:xfrm>
            <a:off x="4676456" y="3597395"/>
            <a:ext cx="167156" cy="379856"/>
          </a:xfrm>
          <a:prstGeom prst="downArrow">
            <a:avLst/>
          </a:prstGeom>
          <a:solidFill>
            <a:schemeClr val="accent2">
              <a:lumMod val="75000"/>
            </a:schemeClr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2" name="Arrow: Chevron 3"/>
          <p:cNvSpPr/>
          <p:nvPr/>
        </p:nvSpPr>
        <p:spPr>
          <a:xfrm>
            <a:off x="7382983" y="12880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43" name="Group 57"/>
          <p:cNvGrpSpPr/>
          <p:nvPr/>
        </p:nvGrpSpPr>
        <p:grpSpPr>
          <a:xfrm>
            <a:off x="7533760" y="46874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44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5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6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7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8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0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1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2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3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73852147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144000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956121" y="1"/>
            <a:ext cx="1152561" cy="134076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683568" y="116632"/>
            <a:ext cx="6840760" cy="978729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marL="0" marR="0" lvl="0" indent="0" algn="ctr" defTabSz="861936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uLnTx/>
                <a:uFillTx/>
              </a:rPr>
              <a:t>Уважаемые жители </a:t>
            </a:r>
          </a:p>
          <a:p>
            <a:pPr marL="0" marR="0" lvl="0" indent="0" algn="ctr" defTabSz="861936" eaLnBrk="1" fontAlgn="base" latinLnBrk="0" hangingPunct="1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sz="3200" b="1" i="1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uLnTx/>
                <a:uFillTx/>
              </a:rPr>
              <a:t>города Комсомольска-на-Амуре!</a:t>
            </a:r>
            <a:r>
              <a:rPr kumimoji="0" lang="ru-RU" sz="3200" b="1" i="0" u="none" strike="noStrike" kern="0" cap="none" spc="0" normalizeH="0" baseline="0" noProof="0" dirty="0">
                <a:ln>
                  <a:noFill/>
                </a:ln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uLnTx/>
                <a:uFillTx/>
              </a:rPr>
              <a:t> 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9551" y="1774701"/>
            <a:ext cx="8280921" cy="193899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marL="0" marR="0" lvl="0" indent="0" algn="just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8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libri" panose="020F0502020204030204" pitchFamily="34" charset="0"/>
                <a:cs typeface="Raleway" panose="020B0604020202020204" charset="0"/>
              </a:rPr>
              <a:t> </a:t>
            </a:r>
            <a:r>
              <a:rPr kumimoji="0" lang="ru-RU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libri" panose="020F0502020204030204" pitchFamily="34" charset="0"/>
                <a:cs typeface="Raleway" panose="020B0604020202020204" charset="0"/>
              </a:rPr>
              <a:t>Администрация города Комсомольска-на-Амуре представляет Вашему вниманию информационный ресурс «Бюджет для граждан», созданный для обеспечения реализации принципа прозрачности (открытости) и доступного информирования граждан об основных понятиях бюджета и бюджетного процесса, а также о показателях местного бюджета.</a:t>
            </a:r>
            <a:r>
              <a:rPr kumimoji="0" lang="en-US" altLang="ru-RU" sz="2000" b="1" i="1" u="none" strike="noStrike" kern="0" cap="none" spc="0" normalizeH="0" baseline="0" noProof="0" dirty="0" smtClean="0">
                <a:ln>
                  <a:noFill/>
                </a:ln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uLnTx/>
                <a:uFillTx/>
                <a:latin typeface="Calibri" panose="020F0502020204030204" pitchFamily="34" charset="0"/>
                <a:cs typeface="Raleway" panose="020B0604020202020204" charset="0"/>
              </a:rPr>
              <a:t>     </a:t>
            </a:r>
            <a:endParaRPr kumimoji="0" lang="ru-RU" sz="2000" b="0" i="0" u="none" strike="noStrike" kern="0" cap="none" spc="0" normalizeH="0" baseline="0" noProof="0" dirty="0" smtClean="0">
              <a:ln>
                <a:noFill/>
              </a:ln>
              <a:solidFill>
                <a:srgbClr val="FFFF00"/>
              </a:solidFill>
              <a:effectLst/>
              <a:uLnTx/>
              <a:uFillTx/>
            </a:endParaRP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1691680" y="3973212"/>
            <a:ext cx="48965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9" name="TextBox 8"/>
          <p:cNvSpPr txBox="1"/>
          <p:nvPr/>
        </p:nvSpPr>
        <p:spPr>
          <a:xfrm>
            <a:off x="570844" y="3718884"/>
            <a:ext cx="8136866" cy="2554356"/>
          </a:xfrm>
          <a:prstGeom prst="rect">
            <a:avLst/>
          </a:prstGeom>
          <a:noFill/>
        </p:spPr>
        <p:txBody>
          <a:bodyPr wrap="square" lIns="91251" tIns="45626" rIns="91251" bIns="45626" rtlCol="0">
            <a:spAutoFit/>
          </a:bodyPr>
          <a:lstStyle/>
          <a:p>
            <a:pPr algn="just" defTabSz="910733">
              <a:spcBef>
                <a:spcPct val="0"/>
              </a:spcBef>
              <a:defRPr/>
            </a:pPr>
            <a:r>
              <a:rPr lang="ru-RU" altLang="ru-RU" sz="2000" b="1" i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Информационный ресурс «Бюджет для граждан» - это упрощенная версия основного финансового документа </a:t>
            </a:r>
            <a:r>
              <a:rPr lang="ru-RU" altLang="ru-RU" sz="2000" b="1" i="1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города – решения </a:t>
            </a:r>
            <a:r>
              <a:rPr lang="ru-RU" altLang="ru-RU" sz="2000" b="1" i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Комсомольской-на-Амуре городской Думы «Об исполнении местного бюджета за </a:t>
            </a:r>
            <a:r>
              <a:rPr lang="ru-RU" altLang="ru-RU" sz="2000" b="1" i="1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2023 </a:t>
            </a:r>
            <a:r>
              <a:rPr lang="ru-RU" altLang="ru-RU" sz="2000" b="1" i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год», </a:t>
            </a:r>
            <a:r>
              <a:rPr lang="ru-RU" altLang="ru-RU" sz="2000" b="1" i="1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помогающая </a:t>
            </a:r>
            <a:r>
              <a:rPr lang="ru-RU" altLang="ru-RU" sz="2000" b="1" i="1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гражданам </a:t>
            </a:r>
            <a:r>
              <a:rPr lang="ru-RU" altLang="ru-RU" sz="2000" b="1" i="1" dirty="0" smtClean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понять информацию: об общих результатах исполнения местного  бюджета; о поступлениях в бюджет налоговых и неналоговых доходов в разрезе источников; об объёме  межбюджетных трансфертов;  о расходах бюджета.</a:t>
            </a:r>
            <a:endParaRPr lang="ru-RU" altLang="ru-RU" sz="2000" b="1" i="1" dirty="0">
              <a:solidFill>
                <a:srgbClr val="FF0000"/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</p:txBody>
      </p:sp>
      <p:sp>
        <p:nvSpPr>
          <p:cNvPr id="10" name="Прямоугольник 9"/>
          <p:cNvSpPr/>
          <p:nvPr/>
        </p:nvSpPr>
        <p:spPr>
          <a:xfrm>
            <a:off x="3707904" y="5805264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defTabSz="861936" fontAlgn="base">
              <a:spcBef>
                <a:spcPct val="0"/>
              </a:spcBef>
              <a:spcAft>
                <a:spcPct val="0"/>
              </a:spcAft>
              <a:buNone/>
            </a:pPr>
            <a:endParaRPr lang="ru-RU" altLang="ru-RU" b="1" i="1" dirty="0"/>
          </a:p>
        </p:txBody>
      </p:sp>
      <p:sp>
        <p:nvSpPr>
          <p:cNvPr id="11" name="Прямоугольник 10"/>
          <p:cNvSpPr/>
          <p:nvPr/>
        </p:nvSpPr>
        <p:spPr>
          <a:xfrm>
            <a:off x="3707904" y="6003970"/>
            <a:ext cx="5251775" cy="5909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61936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i="1" kern="0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</a:rPr>
              <a:t>Администрация</a:t>
            </a:r>
            <a:endParaRPr lang="ru-RU" b="1" i="1" kern="0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</a:endParaRPr>
          </a:p>
          <a:p>
            <a:pPr lvl="0" algn="ctr" defTabSz="861936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b="1" i="1" kern="0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</a:rPr>
              <a:t>города </a:t>
            </a:r>
            <a:r>
              <a:rPr lang="ru-RU" b="1" i="1" kern="0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</a:rPr>
              <a:t>Комсомольска-на-Амуре</a:t>
            </a:r>
            <a:r>
              <a:rPr lang="ru-RU" b="1" kern="0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</a:rPr>
              <a:t> </a:t>
            </a:r>
            <a:endParaRPr lang="ru-RU" b="1" kern="0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</p:spTree>
    <p:extLst>
      <p:ext uri="{BB962C8B-B14F-4D97-AF65-F5344CB8AC3E}">
        <p14:creationId xmlns:p14="http://schemas.microsoft.com/office/powerpoint/2010/main" val="14153926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51520" y="1"/>
            <a:ext cx="770485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МЕСТНОГО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БЮДЖЕТА 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ПО ДОХОДАМ</a:t>
            </a:r>
            <a:r>
              <a:rPr lang="en-US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ЗА </a:t>
            </a:r>
            <a:endParaRPr lang="ru-RU" altLang="ru-RU" sz="2400" b="1" dirty="0" smtClean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2022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–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ГОДЫ</a:t>
            </a:r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3491880" y="3793179"/>
            <a:ext cx="2232248" cy="1937426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u="sng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9 360,9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6804249" y="3429000"/>
            <a:ext cx="2304254" cy="2280425"/>
          </a:xfrm>
          <a:prstGeom prst="flowChartMagneticDisk">
            <a:avLst/>
          </a:prstGeom>
          <a:solidFill>
            <a:schemeClr val="accent3">
              <a:lumMod val="60000"/>
              <a:lumOff val="4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2400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10 134,6</a:t>
            </a:r>
            <a:endParaRPr lang="ru-RU" altLang="ru-RU" sz="2400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51495" y="1050038"/>
            <a:ext cx="2376263" cy="1626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9252520" y="2492896"/>
            <a:ext cx="2628900" cy="220031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3910" y="1407988"/>
            <a:ext cx="2967930" cy="508130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483912" y="980728"/>
            <a:ext cx="2332856" cy="1640993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2" name="Минус 11"/>
          <p:cNvSpPr/>
          <p:nvPr/>
        </p:nvSpPr>
        <p:spPr>
          <a:xfrm>
            <a:off x="2555776" y="5805264"/>
            <a:ext cx="7560840" cy="323380"/>
          </a:xfrm>
          <a:prstGeom prst="mathMinus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bg2">
                  <a:lumMod val="10000"/>
                </a:schemeClr>
              </a:solidFill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3563888" y="6090591"/>
            <a:ext cx="2551479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9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sz="1900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2022 </a:t>
            </a:r>
            <a:r>
              <a:rPr lang="ru-RU" altLang="ru-RU" sz="19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 flipH="1">
            <a:off x="6336194" y="6106653"/>
            <a:ext cx="2628293" cy="38472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r>
              <a:rPr lang="ru-RU" altLang="ru-RU" sz="19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sz="1900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2023 </a:t>
            </a:r>
            <a:r>
              <a:rPr lang="ru-RU" altLang="ru-RU" sz="1900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16" name="Штриховая стрелка вправо 15"/>
          <p:cNvSpPr/>
          <p:nvPr/>
        </p:nvSpPr>
        <p:spPr>
          <a:xfrm rot="19886208">
            <a:off x="5320072" y="2949132"/>
            <a:ext cx="2068551" cy="716667"/>
          </a:xfrm>
          <a:prstGeom prst="stripedRightArrow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r>
              <a:rPr lang="ru-RU" b="1" dirty="0" smtClean="0">
                <a:solidFill>
                  <a:prstClr val="black"/>
                </a:solidFill>
                <a:cs typeface="Arial" charset="0"/>
              </a:rPr>
              <a:t>+  773,7 или + 8,3%</a:t>
            </a:r>
            <a:endParaRPr lang="ru-RU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7" name="Arrow: Chevron 3"/>
          <p:cNvSpPr/>
          <p:nvPr/>
        </p:nvSpPr>
        <p:spPr>
          <a:xfrm>
            <a:off x="7434070" y="1024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9" name="Group 57"/>
          <p:cNvGrpSpPr/>
          <p:nvPr/>
        </p:nvGrpSpPr>
        <p:grpSpPr>
          <a:xfrm>
            <a:off x="7546615" y="118599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30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1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3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4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5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7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8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06887703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337" y="1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828423" y="61950"/>
            <a:ext cx="676875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НАЛОГОВЫХ И НЕНАЛОГОВЫХ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ДОХОДОВ ЗА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2022-2023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ГОДЫ</a:t>
            </a:r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2403823" y="2233551"/>
            <a:ext cx="1623462" cy="156523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0" scaled="1"/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НАЛОГОВЫЕ </a:t>
            </a:r>
            <a:endParaRPr lang="ru-RU" b="1" dirty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ДОХОДЫ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2 </a:t>
            </a:r>
            <a:r>
              <a:rPr lang="ru-RU" sz="2400" b="1" dirty="0">
                <a:solidFill>
                  <a:schemeClr val="tx1"/>
                </a:solidFill>
                <a:latin typeface="Arial Black" panose="020B0A04020102020204" pitchFamily="34" charset="0"/>
              </a:rPr>
              <a:t>156,0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2354256" y="4653136"/>
            <a:ext cx="1767478" cy="1241747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l="50000" t="50000" r="50000" b="50000"/>
            </a:path>
            <a:tileRect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sz="1500" b="1" dirty="0" smtClean="0">
              <a:solidFill>
                <a:srgbClr val="000000"/>
              </a:solidFill>
              <a:latin typeface="+mj-lt"/>
              <a:cs typeface="Times New Roman" pitchFamily="18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НЕНАЛОГОВЫЕ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500" b="1" dirty="0" smtClean="0">
                <a:solidFill>
                  <a:srgbClr val="000000"/>
                </a:solidFill>
                <a:latin typeface="+mj-lt"/>
                <a:cs typeface="Times New Roman" pitchFamily="18" charset="0"/>
              </a:rPr>
              <a:t>ДОХОДЫ</a:t>
            </a:r>
          </a:p>
          <a:p>
            <a:pPr algn="ctr"/>
            <a:r>
              <a:rPr lang="ru-RU" sz="24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731,0</a:t>
            </a:r>
            <a:endParaRPr lang="ru-RU" sz="24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4925565" y="4365104"/>
            <a:ext cx="1672418" cy="1477896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lin ang="8100000" scaled="1"/>
            <a:tileRect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dirty="0" smtClean="0">
              <a:solidFill>
                <a:schemeClr val="tx1"/>
              </a:solidFill>
            </a:endParaRPr>
          </a:p>
          <a:p>
            <a:pPr algn="ctr"/>
            <a:endParaRPr lang="ru-RU" sz="1500" b="1" dirty="0" smtClean="0">
              <a:solidFill>
                <a:schemeClr val="tx1"/>
              </a:solidFill>
            </a:endParaRP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НЕНАЛОГОВЫЕ </a:t>
            </a:r>
            <a:endParaRPr lang="ru-RU" sz="1500" b="1" dirty="0">
              <a:solidFill>
                <a:schemeClr val="tx1"/>
              </a:solidFill>
            </a:endParaRPr>
          </a:p>
          <a:p>
            <a:pPr algn="ctr"/>
            <a:r>
              <a:rPr lang="ru-RU" sz="1500" b="1" dirty="0" smtClean="0">
                <a:solidFill>
                  <a:schemeClr val="tx1"/>
                </a:solidFill>
              </a:rPr>
              <a:t>ДОХОДЫ</a:t>
            </a:r>
          </a:p>
          <a:p>
            <a:pPr algn="ctr"/>
            <a:r>
              <a:rPr lang="ru-RU" altLang="ru-RU" sz="2400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1 191,4</a:t>
            </a:r>
          </a:p>
          <a:p>
            <a:pPr algn="ctr"/>
            <a:endParaRPr lang="ru-RU" sz="1500" b="1" dirty="0">
              <a:solidFill>
                <a:schemeClr val="tx1"/>
              </a:solidFill>
            </a:endParaRPr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7286561" y="4653136"/>
            <a:ext cx="1764322" cy="1184324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60000"/>
                  <a:lumOff val="40000"/>
                  <a:tint val="66000"/>
                  <a:satMod val="160000"/>
                </a:schemeClr>
              </a:gs>
              <a:gs pos="50000">
                <a:schemeClr val="accent2">
                  <a:lumMod val="60000"/>
                  <a:lumOff val="40000"/>
                  <a:tint val="44500"/>
                  <a:satMod val="160000"/>
                </a:schemeClr>
              </a:gs>
              <a:gs pos="100000">
                <a:schemeClr val="accent2">
                  <a:lumMod val="60000"/>
                  <a:lumOff val="40000"/>
                  <a:tint val="23500"/>
                  <a:satMod val="160000"/>
                </a:schemeClr>
              </a:gs>
            </a:gsLst>
            <a:path path="circle">
              <a:fillToRect r="100000" b="100000"/>
            </a:path>
            <a:tileRect l="-100000" t="-100000"/>
          </a:gra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sz="1500" b="1" dirty="0" smtClean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+mj-lt"/>
              </a:rPr>
              <a:t>НЕНАЛОГОВЫЕ </a:t>
            </a:r>
            <a:endParaRPr lang="ru-RU" sz="1500" b="1" dirty="0">
              <a:solidFill>
                <a:schemeClr val="tx1"/>
              </a:solidFill>
              <a:latin typeface="+mj-lt"/>
            </a:endParaRPr>
          </a:p>
          <a:p>
            <a:pPr algn="ctr"/>
            <a:r>
              <a:rPr lang="ru-RU" sz="1500" b="1" dirty="0" smtClean="0">
                <a:solidFill>
                  <a:schemeClr val="tx1"/>
                </a:solidFill>
                <a:latin typeface="+mj-lt"/>
              </a:rPr>
              <a:t>ДОХОДЫ</a:t>
            </a:r>
          </a:p>
          <a:p>
            <a:pPr algn="ctr"/>
            <a:r>
              <a:rPr lang="ru-RU" altLang="ru-RU" sz="2400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1 176,1</a:t>
            </a:r>
          </a:p>
          <a:p>
            <a:pPr algn="ctr"/>
            <a:endParaRPr lang="ru-RU" sz="1500" b="1" dirty="0">
              <a:solidFill>
                <a:schemeClr val="tx1"/>
              </a:solidFill>
              <a:latin typeface="+mj-lt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4797077" y="2094946"/>
            <a:ext cx="1721005" cy="1721031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10800000" scaled="1"/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НАЛОГОВЫЕ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ДОХОДЫ</a:t>
            </a:r>
          </a:p>
          <a:p>
            <a:pPr algn="ctr"/>
            <a:r>
              <a:rPr lang="ru-RU" altLang="ru-RU" sz="2400" b="1" dirty="0" smtClean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2 </a:t>
            </a:r>
            <a:r>
              <a:rPr lang="ru-RU" altLang="ru-RU" sz="2400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286,1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7290048" y="1916832"/>
            <a:ext cx="1584176" cy="1879502"/>
          </a:xfrm>
          <a:prstGeom prst="flowChartMagneticDisk">
            <a:avLst/>
          </a:prstGeom>
          <a:gradFill flip="none" rotWithShape="1">
            <a:gsLst>
              <a:gs pos="0">
                <a:schemeClr val="accent1">
                  <a:tint val="66000"/>
                  <a:satMod val="160000"/>
                </a:schemeClr>
              </a:gs>
              <a:gs pos="50000">
                <a:schemeClr val="accent1">
                  <a:tint val="44500"/>
                  <a:satMod val="160000"/>
                </a:schemeClr>
              </a:gs>
              <a:gs pos="100000">
                <a:schemeClr val="accent1">
                  <a:tint val="23500"/>
                  <a:satMod val="160000"/>
                </a:schemeClr>
              </a:gs>
            </a:gsLst>
            <a:lin ang="2700000" scaled="1"/>
            <a:tileRect/>
          </a:gra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endParaRPr lang="ru-RU" b="1" dirty="0" smtClean="0">
              <a:solidFill>
                <a:schemeClr val="tx1"/>
              </a:solidFill>
            </a:endParaRP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НАЛОГОВЫЕ </a:t>
            </a:r>
          </a:p>
          <a:p>
            <a:pPr algn="ctr"/>
            <a:r>
              <a:rPr lang="ru-RU" b="1" dirty="0" smtClean="0">
                <a:solidFill>
                  <a:schemeClr val="tx1"/>
                </a:solidFill>
              </a:rPr>
              <a:t>ДОХОДЫ</a:t>
            </a:r>
          </a:p>
          <a:p>
            <a:pPr algn="ctr"/>
            <a:r>
              <a:rPr lang="ru-RU" altLang="ru-RU" sz="2400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2 312,6</a:t>
            </a:r>
          </a:p>
          <a:p>
            <a:pPr algn="ctr"/>
            <a:endParaRPr lang="ru-RU" b="1" dirty="0">
              <a:solidFill>
                <a:schemeClr val="tx1"/>
              </a:solidFill>
            </a:endParaRPr>
          </a:p>
        </p:txBody>
      </p:sp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379548" y="5949280"/>
            <a:ext cx="6764452" cy="522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2" name="Прямоугольник 11"/>
          <p:cNvSpPr/>
          <p:nvPr/>
        </p:nvSpPr>
        <p:spPr>
          <a:xfrm>
            <a:off x="2379548" y="5918473"/>
            <a:ext cx="194439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 smtClean="0">
                <a:latin typeface="Arial Black" panose="020B0A04020102020204" pitchFamily="34" charset="0"/>
              </a:rPr>
              <a:t>ФАКТ 2022        ГОДА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97077" y="5975401"/>
            <a:ext cx="210159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ФАКТ 2023 </a:t>
            </a:r>
            <a:r>
              <a:rPr lang="ru-RU" dirty="0">
                <a:latin typeface="Arial Black" panose="020B0A04020102020204" pitchFamily="34" charset="0"/>
              </a:rPr>
              <a:t>ГОДА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7020272" y="5949280"/>
            <a:ext cx="212372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dirty="0" smtClean="0">
                <a:latin typeface="Arial Black" panose="020B0A04020102020204" pitchFamily="34" charset="0"/>
              </a:rPr>
              <a:t>    ПЛАН 2023</a:t>
            </a:r>
          </a:p>
          <a:p>
            <a:r>
              <a:rPr lang="ru-RU" dirty="0">
                <a:latin typeface="Arial Black" panose="020B0A04020102020204" pitchFamily="34" charset="0"/>
              </a:rPr>
              <a:t> </a:t>
            </a:r>
            <a:r>
              <a:rPr lang="ru-RU" dirty="0" smtClean="0">
                <a:latin typeface="Arial Black" panose="020B0A04020102020204" pitchFamily="34" charset="0"/>
              </a:rPr>
              <a:t>       ГОДА</a:t>
            </a:r>
            <a:endParaRPr lang="ru-RU" dirty="0">
              <a:latin typeface="Arial Black" panose="020B0A04020102020204" pitchFamily="34" charset="0"/>
            </a:endParaRPr>
          </a:p>
        </p:txBody>
      </p:sp>
      <p:pic>
        <p:nvPicPr>
          <p:cNvPr id="5124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95641" y="2171643"/>
            <a:ext cx="1304925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5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1" y="1167934"/>
            <a:ext cx="1347787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6" name="Picture 6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8423" y="3297857"/>
            <a:ext cx="1311275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2303" y="4408727"/>
            <a:ext cx="1371600" cy="13906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4104" y="155152"/>
            <a:ext cx="1371600" cy="1438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9" name="Picture 9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75091" y="5522501"/>
            <a:ext cx="1311275" cy="133550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2082889" y="1052736"/>
            <a:ext cx="23982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2 887,0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4217907" y="1030971"/>
            <a:ext cx="27354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3 477,5</a:t>
            </a:r>
          </a:p>
        </p:txBody>
      </p:sp>
      <p:sp>
        <p:nvSpPr>
          <p:cNvPr id="17" name="Прямоугольник 16"/>
          <p:cNvSpPr/>
          <p:nvPr/>
        </p:nvSpPr>
        <p:spPr>
          <a:xfrm flipH="1">
            <a:off x="7199975" y="1030971"/>
            <a:ext cx="158744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3 488,7</a:t>
            </a:r>
          </a:p>
        </p:txBody>
      </p:sp>
      <p:sp>
        <p:nvSpPr>
          <p:cNvPr id="26" name="TextBox 25"/>
          <p:cNvSpPr txBox="1"/>
          <p:nvPr/>
        </p:nvSpPr>
        <p:spPr>
          <a:xfrm rot="20351595">
            <a:off x="4219854" y="1437133"/>
            <a:ext cx="118789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 smtClean="0">
                <a:solidFill>
                  <a:prstClr val="black"/>
                </a:solidFill>
              </a:rPr>
              <a:t> 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7" name="TextBox 26"/>
          <p:cNvSpPr txBox="1"/>
          <p:nvPr/>
        </p:nvSpPr>
        <p:spPr>
          <a:xfrm rot="20351595">
            <a:off x="9631223" y="1564625"/>
            <a:ext cx="1187897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 smtClean="0">
                <a:solidFill>
                  <a:prstClr val="black"/>
                </a:solidFill>
              </a:rPr>
              <a:t> 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28" name="Штриховая стрелка вправо 27"/>
          <p:cNvSpPr/>
          <p:nvPr/>
        </p:nvSpPr>
        <p:spPr>
          <a:xfrm rot="19861954">
            <a:off x="3866816" y="1024017"/>
            <a:ext cx="861306" cy="493325"/>
          </a:xfrm>
          <a:prstGeom prst="stripedRightArrow">
            <a:avLst/>
          </a:prstGeom>
          <a:gradFill rotWithShape="1">
            <a:gsLst>
              <a:gs pos="18000">
                <a:schemeClr val="accent2">
                  <a:lumMod val="75000"/>
                </a:schemeClr>
              </a:gs>
              <a:gs pos="65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>
                <a:solidFill>
                  <a:prstClr val="black"/>
                </a:solidFill>
              </a:rPr>
              <a:t>+ 590,5</a:t>
            </a:r>
          </a:p>
        </p:txBody>
      </p:sp>
      <p:sp>
        <p:nvSpPr>
          <p:cNvPr id="29" name="TextBox 28"/>
          <p:cNvSpPr txBox="1"/>
          <p:nvPr/>
        </p:nvSpPr>
        <p:spPr>
          <a:xfrm rot="20745825">
            <a:off x="6772624" y="1799275"/>
            <a:ext cx="786552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 smtClean="0">
                <a:solidFill>
                  <a:prstClr val="black"/>
                </a:solidFill>
              </a:rPr>
              <a:t>  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30" name="Штриховая стрелка вправо 29"/>
          <p:cNvSpPr/>
          <p:nvPr/>
        </p:nvSpPr>
        <p:spPr>
          <a:xfrm rot="9194495">
            <a:off x="6292853" y="1061152"/>
            <a:ext cx="904223" cy="454694"/>
          </a:xfrm>
          <a:prstGeom prst="stripedRightArrow">
            <a:avLst/>
          </a:prstGeom>
          <a:gradFill rotWithShape="1">
            <a:gsLst>
              <a:gs pos="18000">
                <a:schemeClr val="accent2">
                  <a:lumMod val="75000"/>
                </a:schemeClr>
              </a:gs>
              <a:gs pos="65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2" name="TextBox 31"/>
          <p:cNvSpPr txBox="1"/>
          <p:nvPr/>
        </p:nvSpPr>
        <p:spPr>
          <a:xfrm rot="19966359">
            <a:off x="6268531" y="1001917"/>
            <a:ext cx="1314405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500" b="1" dirty="0" smtClean="0">
                <a:solidFill>
                  <a:prstClr val="black"/>
                </a:solidFill>
              </a:rPr>
              <a:t>    -11,2</a:t>
            </a: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33" name="Штриховая стрелка вправо 32"/>
          <p:cNvSpPr/>
          <p:nvPr/>
        </p:nvSpPr>
        <p:spPr>
          <a:xfrm rot="19804093">
            <a:off x="4091357" y="5029243"/>
            <a:ext cx="802126" cy="292883"/>
          </a:xfrm>
          <a:prstGeom prst="stripedRightArrow">
            <a:avLst/>
          </a:prstGeom>
          <a:gradFill rotWithShape="1">
            <a:gsLst>
              <a:gs pos="18000">
                <a:schemeClr val="accent2">
                  <a:lumMod val="75000"/>
                </a:schemeClr>
              </a:gs>
              <a:gs pos="65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8" name="Прямоугольник 17"/>
          <p:cNvSpPr/>
          <p:nvPr/>
        </p:nvSpPr>
        <p:spPr>
          <a:xfrm rot="19957244">
            <a:off x="4015090" y="4705732"/>
            <a:ext cx="9411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</a:rPr>
              <a:t>+ 460,4</a:t>
            </a:r>
          </a:p>
        </p:txBody>
      </p:sp>
      <p:sp>
        <p:nvSpPr>
          <p:cNvPr id="19" name="Прямоугольник 18"/>
          <p:cNvSpPr/>
          <p:nvPr/>
        </p:nvSpPr>
        <p:spPr>
          <a:xfrm rot="19832457">
            <a:off x="3940682" y="5236188"/>
            <a:ext cx="131289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</a:rPr>
              <a:t>+ 63,0 %</a:t>
            </a:r>
          </a:p>
        </p:txBody>
      </p:sp>
      <p:sp>
        <p:nvSpPr>
          <p:cNvPr id="36" name="Штриховая стрелка вправо 35"/>
          <p:cNvSpPr/>
          <p:nvPr/>
        </p:nvSpPr>
        <p:spPr>
          <a:xfrm rot="12865625">
            <a:off x="6586525" y="4984023"/>
            <a:ext cx="716847" cy="319088"/>
          </a:xfrm>
          <a:prstGeom prst="stripedRightArrow">
            <a:avLst/>
          </a:prstGeom>
          <a:gradFill rotWithShape="1">
            <a:gsLst>
              <a:gs pos="18000">
                <a:schemeClr val="accent2">
                  <a:lumMod val="75000"/>
                </a:schemeClr>
              </a:gs>
              <a:gs pos="65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 rot="1887989">
            <a:off x="6551220" y="4794334"/>
            <a:ext cx="990772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</a:rPr>
              <a:t>+ 15,3</a:t>
            </a:r>
          </a:p>
        </p:txBody>
      </p:sp>
      <p:sp>
        <p:nvSpPr>
          <p:cNvPr id="21" name="Прямоугольник 20"/>
          <p:cNvSpPr/>
          <p:nvPr/>
        </p:nvSpPr>
        <p:spPr>
          <a:xfrm rot="2147645">
            <a:off x="6474715" y="5156689"/>
            <a:ext cx="865386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</a:rPr>
              <a:t>+ 1,3 %</a:t>
            </a:r>
          </a:p>
        </p:txBody>
      </p:sp>
      <p:sp>
        <p:nvSpPr>
          <p:cNvPr id="39" name="Выгнутая вверх стрелка 38"/>
          <p:cNvSpPr/>
          <p:nvPr/>
        </p:nvSpPr>
        <p:spPr>
          <a:xfrm>
            <a:off x="5929935" y="474008"/>
            <a:ext cx="2471929" cy="641358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400">
              <a:spcBef>
                <a:spcPct val="0"/>
              </a:spcBef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2" name="Прямоугольник 21"/>
          <p:cNvSpPr/>
          <p:nvPr/>
        </p:nvSpPr>
        <p:spPr>
          <a:xfrm>
            <a:off x="6359898" y="661639"/>
            <a:ext cx="107753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itchFamily="18" charset="0"/>
              </a:rPr>
              <a:t>99,7 %</a:t>
            </a:r>
          </a:p>
        </p:txBody>
      </p:sp>
      <p:sp>
        <p:nvSpPr>
          <p:cNvPr id="41" name="Штриховая стрелка вправо 40"/>
          <p:cNvSpPr/>
          <p:nvPr/>
        </p:nvSpPr>
        <p:spPr>
          <a:xfrm rot="19886208">
            <a:off x="3963510" y="2923159"/>
            <a:ext cx="905024" cy="319087"/>
          </a:xfrm>
          <a:prstGeom prst="stripedRightArrow">
            <a:avLst/>
          </a:prstGeom>
          <a:gradFill rotWithShape="1">
            <a:gsLst>
              <a:gs pos="18000">
                <a:schemeClr val="accent2">
                  <a:lumMod val="75000"/>
                </a:schemeClr>
              </a:gs>
              <a:gs pos="65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42" name="Штриховая стрелка вправо 41"/>
          <p:cNvSpPr/>
          <p:nvPr/>
        </p:nvSpPr>
        <p:spPr>
          <a:xfrm rot="8421308">
            <a:off x="6426707" y="2702486"/>
            <a:ext cx="958508" cy="308196"/>
          </a:xfrm>
          <a:prstGeom prst="stripedRightArrow">
            <a:avLst/>
          </a:prstGeom>
          <a:gradFill rotWithShape="1">
            <a:gsLst>
              <a:gs pos="18000">
                <a:schemeClr val="accent2">
                  <a:lumMod val="75000"/>
                </a:schemeClr>
              </a:gs>
              <a:gs pos="65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9787741">
            <a:off x="3870221" y="2646489"/>
            <a:ext cx="9159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Times New Roman" pitchFamily="18" charset="0"/>
              </a:rPr>
              <a:t>+ 130,1</a:t>
            </a:r>
          </a:p>
        </p:txBody>
      </p:sp>
      <p:sp>
        <p:nvSpPr>
          <p:cNvPr id="24" name="Прямоугольник 23"/>
          <p:cNvSpPr/>
          <p:nvPr/>
        </p:nvSpPr>
        <p:spPr>
          <a:xfrm rot="19682048">
            <a:off x="4012518" y="3151674"/>
            <a:ext cx="92986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Times New Roman" pitchFamily="18" charset="0"/>
              </a:rPr>
              <a:t>+ 6,0 %</a:t>
            </a:r>
          </a:p>
        </p:txBody>
      </p:sp>
      <p:sp>
        <p:nvSpPr>
          <p:cNvPr id="25" name="Прямоугольник 24"/>
          <p:cNvSpPr/>
          <p:nvPr/>
        </p:nvSpPr>
        <p:spPr>
          <a:xfrm rot="18967733">
            <a:off x="6615297" y="2863582"/>
            <a:ext cx="9481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Times New Roman" pitchFamily="18" charset="0"/>
              </a:rPr>
              <a:t>+ 6,0 %</a:t>
            </a:r>
          </a:p>
        </p:txBody>
      </p:sp>
      <p:sp>
        <p:nvSpPr>
          <p:cNvPr id="34" name="Прямоугольник 33"/>
          <p:cNvSpPr/>
          <p:nvPr/>
        </p:nvSpPr>
        <p:spPr>
          <a:xfrm rot="19101925">
            <a:off x="6359864" y="2407297"/>
            <a:ext cx="88760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Times New Roman" pitchFamily="18" charset="0"/>
              </a:rPr>
              <a:t>- 26,5</a:t>
            </a:r>
          </a:p>
        </p:txBody>
      </p:sp>
      <p:sp>
        <p:nvSpPr>
          <p:cNvPr id="46" name="Arrow: Chevron 3"/>
          <p:cNvSpPr/>
          <p:nvPr/>
        </p:nvSpPr>
        <p:spPr>
          <a:xfrm>
            <a:off x="7382983" y="12880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47" name="Group 57"/>
          <p:cNvGrpSpPr/>
          <p:nvPr/>
        </p:nvGrpSpPr>
        <p:grpSpPr>
          <a:xfrm>
            <a:off x="7533760" y="46874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48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9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0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1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2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3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4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5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6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4589574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345" y="-42594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270479" y="0"/>
            <a:ext cx="4572000" cy="923330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ДИНАМИКА ИСПОЛНЕНИЯ НАЛОГОВЫХ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 НЕНАЛОГОВЫХ ДОХОДОВ В 2021-2022 ГОДАХ</a:t>
            </a:r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1677597" y="2217638"/>
            <a:ext cx="1825034" cy="1039850"/>
          </a:xfrm>
          <a:prstGeom prst="flowChartMagneticDisk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1 536,9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1695308" y="3379657"/>
            <a:ext cx="1812618" cy="418051"/>
          </a:xfrm>
          <a:prstGeom prst="flowChartMagneticDisk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64,1</a:t>
            </a:r>
          </a:p>
        </p:txBody>
      </p:sp>
      <p:sp>
        <p:nvSpPr>
          <p:cNvPr id="8" name="Блок-схема: магнитный диск 7"/>
          <p:cNvSpPr/>
          <p:nvPr/>
        </p:nvSpPr>
        <p:spPr>
          <a:xfrm>
            <a:off x="1726018" y="1484784"/>
            <a:ext cx="1728192" cy="553022"/>
          </a:xfrm>
          <a:prstGeom prst="flowChartMagneticDisk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275,4</a:t>
            </a:r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1690014" y="3969059"/>
            <a:ext cx="1800200" cy="512599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131,0</a:t>
            </a: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1655265" y="4653136"/>
            <a:ext cx="1847366" cy="483413"/>
          </a:xfrm>
          <a:prstGeom prst="flowChartMagneticDisk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lin ang="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128,8</a:t>
            </a:r>
          </a:p>
        </p:txBody>
      </p:sp>
      <p:sp>
        <p:nvSpPr>
          <p:cNvPr id="11" name="Блок-схема: магнитный диск 10"/>
          <p:cNvSpPr/>
          <p:nvPr/>
        </p:nvSpPr>
        <p:spPr>
          <a:xfrm>
            <a:off x="1690014" y="5301208"/>
            <a:ext cx="1812618" cy="798799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lin ang="189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dirty="0">
                <a:solidFill>
                  <a:schemeClr val="tx1"/>
                </a:solidFill>
                <a:latin typeface="Arial Black" panose="020B0A04020102020204" pitchFamily="34" charset="0"/>
              </a:rPr>
              <a:t>750,8</a:t>
            </a:r>
          </a:p>
        </p:txBody>
      </p:sp>
      <p:sp>
        <p:nvSpPr>
          <p:cNvPr id="12" name="Блок-схема: магнитный диск 11"/>
          <p:cNvSpPr/>
          <p:nvPr/>
        </p:nvSpPr>
        <p:spPr>
          <a:xfrm>
            <a:off x="5810441" y="1508608"/>
            <a:ext cx="1681067" cy="505373"/>
          </a:xfrm>
          <a:prstGeom prst="flowChartMagneticDisk">
            <a:avLst/>
          </a:prstGeom>
          <a:gradFill flip="none" rotWithShape="1">
            <a:gsLst>
              <a:gs pos="0">
                <a:srgbClr val="FFFF00">
                  <a:shade val="30000"/>
                  <a:satMod val="115000"/>
                </a:srgbClr>
              </a:gs>
              <a:gs pos="50000">
                <a:srgbClr val="FFFF00">
                  <a:shade val="67500"/>
                  <a:satMod val="115000"/>
                </a:srgbClr>
              </a:gs>
              <a:gs pos="100000">
                <a:srgbClr val="FFFF00">
                  <a:shade val="100000"/>
                  <a:satMod val="115000"/>
                </a:srgb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208,7</a:t>
            </a:r>
          </a:p>
        </p:txBody>
      </p:sp>
      <p:sp>
        <p:nvSpPr>
          <p:cNvPr id="13" name="Блок-схема: магнитный диск 12"/>
          <p:cNvSpPr/>
          <p:nvPr/>
        </p:nvSpPr>
        <p:spPr>
          <a:xfrm>
            <a:off x="5829380" y="2262256"/>
            <a:ext cx="1717766" cy="925906"/>
          </a:xfrm>
          <a:prstGeom prst="flowChartMagneticDisk">
            <a:avLst/>
          </a:prstGeom>
          <a:gradFill flip="none" rotWithShape="1">
            <a:gsLst>
              <a:gs pos="0">
                <a:schemeClr val="tx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tx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tx2">
                  <a:lumMod val="40000"/>
                  <a:lumOff val="60000"/>
                  <a:shade val="100000"/>
                  <a:satMod val="115000"/>
                </a:schemeClr>
              </a:gs>
            </a:gsLst>
            <a:lin ang="5400000" scaled="1"/>
            <a:tileRect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1 736,5</a:t>
            </a:r>
          </a:p>
        </p:txBody>
      </p:sp>
      <p:sp>
        <p:nvSpPr>
          <p:cNvPr id="14" name="Блок-схема: магнитный диск 13"/>
          <p:cNvSpPr/>
          <p:nvPr/>
        </p:nvSpPr>
        <p:spPr>
          <a:xfrm>
            <a:off x="5887497" y="3329354"/>
            <a:ext cx="1641301" cy="432048"/>
          </a:xfrm>
          <a:prstGeom prst="flowChartMagneticDisk">
            <a:avLst/>
          </a:prstGeom>
          <a:gradFill flip="none" rotWithShape="1">
            <a:gsLst>
              <a:gs pos="0">
                <a:schemeClr val="accent4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4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4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51,5</a:t>
            </a: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5878570" y="3901697"/>
            <a:ext cx="1734991" cy="504056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185,9</a:t>
            </a:r>
          </a:p>
        </p:txBody>
      </p:sp>
      <p:sp>
        <p:nvSpPr>
          <p:cNvPr id="16" name="Блок-схема: магнитный диск 15"/>
          <p:cNvSpPr/>
          <p:nvPr/>
        </p:nvSpPr>
        <p:spPr>
          <a:xfrm>
            <a:off x="5878570" y="4596489"/>
            <a:ext cx="1726064" cy="540060"/>
          </a:xfrm>
          <a:prstGeom prst="flowChartMagneticDisk">
            <a:avLst/>
          </a:prstGeom>
          <a:gradFill flip="none" rotWithShape="1">
            <a:gsLst>
              <a:gs pos="0">
                <a:schemeClr val="accent6">
                  <a:lumMod val="75000"/>
                  <a:shade val="30000"/>
                  <a:satMod val="115000"/>
                </a:schemeClr>
              </a:gs>
              <a:gs pos="50000">
                <a:schemeClr val="accent6">
                  <a:lumMod val="75000"/>
                  <a:shade val="67500"/>
                  <a:satMod val="115000"/>
                </a:schemeClr>
              </a:gs>
              <a:gs pos="100000">
                <a:schemeClr val="accent6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161,5</a:t>
            </a:r>
          </a:p>
        </p:txBody>
      </p:sp>
      <p:sp>
        <p:nvSpPr>
          <p:cNvPr id="17" name="Блок-схема: магнитный диск 16"/>
          <p:cNvSpPr/>
          <p:nvPr/>
        </p:nvSpPr>
        <p:spPr>
          <a:xfrm>
            <a:off x="5851240" y="5301208"/>
            <a:ext cx="1872208" cy="792088"/>
          </a:xfrm>
          <a:prstGeom prst="flowChartMagneticDisk">
            <a:avLst/>
          </a:prstGeom>
          <a:gradFill flip="none" rotWithShape="1">
            <a:gsLst>
              <a:gs pos="0">
                <a:schemeClr val="accent2">
                  <a:lumMod val="40000"/>
                  <a:lumOff val="60000"/>
                  <a:shade val="30000"/>
                  <a:satMod val="115000"/>
                </a:schemeClr>
              </a:gs>
              <a:gs pos="50000">
                <a:schemeClr val="accent2">
                  <a:lumMod val="40000"/>
                  <a:lumOff val="60000"/>
                  <a:shade val="67500"/>
                  <a:satMod val="115000"/>
                </a:schemeClr>
              </a:gs>
              <a:gs pos="100000">
                <a:schemeClr val="accent2">
                  <a:lumMod val="40000"/>
                  <a:lumOff val="60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1 133,4</a:t>
            </a: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V="1">
            <a:off x="755396" y="6142938"/>
            <a:ext cx="8229202" cy="4572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8" name="Прямоугольник 17"/>
          <p:cNvSpPr/>
          <p:nvPr/>
        </p:nvSpPr>
        <p:spPr>
          <a:xfrm>
            <a:off x="1478392" y="6188658"/>
            <a:ext cx="182503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b="1" dirty="0">
                <a:latin typeface="Arial Black" panose="020B0A04020102020204" pitchFamily="34" charset="0"/>
              </a:rPr>
              <a:t>ФАКТ </a:t>
            </a:r>
            <a:r>
              <a:rPr lang="ru-RU" b="1" dirty="0" smtClean="0">
                <a:latin typeface="Arial Black" panose="020B0A04020102020204" pitchFamily="34" charset="0"/>
              </a:rPr>
              <a:t>2022        ГОДА</a:t>
            </a:r>
            <a:endParaRPr lang="ru-RU" b="1" dirty="0">
              <a:latin typeface="Arial Black" panose="020B0A04020102020204" pitchFamily="34" charset="0"/>
            </a:endParaRPr>
          </a:p>
        </p:txBody>
      </p:sp>
      <p:sp>
        <p:nvSpPr>
          <p:cNvPr id="19" name="Прямоугольник 18"/>
          <p:cNvSpPr/>
          <p:nvPr/>
        </p:nvSpPr>
        <p:spPr>
          <a:xfrm>
            <a:off x="5737028" y="6189307"/>
            <a:ext cx="2350565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dirty="0">
                <a:latin typeface="Arial Black" panose="020B0A04020102020204" pitchFamily="34" charset="0"/>
              </a:rPr>
              <a:t>ФАКТ </a:t>
            </a:r>
            <a:r>
              <a:rPr lang="ru-RU" dirty="0" smtClean="0">
                <a:latin typeface="Arial Black" panose="020B0A04020102020204" pitchFamily="34" charset="0"/>
              </a:rPr>
              <a:t>2023 </a:t>
            </a:r>
            <a:r>
              <a:rPr lang="ru-RU" dirty="0">
                <a:latin typeface="Arial Black" panose="020B0A04020102020204" pitchFamily="34" charset="0"/>
              </a:rPr>
              <a:t>ГОДА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743590"/>
            <a:ext cx="1822526" cy="17633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Freeform 5"/>
          <p:cNvSpPr>
            <a:spLocks noEditPoints="1"/>
          </p:cNvSpPr>
          <p:nvPr/>
        </p:nvSpPr>
        <p:spPr bwMode="auto">
          <a:xfrm rot="1077415">
            <a:off x="23771" y="649983"/>
            <a:ext cx="1676660" cy="1711093"/>
          </a:xfrm>
          <a:custGeom>
            <a:avLst/>
            <a:gdLst>
              <a:gd name="T0" fmla="*/ 2147483647 w 150"/>
              <a:gd name="T1" fmla="*/ 2147483647 h 98"/>
              <a:gd name="T2" fmla="*/ 2147483647 w 150"/>
              <a:gd name="T3" fmla="*/ 2147483647 h 98"/>
              <a:gd name="T4" fmla="*/ 2147483647 w 150"/>
              <a:gd name="T5" fmla="*/ 2147483647 h 98"/>
              <a:gd name="T6" fmla="*/ 2147483647 w 150"/>
              <a:gd name="T7" fmla="*/ 2147483647 h 98"/>
              <a:gd name="T8" fmla="*/ 2147483647 w 150"/>
              <a:gd name="T9" fmla="*/ 2147483647 h 98"/>
              <a:gd name="T10" fmla="*/ 2147483647 w 150"/>
              <a:gd name="T11" fmla="*/ 2147483647 h 98"/>
              <a:gd name="T12" fmla="*/ 2147483647 w 150"/>
              <a:gd name="T13" fmla="*/ 2147483647 h 98"/>
              <a:gd name="T14" fmla="*/ 2147483647 w 150"/>
              <a:gd name="T15" fmla="*/ 2147483647 h 98"/>
              <a:gd name="T16" fmla="*/ 2147483647 w 150"/>
              <a:gd name="T17" fmla="*/ 2147483647 h 98"/>
              <a:gd name="T18" fmla="*/ 2147483647 w 150"/>
              <a:gd name="T19" fmla="*/ 2147483647 h 98"/>
              <a:gd name="T20" fmla="*/ 2147483647 w 150"/>
              <a:gd name="T21" fmla="*/ 2147483647 h 98"/>
              <a:gd name="T22" fmla="*/ 2147483647 w 150"/>
              <a:gd name="T23" fmla="*/ 2147483647 h 98"/>
              <a:gd name="T24" fmla="*/ 2147483647 w 150"/>
              <a:gd name="T25" fmla="*/ 2147483647 h 98"/>
              <a:gd name="T26" fmla="*/ 2147483647 w 150"/>
              <a:gd name="T27" fmla="*/ 2147483647 h 98"/>
              <a:gd name="T28" fmla="*/ 2147483647 w 150"/>
              <a:gd name="T29" fmla="*/ 2147483647 h 98"/>
              <a:gd name="T30" fmla="*/ 2147483647 w 150"/>
              <a:gd name="T31" fmla="*/ 2147483647 h 98"/>
              <a:gd name="T32" fmla="*/ 2147483647 w 150"/>
              <a:gd name="T33" fmla="*/ 2147483647 h 98"/>
              <a:gd name="T34" fmla="*/ 2147483647 w 150"/>
              <a:gd name="T35" fmla="*/ 2147483647 h 98"/>
              <a:gd name="T36" fmla="*/ 2147483647 w 150"/>
              <a:gd name="T37" fmla="*/ 2147483647 h 98"/>
              <a:gd name="T38" fmla="*/ 2147483647 w 150"/>
              <a:gd name="T39" fmla="*/ 2147483647 h 98"/>
              <a:gd name="T40" fmla="*/ 2147483647 w 150"/>
              <a:gd name="T41" fmla="*/ 2147483647 h 98"/>
              <a:gd name="T42" fmla="*/ 2147483647 w 150"/>
              <a:gd name="T43" fmla="*/ 2147483647 h 98"/>
              <a:gd name="T44" fmla="*/ 2147483647 w 150"/>
              <a:gd name="T45" fmla="*/ 2147483647 h 98"/>
              <a:gd name="T46" fmla="*/ 2147483647 w 150"/>
              <a:gd name="T47" fmla="*/ 2147483647 h 98"/>
              <a:gd name="T48" fmla="*/ 2147483647 w 150"/>
              <a:gd name="T49" fmla="*/ 2147483647 h 98"/>
              <a:gd name="T50" fmla="*/ 2147483647 w 150"/>
              <a:gd name="T51" fmla="*/ 2147483647 h 98"/>
              <a:gd name="T52" fmla="*/ 2147483647 w 150"/>
              <a:gd name="T53" fmla="*/ 2147483647 h 98"/>
              <a:gd name="T54" fmla="*/ 2147483647 w 150"/>
              <a:gd name="T55" fmla="*/ 2147483647 h 98"/>
              <a:gd name="T56" fmla="*/ 2147483647 w 150"/>
              <a:gd name="T57" fmla="*/ 2147483647 h 98"/>
              <a:gd name="T58" fmla="*/ 2147483647 w 150"/>
              <a:gd name="T59" fmla="*/ 2147483647 h 98"/>
              <a:gd name="T60" fmla="*/ 2147483647 w 150"/>
              <a:gd name="T61" fmla="*/ 2147483647 h 98"/>
              <a:gd name="T62" fmla="*/ 2147483647 w 150"/>
              <a:gd name="T63" fmla="*/ 2147483647 h 98"/>
              <a:gd name="T64" fmla="*/ 2147483647 w 150"/>
              <a:gd name="T65" fmla="*/ 2147483647 h 98"/>
              <a:gd name="T66" fmla="*/ 2147483647 w 150"/>
              <a:gd name="T67" fmla="*/ 2147483647 h 98"/>
              <a:gd name="T68" fmla="*/ 2147483647 w 150"/>
              <a:gd name="T69" fmla="*/ 2147483647 h 98"/>
              <a:gd name="T70" fmla="*/ 2147483647 w 150"/>
              <a:gd name="T71" fmla="*/ 2147483647 h 98"/>
              <a:gd name="T72" fmla="*/ 2147483647 w 150"/>
              <a:gd name="T73" fmla="*/ 2147483647 h 98"/>
              <a:gd name="T74" fmla="*/ 2147483647 w 150"/>
              <a:gd name="T75" fmla="*/ 2147483647 h 98"/>
              <a:gd name="T76" fmla="*/ 2147483647 w 150"/>
              <a:gd name="T77" fmla="*/ 2147483647 h 98"/>
              <a:gd name="T78" fmla="*/ 2147483647 w 150"/>
              <a:gd name="T79" fmla="*/ 2147483647 h 98"/>
              <a:gd name="T80" fmla="*/ 2147483647 w 150"/>
              <a:gd name="T81" fmla="*/ 2147483647 h 98"/>
              <a:gd name="T82" fmla="*/ 2147483647 w 150"/>
              <a:gd name="T83" fmla="*/ 2147483647 h 98"/>
              <a:gd name="T84" fmla="*/ 2147483647 w 150"/>
              <a:gd name="T85" fmla="*/ 2147483647 h 98"/>
              <a:gd name="T86" fmla="*/ 2147483647 w 150"/>
              <a:gd name="T87" fmla="*/ 2147483647 h 98"/>
              <a:gd name="T88" fmla="*/ 2147483647 w 150"/>
              <a:gd name="T89" fmla="*/ 2147483647 h 98"/>
              <a:gd name="T90" fmla="*/ 2147483647 w 150"/>
              <a:gd name="T91" fmla="*/ 2147483647 h 98"/>
              <a:gd name="T92" fmla="*/ 2147483647 w 150"/>
              <a:gd name="T93" fmla="*/ 2147483647 h 98"/>
              <a:gd name="T94" fmla="*/ 2147483647 w 150"/>
              <a:gd name="T95" fmla="*/ 2147483647 h 98"/>
              <a:gd name="T96" fmla="*/ 2147483647 w 150"/>
              <a:gd name="T97" fmla="*/ 2147483647 h 98"/>
              <a:gd name="T98" fmla="*/ 2147483647 w 150"/>
              <a:gd name="T99" fmla="*/ 2147483647 h 98"/>
              <a:gd name="T100" fmla="*/ 2147483647 w 150"/>
              <a:gd name="T101" fmla="*/ 2147483647 h 98"/>
              <a:gd name="T102" fmla="*/ 2147483647 w 150"/>
              <a:gd name="T103" fmla="*/ 2147483647 h 98"/>
              <a:gd name="T104" fmla="*/ 2147483647 w 150"/>
              <a:gd name="T105" fmla="*/ 2147483647 h 98"/>
              <a:gd name="T106" fmla="*/ 2147483647 w 150"/>
              <a:gd name="T107" fmla="*/ 2147483647 h 98"/>
              <a:gd name="T108" fmla="*/ 2147483647 w 150"/>
              <a:gd name="T109" fmla="*/ 2147483647 h 98"/>
              <a:gd name="T110" fmla="*/ 2147483647 w 150"/>
              <a:gd name="T111" fmla="*/ 2147483647 h 98"/>
              <a:gd name="T112" fmla="*/ 2147483647 w 150"/>
              <a:gd name="T113" fmla="*/ 2147483647 h 98"/>
              <a:gd name="T114" fmla="*/ 2147483647 w 150"/>
              <a:gd name="T115" fmla="*/ 2147483647 h 98"/>
              <a:gd name="T116" fmla="*/ 2147483647 w 150"/>
              <a:gd name="T117" fmla="*/ 2147483647 h 98"/>
              <a:gd name="T118" fmla="*/ 2147483647 w 150"/>
              <a:gd name="T119" fmla="*/ 2147483647 h 98"/>
              <a:gd name="T120" fmla="*/ 2147483647 w 150"/>
              <a:gd name="T121" fmla="*/ 2147483647 h 98"/>
              <a:gd name="T122" fmla="*/ 2147483647 w 150"/>
              <a:gd name="T123" fmla="*/ 2147483647 h 98"/>
              <a:gd name="T124" fmla="*/ 2147483647 w 150"/>
              <a:gd name="T125" fmla="*/ 2147483647 h 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50" h="98">
                <a:moveTo>
                  <a:pt x="19" y="95"/>
                </a:moveTo>
                <a:cubicBezTo>
                  <a:pt x="18" y="94"/>
                  <a:pt x="18" y="93"/>
                  <a:pt x="17" y="93"/>
                </a:cubicBezTo>
                <a:cubicBezTo>
                  <a:pt x="17" y="92"/>
                  <a:pt x="16" y="93"/>
                  <a:pt x="16" y="92"/>
                </a:cubicBezTo>
                <a:cubicBezTo>
                  <a:pt x="16" y="91"/>
                  <a:pt x="17" y="88"/>
                  <a:pt x="16" y="88"/>
                </a:cubicBezTo>
                <a:cubicBezTo>
                  <a:pt x="16" y="89"/>
                  <a:pt x="15" y="90"/>
                  <a:pt x="15" y="90"/>
                </a:cubicBezTo>
                <a:cubicBezTo>
                  <a:pt x="14" y="89"/>
                  <a:pt x="15" y="87"/>
                  <a:pt x="15" y="86"/>
                </a:cubicBezTo>
                <a:cubicBezTo>
                  <a:pt x="16" y="85"/>
                  <a:pt x="16" y="84"/>
                  <a:pt x="16" y="83"/>
                </a:cubicBezTo>
                <a:cubicBezTo>
                  <a:pt x="16" y="82"/>
                  <a:pt x="15" y="81"/>
                  <a:pt x="15" y="80"/>
                </a:cubicBezTo>
                <a:cubicBezTo>
                  <a:pt x="16" y="77"/>
                  <a:pt x="16" y="75"/>
                  <a:pt x="16" y="72"/>
                </a:cubicBezTo>
                <a:cubicBezTo>
                  <a:pt x="17" y="69"/>
                  <a:pt x="18" y="67"/>
                  <a:pt x="18" y="63"/>
                </a:cubicBezTo>
                <a:cubicBezTo>
                  <a:pt x="18" y="59"/>
                  <a:pt x="18" y="55"/>
                  <a:pt x="18" y="50"/>
                </a:cubicBezTo>
                <a:cubicBezTo>
                  <a:pt x="18" y="49"/>
                  <a:pt x="16" y="47"/>
                  <a:pt x="17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9" y="45"/>
                  <a:pt x="19" y="44"/>
                  <a:pt x="19" y="43"/>
                </a:cubicBezTo>
                <a:cubicBezTo>
                  <a:pt x="19" y="41"/>
                  <a:pt x="19" y="39"/>
                  <a:pt x="19" y="36"/>
                </a:cubicBezTo>
                <a:cubicBezTo>
                  <a:pt x="19" y="35"/>
                  <a:pt x="20" y="34"/>
                  <a:pt x="20" y="34"/>
                </a:cubicBezTo>
                <a:cubicBezTo>
                  <a:pt x="20" y="35"/>
                  <a:pt x="20" y="36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4"/>
                  <a:pt x="21" y="34"/>
                  <a:pt x="22" y="33"/>
                </a:cubicBezTo>
                <a:cubicBezTo>
                  <a:pt x="22" y="30"/>
                  <a:pt x="22" y="28"/>
                  <a:pt x="23" y="25"/>
                </a:cubicBezTo>
                <a:cubicBezTo>
                  <a:pt x="23" y="23"/>
                  <a:pt x="21" y="21"/>
                  <a:pt x="22" y="19"/>
                </a:cubicBezTo>
                <a:cubicBezTo>
                  <a:pt x="22" y="19"/>
                  <a:pt x="23" y="18"/>
                  <a:pt x="23" y="19"/>
                </a:cubicBezTo>
                <a:cubicBezTo>
                  <a:pt x="23" y="19"/>
                  <a:pt x="23" y="21"/>
                  <a:pt x="23" y="21"/>
                </a:cubicBezTo>
                <a:cubicBezTo>
                  <a:pt x="24" y="21"/>
                  <a:pt x="24" y="20"/>
                  <a:pt x="24" y="20"/>
                </a:cubicBezTo>
                <a:cubicBezTo>
                  <a:pt x="25" y="19"/>
                  <a:pt x="26" y="18"/>
                  <a:pt x="27" y="18"/>
                </a:cubicBezTo>
                <a:cubicBezTo>
                  <a:pt x="28" y="18"/>
                  <a:pt x="28" y="19"/>
                  <a:pt x="29" y="19"/>
                </a:cubicBezTo>
                <a:cubicBezTo>
                  <a:pt x="30" y="19"/>
                  <a:pt x="30" y="21"/>
                  <a:pt x="31" y="20"/>
                </a:cubicBezTo>
                <a:cubicBezTo>
                  <a:pt x="32" y="19"/>
                  <a:pt x="31" y="16"/>
                  <a:pt x="31" y="14"/>
                </a:cubicBezTo>
                <a:cubicBezTo>
                  <a:pt x="31" y="13"/>
                  <a:pt x="31" y="12"/>
                  <a:pt x="31" y="12"/>
                </a:cubicBezTo>
                <a:cubicBezTo>
                  <a:pt x="32" y="13"/>
                  <a:pt x="32" y="13"/>
                  <a:pt x="32" y="13"/>
                </a:cubicBezTo>
                <a:cubicBezTo>
                  <a:pt x="33" y="13"/>
                  <a:pt x="33" y="12"/>
                  <a:pt x="34" y="12"/>
                </a:cubicBezTo>
                <a:cubicBezTo>
                  <a:pt x="34" y="12"/>
                  <a:pt x="35" y="12"/>
                  <a:pt x="35" y="11"/>
                </a:cubicBezTo>
                <a:cubicBezTo>
                  <a:pt x="36" y="10"/>
                  <a:pt x="36" y="8"/>
                  <a:pt x="36" y="7"/>
                </a:cubicBezTo>
                <a:cubicBezTo>
                  <a:pt x="37" y="6"/>
                  <a:pt x="36" y="5"/>
                  <a:pt x="36" y="4"/>
                </a:cubicBezTo>
                <a:cubicBezTo>
                  <a:pt x="36" y="3"/>
                  <a:pt x="37" y="3"/>
                  <a:pt x="37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9" y="2"/>
                  <a:pt x="38" y="2"/>
                  <a:pt x="38" y="3"/>
                </a:cubicBezTo>
                <a:cubicBezTo>
                  <a:pt x="39" y="4"/>
                  <a:pt x="40" y="5"/>
                  <a:pt x="40" y="6"/>
                </a:cubicBezTo>
                <a:cubicBezTo>
                  <a:pt x="40" y="6"/>
                  <a:pt x="39" y="7"/>
                  <a:pt x="40" y="8"/>
                </a:cubicBezTo>
                <a:cubicBezTo>
                  <a:pt x="42" y="8"/>
                  <a:pt x="40" y="2"/>
                  <a:pt x="42" y="1"/>
                </a:cubicBezTo>
                <a:cubicBezTo>
                  <a:pt x="42" y="1"/>
                  <a:pt x="43" y="1"/>
                  <a:pt x="43" y="1"/>
                </a:cubicBezTo>
                <a:cubicBezTo>
                  <a:pt x="44" y="1"/>
                  <a:pt x="44" y="2"/>
                  <a:pt x="44" y="2"/>
                </a:cubicBezTo>
                <a:cubicBezTo>
                  <a:pt x="44" y="2"/>
                  <a:pt x="45" y="2"/>
                  <a:pt x="45" y="2"/>
                </a:cubicBezTo>
                <a:cubicBezTo>
                  <a:pt x="46" y="2"/>
                  <a:pt x="47" y="3"/>
                  <a:pt x="47" y="3"/>
                </a:cubicBezTo>
                <a:cubicBezTo>
                  <a:pt x="46" y="4"/>
                  <a:pt x="46" y="4"/>
                  <a:pt x="46" y="4"/>
                </a:cubicBezTo>
                <a:cubicBezTo>
                  <a:pt x="47" y="5"/>
                  <a:pt x="48" y="5"/>
                  <a:pt x="48" y="4"/>
                </a:cubicBezTo>
                <a:cubicBezTo>
                  <a:pt x="48" y="4"/>
                  <a:pt x="47" y="3"/>
                  <a:pt x="48" y="3"/>
                </a:cubicBezTo>
                <a:cubicBezTo>
                  <a:pt x="48" y="3"/>
                  <a:pt x="48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50" y="3"/>
                  <a:pt x="50" y="3"/>
                  <a:pt x="51" y="3"/>
                </a:cubicBezTo>
                <a:cubicBezTo>
                  <a:pt x="51" y="3"/>
                  <a:pt x="51" y="3"/>
                  <a:pt x="52" y="2"/>
                </a:cubicBezTo>
                <a:cubicBezTo>
                  <a:pt x="54" y="2"/>
                  <a:pt x="56" y="3"/>
                  <a:pt x="58" y="3"/>
                </a:cubicBezTo>
                <a:cubicBezTo>
                  <a:pt x="58" y="4"/>
                  <a:pt x="58" y="4"/>
                  <a:pt x="59" y="4"/>
                </a:cubicBezTo>
                <a:cubicBezTo>
                  <a:pt x="60" y="4"/>
                  <a:pt x="60" y="5"/>
                  <a:pt x="61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2" y="5"/>
                  <a:pt x="62" y="6"/>
                  <a:pt x="63" y="5"/>
                </a:cubicBezTo>
                <a:cubicBezTo>
                  <a:pt x="63" y="5"/>
                  <a:pt x="62" y="4"/>
                  <a:pt x="63" y="4"/>
                </a:cubicBezTo>
                <a:cubicBezTo>
                  <a:pt x="63" y="4"/>
                  <a:pt x="64" y="5"/>
                  <a:pt x="64" y="5"/>
                </a:cubicBezTo>
                <a:cubicBezTo>
                  <a:pt x="64" y="5"/>
                  <a:pt x="65" y="4"/>
                  <a:pt x="65" y="4"/>
                </a:cubicBezTo>
                <a:cubicBezTo>
                  <a:pt x="65" y="5"/>
                  <a:pt x="65" y="5"/>
                  <a:pt x="65" y="6"/>
                </a:cubicBezTo>
                <a:cubicBezTo>
                  <a:pt x="67" y="6"/>
                  <a:pt x="69" y="4"/>
                  <a:pt x="70" y="4"/>
                </a:cubicBezTo>
                <a:cubicBezTo>
                  <a:pt x="71" y="4"/>
                  <a:pt x="71" y="5"/>
                  <a:pt x="71" y="6"/>
                </a:cubicBezTo>
                <a:cubicBezTo>
                  <a:pt x="71" y="6"/>
                  <a:pt x="69" y="6"/>
                  <a:pt x="70" y="7"/>
                </a:cubicBezTo>
                <a:cubicBezTo>
                  <a:pt x="70" y="7"/>
                  <a:pt x="70" y="7"/>
                  <a:pt x="71" y="7"/>
                </a:cubicBezTo>
                <a:cubicBezTo>
                  <a:pt x="71" y="8"/>
                  <a:pt x="71" y="7"/>
                  <a:pt x="71" y="7"/>
                </a:cubicBezTo>
                <a:cubicBezTo>
                  <a:pt x="72" y="7"/>
                  <a:pt x="72" y="9"/>
                  <a:pt x="72" y="8"/>
                </a:cubicBezTo>
                <a:cubicBezTo>
                  <a:pt x="73" y="8"/>
                  <a:pt x="73" y="7"/>
                  <a:pt x="74" y="6"/>
                </a:cubicBezTo>
                <a:cubicBezTo>
                  <a:pt x="74" y="6"/>
                  <a:pt x="74" y="6"/>
                  <a:pt x="74" y="6"/>
                </a:cubicBezTo>
                <a:cubicBezTo>
                  <a:pt x="75" y="6"/>
                  <a:pt x="74" y="5"/>
                  <a:pt x="75" y="5"/>
                </a:cubicBezTo>
                <a:cubicBezTo>
                  <a:pt x="75" y="5"/>
                  <a:pt x="75" y="6"/>
                  <a:pt x="76" y="6"/>
                </a:cubicBezTo>
                <a:cubicBezTo>
                  <a:pt x="76" y="6"/>
                  <a:pt x="77" y="5"/>
                  <a:pt x="77" y="5"/>
                </a:cubicBezTo>
                <a:cubicBezTo>
                  <a:pt x="77" y="6"/>
                  <a:pt x="76" y="6"/>
                  <a:pt x="76" y="6"/>
                </a:cubicBezTo>
                <a:cubicBezTo>
                  <a:pt x="77" y="6"/>
                  <a:pt x="78" y="5"/>
                  <a:pt x="79" y="6"/>
                </a:cubicBezTo>
                <a:cubicBezTo>
                  <a:pt x="79" y="6"/>
                  <a:pt x="80" y="6"/>
                  <a:pt x="80" y="6"/>
                </a:cubicBezTo>
                <a:cubicBezTo>
                  <a:pt x="80" y="6"/>
                  <a:pt x="80" y="6"/>
                  <a:pt x="80" y="6"/>
                </a:cubicBezTo>
                <a:cubicBezTo>
                  <a:pt x="81" y="7"/>
                  <a:pt x="81" y="7"/>
                  <a:pt x="80" y="7"/>
                </a:cubicBezTo>
                <a:cubicBezTo>
                  <a:pt x="80" y="8"/>
                  <a:pt x="80" y="8"/>
                  <a:pt x="80" y="8"/>
                </a:cubicBezTo>
                <a:cubicBezTo>
                  <a:pt x="79" y="9"/>
                  <a:pt x="78" y="8"/>
                  <a:pt x="78" y="9"/>
                </a:cubicBezTo>
                <a:cubicBezTo>
                  <a:pt x="77" y="9"/>
                  <a:pt x="76" y="10"/>
                  <a:pt x="76" y="11"/>
                </a:cubicBezTo>
                <a:cubicBezTo>
                  <a:pt x="75" y="12"/>
                  <a:pt x="75" y="12"/>
                  <a:pt x="75" y="13"/>
                </a:cubicBezTo>
                <a:cubicBezTo>
                  <a:pt x="75" y="13"/>
                  <a:pt x="76" y="13"/>
                  <a:pt x="76" y="13"/>
                </a:cubicBezTo>
                <a:cubicBezTo>
                  <a:pt x="76" y="13"/>
                  <a:pt x="76" y="14"/>
                  <a:pt x="76" y="14"/>
                </a:cubicBezTo>
                <a:cubicBezTo>
                  <a:pt x="77" y="15"/>
                  <a:pt x="79" y="16"/>
                  <a:pt x="79" y="15"/>
                </a:cubicBezTo>
                <a:cubicBezTo>
                  <a:pt x="80" y="14"/>
                  <a:pt x="80" y="13"/>
                  <a:pt x="80" y="12"/>
                </a:cubicBezTo>
                <a:cubicBezTo>
                  <a:pt x="81" y="11"/>
                  <a:pt x="81" y="10"/>
                  <a:pt x="82" y="10"/>
                </a:cubicBezTo>
                <a:cubicBezTo>
                  <a:pt x="82" y="9"/>
                  <a:pt x="82" y="9"/>
                  <a:pt x="82" y="9"/>
                </a:cubicBezTo>
                <a:cubicBezTo>
                  <a:pt x="83" y="8"/>
                  <a:pt x="83" y="8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5" y="7"/>
                  <a:pt x="84" y="9"/>
                  <a:pt x="84" y="10"/>
                </a:cubicBezTo>
                <a:cubicBezTo>
                  <a:pt x="84" y="11"/>
                  <a:pt x="85" y="11"/>
                  <a:pt x="85" y="11"/>
                </a:cubicBezTo>
                <a:cubicBezTo>
                  <a:pt x="85" y="12"/>
                  <a:pt x="84" y="11"/>
                  <a:pt x="83" y="12"/>
                </a:cubicBezTo>
                <a:cubicBezTo>
                  <a:pt x="82" y="13"/>
                  <a:pt x="80" y="15"/>
                  <a:pt x="82" y="16"/>
                </a:cubicBezTo>
                <a:cubicBezTo>
                  <a:pt x="82" y="16"/>
                  <a:pt x="84" y="15"/>
                  <a:pt x="84" y="16"/>
                </a:cubicBezTo>
                <a:cubicBezTo>
                  <a:pt x="84" y="17"/>
                  <a:pt x="81" y="17"/>
                  <a:pt x="81" y="18"/>
                </a:cubicBezTo>
                <a:cubicBezTo>
                  <a:pt x="81" y="18"/>
                  <a:pt x="82" y="18"/>
                  <a:pt x="82" y="19"/>
                </a:cubicBezTo>
                <a:cubicBezTo>
                  <a:pt x="82" y="20"/>
                  <a:pt x="80" y="21"/>
                  <a:pt x="81" y="22"/>
                </a:cubicBezTo>
                <a:cubicBezTo>
                  <a:pt x="81" y="22"/>
                  <a:pt x="82" y="22"/>
                  <a:pt x="82" y="23"/>
                </a:cubicBezTo>
                <a:cubicBezTo>
                  <a:pt x="82" y="23"/>
                  <a:pt x="81" y="23"/>
                  <a:pt x="81" y="24"/>
                </a:cubicBezTo>
                <a:cubicBezTo>
                  <a:pt x="81" y="24"/>
                  <a:pt x="81" y="26"/>
                  <a:pt x="82" y="25"/>
                </a:cubicBezTo>
                <a:cubicBezTo>
                  <a:pt x="82" y="25"/>
                  <a:pt x="82" y="24"/>
                  <a:pt x="83" y="24"/>
                </a:cubicBezTo>
                <a:cubicBezTo>
                  <a:pt x="83" y="24"/>
                  <a:pt x="83" y="24"/>
                  <a:pt x="84" y="23"/>
                </a:cubicBezTo>
                <a:cubicBezTo>
                  <a:pt x="84" y="23"/>
                  <a:pt x="85" y="22"/>
                  <a:pt x="85" y="21"/>
                </a:cubicBezTo>
                <a:cubicBezTo>
                  <a:pt x="84" y="21"/>
                  <a:pt x="83" y="22"/>
                  <a:pt x="83" y="21"/>
                </a:cubicBezTo>
                <a:cubicBezTo>
                  <a:pt x="83" y="20"/>
                  <a:pt x="84" y="20"/>
                  <a:pt x="85" y="20"/>
                </a:cubicBezTo>
                <a:cubicBezTo>
                  <a:pt x="85" y="20"/>
                  <a:pt x="85" y="20"/>
                  <a:pt x="85" y="21"/>
                </a:cubicBezTo>
                <a:cubicBezTo>
                  <a:pt x="86" y="21"/>
                  <a:pt x="86" y="21"/>
                  <a:pt x="86" y="21"/>
                </a:cubicBezTo>
                <a:cubicBezTo>
                  <a:pt x="86" y="21"/>
                  <a:pt x="86" y="22"/>
                  <a:pt x="86" y="22"/>
                </a:cubicBezTo>
                <a:cubicBezTo>
                  <a:pt x="87" y="22"/>
                  <a:pt x="87" y="21"/>
                  <a:pt x="87" y="21"/>
                </a:cubicBezTo>
                <a:cubicBezTo>
                  <a:pt x="89" y="21"/>
                  <a:pt x="90" y="21"/>
                  <a:pt x="91" y="20"/>
                </a:cubicBezTo>
                <a:cubicBezTo>
                  <a:pt x="91" y="19"/>
                  <a:pt x="89" y="18"/>
                  <a:pt x="90" y="17"/>
                </a:cubicBezTo>
                <a:cubicBezTo>
                  <a:pt x="91" y="16"/>
                  <a:pt x="93" y="17"/>
                  <a:pt x="94" y="18"/>
                </a:cubicBezTo>
                <a:cubicBezTo>
                  <a:pt x="95" y="19"/>
                  <a:pt x="97" y="19"/>
                  <a:pt x="98" y="20"/>
                </a:cubicBezTo>
                <a:cubicBezTo>
                  <a:pt x="98" y="20"/>
                  <a:pt x="99" y="20"/>
                  <a:pt x="99" y="21"/>
                </a:cubicBezTo>
                <a:cubicBezTo>
                  <a:pt x="100" y="21"/>
                  <a:pt x="100" y="21"/>
                  <a:pt x="100" y="21"/>
                </a:cubicBezTo>
                <a:cubicBezTo>
                  <a:pt x="101" y="22"/>
                  <a:pt x="99" y="23"/>
                  <a:pt x="97" y="24"/>
                </a:cubicBezTo>
                <a:cubicBezTo>
                  <a:pt x="97" y="24"/>
                  <a:pt x="97" y="25"/>
                  <a:pt x="97" y="24"/>
                </a:cubicBezTo>
                <a:cubicBezTo>
                  <a:pt x="97" y="24"/>
                  <a:pt x="96" y="23"/>
                  <a:pt x="96" y="23"/>
                </a:cubicBezTo>
                <a:cubicBezTo>
                  <a:pt x="96" y="24"/>
                  <a:pt x="96" y="25"/>
                  <a:pt x="95" y="25"/>
                </a:cubicBezTo>
                <a:cubicBezTo>
                  <a:pt x="95" y="26"/>
                  <a:pt x="94" y="26"/>
                  <a:pt x="94" y="27"/>
                </a:cubicBezTo>
                <a:cubicBezTo>
                  <a:pt x="93" y="29"/>
                  <a:pt x="93" y="32"/>
                  <a:pt x="92" y="31"/>
                </a:cubicBezTo>
                <a:cubicBezTo>
                  <a:pt x="92" y="30"/>
                  <a:pt x="92" y="30"/>
                  <a:pt x="92" y="30"/>
                </a:cubicBezTo>
                <a:cubicBezTo>
                  <a:pt x="91" y="31"/>
                  <a:pt x="92" y="32"/>
                  <a:pt x="92" y="34"/>
                </a:cubicBezTo>
                <a:cubicBezTo>
                  <a:pt x="93" y="37"/>
                  <a:pt x="90" y="40"/>
                  <a:pt x="89" y="43"/>
                </a:cubicBezTo>
                <a:cubicBezTo>
                  <a:pt x="89" y="44"/>
                  <a:pt x="89" y="45"/>
                  <a:pt x="88" y="45"/>
                </a:cubicBezTo>
                <a:cubicBezTo>
                  <a:pt x="88" y="45"/>
                  <a:pt x="89" y="43"/>
                  <a:pt x="88" y="43"/>
                </a:cubicBezTo>
                <a:cubicBezTo>
                  <a:pt x="87" y="44"/>
                  <a:pt x="87" y="46"/>
                  <a:pt x="87" y="47"/>
                </a:cubicBezTo>
                <a:cubicBezTo>
                  <a:pt x="87" y="48"/>
                  <a:pt x="87" y="48"/>
                  <a:pt x="87" y="48"/>
                </a:cubicBezTo>
                <a:cubicBezTo>
                  <a:pt x="88" y="48"/>
                  <a:pt x="88" y="48"/>
                  <a:pt x="89" y="48"/>
                </a:cubicBezTo>
                <a:cubicBezTo>
                  <a:pt x="89" y="48"/>
                  <a:pt x="89" y="49"/>
                  <a:pt x="89" y="49"/>
                </a:cubicBezTo>
                <a:cubicBezTo>
                  <a:pt x="91" y="49"/>
                  <a:pt x="91" y="46"/>
                  <a:pt x="91" y="44"/>
                </a:cubicBezTo>
                <a:cubicBezTo>
                  <a:pt x="91" y="43"/>
                  <a:pt x="91" y="41"/>
                  <a:pt x="92" y="39"/>
                </a:cubicBezTo>
                <a:cubicBezTo>
                  <a:pt x="93" y="39"/>
                  <a:pt x="93" y="40"/>
                  <a:pt x="93" y="40"/>
                </a:cubicBezTo>
                <a:cubicBezTo>
                  <a:pt x="94" y="40"/>
                  <a:pt x="94" y="38"/>
                  <a:pt x="94" y="39"/>
                </a:cubicBezTo>
                <a:cubicBezTo>
                  <a:pt x="95" y="39"/>
                  <a:pt x="94" y="40"/>
                  <a:pt x="95" y="40"/>
                </a:cubicBezTo>
                <a:cubicBezTo>
                  <a:pt x="95" y="40"/>
                  <a:pt x="95" y="40"/>
                  <a:pt x="96" y="40"/>
                </a:cubicBezTo>
                <a:cubicBezTo>
                  <a:pt x="98" y="37"/>
                  <a:pt x="97" y="34"/>
                  <a:pt x="98" y="31"/>
                </a:cubicBezTo>
                <a:cubicBezTo>
                  <a:pt x="99" y="28"/>
                  <a:pt x="102" y="26"/>
                  <a:pt x="103" y="23"/>
                </a:cubicBezTo>
                <a:cubicBezTo>
                  <a:pt x="103" y="20"/>
                  <a:pt x="103" y="18"/>
                  <a:pt x="103" y="16"/>
                </a:cubicBezTo>
                <a:cubicBezTo>
                  <a:pt x="104" y="15"/>
                  <a:pt x="104" y="14"/>
                  <a:pt x="105" y="13"/>
                </a:cubicBezTo>
                <a:cubicBezTo>
                  <a:pt x="106" y="11"/>
                  <a:pt x="108" y="11"/>
                  <a:pt x="110" y="9"/>
                </a:cubicBezTo>
                <a:cubicBezTo>
                  <a:pt x="110" y="9"/>
                  <a:pt x="111" y="9"/>
                  <a:pt x="111" y="9"/>
                </a:cubicBezTo>
                <a:cubicBezTo>
                  <a:pt x="112" y="9"/>
                  <a:pt x="112" y="8"/>
                  <a:pt x="112" y="7"/>
                </a:cubicBezTo>
                <a:cubicBezTo>
                  <a:pt x="113" y="7"/>
                  <a:pt x="114" y="7"/>
                  <a:pt x="114" y="7"/>
                </a:cubicBezTo>
                <a:cubicBezTo>
                  <a:pt x="115" y="6"/>
                  <a:pt x="117" y="6"/>
                  <a:pt x="117" y="5"/>
                </a:cubicBezTo>
                <a:cubicBezTo>
                  <a:pt x="118" y="5"/>
                  <a:pt x="117" y="4"/>
                  <a:pt x="116" y="4"/>
                </a:cubicBezTo>
                <a:cubicBezTo>
                  <a:pt x="116" y="3"/>
                  <a:pt x="114" y="3"/>
                  <a:pt x="114" y="2"/>
                </a:cubicBezTo>
                <a:cubicBezTo>
                  <a:pt x="115" y="2"/>
                  <a:pt x="115" y="3"/>
                  <a:pt x="116" y="3"/>
                </a:cubicBezTo>
                <a:cubicBezTo>
                  <a:pt x="116" y="2"/>
                  <a:pt x="116" y="2"/>
                  <a:pt x="117" y="2"/>
                </a:cubicBezTo>
                <a:cubicBezTo>
                  <a:pt x="117" y="2"/>
                  <a:pt x="117" y="3"/>
                  <a:pt x="118" y="3"/>
                </a:cubicBezTo>
                <a:cubicBezTo>
                  <a:pt x="118" y="3"/>
                  <a:pt x="119" y="3"/>
                  <a:pt x="120" y="3"/>
                </a:cubicBezTo>
                <a:cubicBezTo>
                  <a:pt x="120" y="3"/>
                  <a:pt x="120" y="2"/>
                  <a:pt x="120" y="2"/>
                </a:cubicBezTo>
                <a:cubicBezTo>
                  <a:pt x="120" y="2"/>
                  <a:pt x="121" y="2"/>
                  <a:pt x="121" y="2"/>
                </a:cubicBezTo>
                <a:cubicBezTo>
                  <a:pt x="122" y="2"/>
                  <a:pt x="122" y="3"/>
                  <a:pt x="123" y="3"/>
                </a:cubicBezTo>
                <a:cubicBezTo>
                  <a:pt x="123" y="4"/>
                  <a:pt x="124" y="3"/>
                  <a:pt x="124" y="4"/>
                </a:cubicBezTo>
                <a:cubicBezTo>
                  <a:pt x="125" y="4"/>
                  <a:pt x="125" y="5"/>
                  <a:pt x="125" y="5"/>
                </a:cubicBezTo>
                <a:cubicBezTo>
                  <a:pt x="125" y="5"/>
                  <a:pt x="126" y="5"/>
                  <a:pt x="126" y="5"/>
                </a:cubicBezTo>
                <a:cubicBezTo>
                  <a:pt x="127" y="6"/>
                  <a:pt x="126" y="6"/>
                  <a:pt x="127" y="6"/>
                </a:cubicBezTo>
                <a:cubicBezTo>
                  <a:pt x="127" y="6"/>
                  <a:pt x="128" y="7"/>
                  <a:pt x="128" y="7"/>
                </a:cubicBezTo>
                <a:cubicBezTo>
                  <a:pt x="128" y="8"/>
                  <a:pt x="128" y="9"/>
                  <a:pt x="128" y="9"/>
                </a:cubicBezTo>
                <a:cubicBezTo>
                  <a:pt x="129" y="10"/>
                  <a:pt x="129" y="10"/>
                  <a:pt x="130" y="10"/>
                </a:cubicBezTo>
                <a:cubicBezTo>
                  <a:pt x="133" y="12"/>
                  <a:pt x="136" y="11"/>
                  <a:pt x="139" y="12"/>
                </a:cubicBezTo>
                <a:cubicBezTo>
                  <a:pt x="140" y="12"/>
                  <a:pt x="141" y="12"/>
                  <a:pt x="141" y="13"/>
                </a:cubicBezTo>
                <a:cubicBezTo>
                  <a:pt x="142" y="14"/>
                  <a:pt x="142" y="16"/>
                  <a:pt x="142" y="18"/>
                </a:cubicBezTo>
                <a:cubicBezTo>
                  <a:pt x="142" y="19"/>
                  <a:pt x="142" y="19"/>
                  <a:pt x="142" y="20"/>
                </a:cubicBezTo>
                <a:cubicBezTo>
                  <a:pt x="142" y="20"/>
                  <a:pt x="143" y="20"/>
                  <a:pt x="143" y="20"/>
                </a:cubicBezTo>
                <a:cubicBezTo>
                  <a:pt x="143" y="21"/>
                  <a:pt x="142" y="21"/>
                  <a:pt x="142" y="21"/>
                </a:cubicBezTo>
                <a:cubicBezTo>
                  <a:pt x="142" y="21"/>
                  <a:pt x="142" y="21"/>
                  <a:pt x="142" y="21"/>
                </a:cubicBezTo>
                <a:cubicBezTo>
                  <a:pt x="141" y="22"/>
                  <a:pt x="142" y="22"/>
                  <a:pt x="142" y="23"/>
                </a:cubicBezTo>
                <a:cubicBezTo>
                  <a:pt x="142" y="24"/>
                  <a:pt x="141" y="25"/>
                  <a:pt x="141" y="26"/>
                </a:cubicBezTo>
                <a:cubicBezTo>
                  <a:pt x="140" y="26"/>
                  <a:pt x="140" y="25"/>
                  <a:pt x="140" y="25"/>
                </a:cubicBezTo>
                <a:cubicBezTo>
                  <a:pt x="139" y="26"/>
                  <a:pt x="140" y="26"/>
                  <a:pt x="139" y="27"/>
                </a:cubicBezTo>
                <a:cubicBezTo>
                  <a:pt x="139" y="27"/>
                  <a:pt x="140" y="27"/>
                  <a:pt x="140" y="27"/>
                </a:cubicBezTo>
                <a:cubicBezTo>
                  <a:pt x="140" y="29"/>
                  <a:pt x="138" y="29"/>
                  <a:pt x="137" y="30"/>
                </a:cubicBezTo>
                <a:cubicBezTo>
                  <a:pt x="136" y="31"/>
                  <a:pt x="136" y="32"/>
                  <a:pt x="136" y="33"/>
                </a:cubicBezTo>
                <a:cubicBezTo>
                  <a:pt x="136" y="33"/>
                  <a:pt x="137" y="33"/>
                  <a:pt x="137" y="34"/>
                </a:cubicBezTo>
                <a:cubicBezTo>
                  <a:pt x="137" y="35"/>
                  <a:pt x="136" y="35"/>
                  <a:pt x="136" y="36"/>
                </a:cubicBezTo>
                <a:cubicBezTo>
                  <a:pt x="134" y="43"/>
                  <a:pt x="131" y="48"/>
                  <a:pt x="129" y="55"/>
                </a:cubicBezTo>
                <a:cubicBezTo>
                  <a:pt x="128" y="58"/>
                  <a:pt x="126" y="60"/>
                  <a:pt x="125" y="62"/>
                </a:cubicBezTo>
                <a:cubicBezTo>
                  <a:pt x="125" y="63"/>
                  <a:pt x="124" y="64"/>
                  <a:pt x="124" y="65"/>
                </a:cubicBezTo>
                <a:cubicBezTo>
                  <a:pt x="124" y="65"/>
                  <a:pt x="123" y="64"/>
                  <a:pt x="123" y="65"/>
                </a:cubicBezTo>
                <a:cubicBezTo>
                  <a:pt x="122" y="65"/>
                  <a:pt x="124" y="66"/>
                  <a:pt x="124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7" y="67"/>
                  <a:pt x="126" y="71"/>
                  <a:pt x="127" y="70"/>
                </a:cubicBezTo>
                <a:cubicBezTo>
                  <a:pt x="128" y="69"/>
                  <a:pt x="127" y="65"/>
                  <a:pt x="127" y="66"/>
                </a:cubicBezTo>
                <a:cubicBezTo>
                  <a:pt x="128" y="67"/>
                  <a:pt x="128" y="69"/>
                  <a:pt x="128" y="70"/>
                </a:cubicBezTo>
                <a:cubicBezTo>
                  <a:pt x="128" y="71"/>
                  <a:pt x="130" y="70"/>
                  <a:pt x="130" y="71"/>
                </a:cubicBezTo>
                <a:cubicBezTo>
                  <a:pt x="130" y="71"/>
                  <a:pt x="129" y="72"/>
                  <a:pt x="129" y="73"/>
                </a:cubicBezTo>
                <a:cubicBezTo>
                  <a:pt x="129" y="73"/>
                  <a:pt x="130" y="75"/>
                  <a:pt x="130" y="74"/>
                </a:cubicBezTo>
                <a:cubicBezTo>
                  <a:pt x="131" y="73"/>
                  <a:pt x="130" y="72"/>
                  <a:pt x="130" y="71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0" y="70"/>
                  <a:pt x="131" y="70"/>
                  <a:pt x="131" y="70"/>
                </a:cubicBezTo>
                <a:cubicBezTo>
                  <a:pt x="131" y="69"/>
                  <a:pt x="132" y="68"/>
                  <a:pt x="132" y="69"/>
                </a:cubicBezTo>
                <a:cubicBezTo>
                  <a:pt x="134" y="70"/>
                  <a:pt x="133" y="72"/>
                  <a:pt x="135" y="73"/>
                </a:cubicBezTo>
                <a:cubicBezTo>
                  <a:pt x="135" y="74"/>
                  <a:pt x="135" y="73"/>
                  <a:pt x="136" y="74"/>
                </a:cubicBezTo>
                <a:cubicBezTo>
                  <a:pt x="137" y="75"/>
                  <a:pt x="137" y="77"/>
                  <a:pt x="138" y="79"/>
                </a:cubicBezTo>
                <a:cubicBezTo>
                  <a:pt x="138" y="80"/>
                  <a:pt x="137" y="82"/>
                  <a:pt x="136" y="83"/>
                </a:cubicBezTo>
                <a:cubicBezTo>
                  <a:pt x="135" y="84"/>
                  <a:pt x="133" y="87"/>
                  <a:pt x="132" y="86"/>
                </a:cubicBezTo>
                <a:cubicBezTo>
                  <a:pt x="131" y="84"/>
                  <a:pt x="132" y="83"/>
                  <a:pt x="131" y="82"/>
                </a:cubicBezTo>
                <a:cubicBezTo>
                  <a:pt x="131" y="81"/>
                  <a:pt x="130" y="81"/>
                  <a:pt x="130" y="80"/>
                </a:cubicBezTo>
                <a:cubicBezTo>
                  <a:pt x="130" y="79"/>
                  <a:pt x="129" y="79"/>
                  <a:pt x="129" y="78"/>
                </a:cubicBezTo>
                <a:cubicBezTo>
                  <a:pt x="129" y="78"/>
                  <a:pt x="129" y="78"/>
                  <a:pt x="128" y="78"/>
                </a:cubicBezTo>
                <a:cubicBezTo>
                  <a:pt x="128" y="77"/>
                  <a:pt x="128" y="76"/>
                  <a:pt x="128" y="77"/>
                </a:cubicBezTo>
                <a:cubicBezTo>
                  <a:pt x="126" y="78"/>
                  <a:pt x="127" y="80"/>
                  <a:pt x="127" y="81"/>
                </a:cubicBezTo>
                <a:cubicBezTo>
                  <a:pt x="126" y="84"/>
                  <a:pt x="125" y="86"/>
                  <a:pt x="123" y="88"/>
                </a:cubicBezTo>
                <a:cubicBezTo>
                  <a:pt x="123" y="88"/>
                  <a:pt x="122" y="88"/>
                  <a:pt x="122" y="88"/>
                </a:cubicBezTo>
                <a:cubicBezTo>
                  <a:pt x="122" y="88"/>
                  <a:pt x="122" y="88"/>
                  <a:pt x="122" y="88"/>
                </a:cubicBezTo>
                <a:cubicBezTo>
                  <a:pt x="121" y="88"/>
                  <a:pt x="121" y="88"/>
                  <a:pt x="120" y="88"/>
                </a:cubicBezTo>
                <a:cubicBezTo>
                  <a:pt x="120" y="88"/>
                  <a:pt x="119" y="89"/>
                  <a:pt x="119" y="89"/>
                </a:cubicBezTo>
                <a:cubicBezTo>
                  <a:pt x="119" y="88"/>
                  <a:pt x="119" y="88"/>
                  <a:pt x="119" y="87"/>
                </a:cubicBezTo>
                <a:cubicBezTo>
                  <a:pt x="119" y="87"/>
                  <a:pt x="118" y="87"/>
                  <a:pt x="118" y="87"/>
                </a:cubicBezTo>
                <a:cubicBezTo>
                  <a:pt x="117" y="85"/>
                  <a:pt x="119" y="82"/>
                  <a:pt x="118" y="82"/>
                </a:cubicBezTo>
                <a:cubicBezTo>
                  <a:pt x="117" y="82"/>
                  <a:pt x="117" y="83"/>
                  <a:pt x="117" y="83"/>
                </a:cubicBezTo>
                <a:cubicBezTo>
                  <a:pt x="116" y="82"/>
                  <a:pt x="117" y="80"/>
                  <a:pt x="116" y="80"/>
                </a:cubicBezTo>
                <a:cubicBezTo>
                  <a:pt x="115" y="80"/>
                  <a:pt x="115" y="82"/>
                  <a:pt x="115" y="83"/>
                </a:cubicBezTo>
                <a:cubicBezTo>
                  <a:pt x="114" y="83"/>
                  <a:pt x="114" y="83"/>
                  <a:pt x="114" y="83"/>
                </a:cubicBezTo>
                <a:cubicBezTo>
                  <a:pt x="112" y="84"/>
                  <a:pt x="111" y="86"/>
                  <a:pt x="110" y="87"/>
                </a:cubicBezTo>
                <a:cubicBezTo>
                  <a:pt x="108" y="89"/>
                  <a:pt x="107" y="91"/>
                  <a:pt x="104" y="91"/>
                </a:cubicBezTo>
                <a:cubicBezTo>
                  <a:pt x="104" y="91"/>
                  <a:pt x="103" y="91"/>
                  <a:pt x="102" y="91"/>
                </a:cubicBezTo>
                <a:cubicBezTo>
                  <a:pt x="102" y="91"/>
                  <a:pt x="102" y="93"/>
                  <a:pt x="101" y="92"/>
                </a:cubicBezTo>
                <a:cubicBezTo>
                  <a:pt x="101" y="92"/>
                  <a:pt x="102" y="90"/>
                  <a:pt x="101" y="90"/>
                </a:cubicBezTo>
                <a:cubicBezTo>
                  <a:pt x="101" y="89"/>
                  <a:pt x="101" y="90"/>
                  <a:pt x="100" y="90"/>
                </a:cubicBezTo>
                <a:cubicBezTo>
                  <a:pt x="99" y="89"/>
                  <a:pt x="98" y="88"/>
                  <a:pt x="98" y="87"/>
                </a:cubicBezTo>
                <a:cubicBezTo>
                  <a:pt x="97" y="87"/>
                  <a:pt x="98" y="86"/>
                  <a:pt x="97" y="86"/>
                </a:cubicBezTo>
                <a:cubicBezTo>
                  <a:pt x="94" y="86"/>
                  <a:pt x="93" y="89"/>
                  <a:pt x="90" y="90"/>
                </a:cubicBezTo>
                <a:cubicBezTo>
                  <a:pt x="90" y="90"/>
                  <a:pt x="89" y="90"/>
                  <a:pt x="89" y="90"/>
                </a:cubicBezTo>
                <a:cubicBezTo>
                  <a:pt x="89" y="90"/>
                  <a:pt x="89" y="89"/>
                  <a:pt x="88" y="89"/>
                </a:cubicBezTo>
                <a:cubicBezTo>
                  <a:pt x="87" y="89"/>
                  <a:pt x="85" y="93"/>
                  <a:pt x="84" y="92"/>
                </a:cubicBezTo>
                <a:cubicBezTo>
                  <a:pt x="83" y="91"/>
                  <a:pt x="83" y="90"/>
                  <a:pt x="82" y="90"/>
                </a:cubicBezTo>
                <a:cubicBezTo>
                  <a:pt x="82" y="90"/>
                  <a:pt x="81" y="91"/>
                  <a:pt x="81" y="91"/>
                </a:cubicBezTo>
                <a:cubicBezTo>
                  <a:pt x="80" y="90"/>
                  <a:pt x="82" y="87"/>
                  <a:pt x="80" y="87"/>
                </a:cubicBezTo>
                <a:cubicBezTo>
                  <a:pt x="80" y="87"/>
                  <a:pt x="80" y="88"/>
                  <a:pt x="79" y="88"/>
                </a:cubicBezTo>
                <a:cubicBezTo>
                  <a:pt x="79" y="87"/>
                  <a:pt x="79" y="87"/>
                  <a:pt x="79" y="86"/>
                </a:cubicBezTo>
                <a:cubicBezTo>
                  <a:pt x="79" y="85"/>
                  <a:pt x="79" y="85"/>
                  <a:pt x="78" y="84"/>
                </a:cubicBezTo>
                <a:cubicBezTo>
                  <a:pt x="78" y="84"/>
                  <a:pt x="79" y="83"/>
                  <a:pt x="78" y="83"/>
                </a:cubicBezTo>
                <a:cubicBezTo>
                  <a:pt x="78" y="82"/>
                  <a:pt x="78" y="82"/>
                  <a:pt x="78" y="82"/>
                </a:cubicBezTo>
                <a:cubicBezTo>
                  <a:pt x="78" y="81"/>
                  <a:pt x="79" y="79"/>
                  <a:pt x="78" y="79"/>
                </a:cubicBezTo>
                <a:cubicBezTo>
                  <a:pt x="77" y="79"/>
                  <a:pt x="77" y="79"/>
                  <a:pt x="77" y="79"/>
                </a:cubicBezTo>
                <a:cubicBezTo>
                  <a:pt x="76" y="78"/>
                  <a:pt x="77" y="77"/>
                  <a:pt x="76" y="76"/>
                </a:cubicBezTo>
                <a:cubicBezTo>
                  <a:pt x="75" y="76"/>
                  <a:pt x="73" y="78"/>
                  <a:pt x="73" y="77"/>
                </a:cubicBezTo>
                <a:cubicBezTo>
                  <a:pt x="73" y="76"/>
                  <a:pt x="74" y="75"/>
                  <a:pt x="75" y="74"/>
                </a:cubicBezTo>
                <a:cubicBezTo>
                  <a:pt x="75" y="73"/>
                  <a:pt x="76" y="72"/>
                  <a:pt x="75" y="72"/>
                </a:cubicBezTo>
                <a:cubicBezTo>
                  <a:pt x="74" y="72"/>
                  <a:pt x="74" y="72"/>
                  <a:pt x="74" y="73"/>
                </a:cubicBezTo>
                <a:cubicBezTo>
                  <a:pt x="74" y="73"/>
                  <a:pt x="74" y="72"/>
                  <a:pt x="74" y="72"/>
                </a:cubicBezTo>
                <a:cubicBezTo>
                  <a:pt x="73" y="73"/>
                  <a:pt x="73" y="74"/>
                  <a:pt x="73" y="74"/>
                </a:cubicBezTo>
                <a:cubicBezTo>
                  <a:pt x="72" y="75"/>
                  <a:pt x="71" y="76"/>
                  <a:pt x="71" y="77"/>
                </a:cubicBezTo>
                <a:cubicBezTo>
                  <a:pt x="71" y="79"/>
                  <a:pt x="71" y="80"/>
                  <a:pt x="70" y="82"/>
                </a:cubicBezTo>
                <a:cubicBezTo>
                  <a:pt x="69" y="84"/>
                  <a:pt x="69" y="85"/>
                  <a:pt x="69" y="87"/>
                </a:cubicBezTo>
                <a:cubicBezTo>
                  <a:pt x="70" y="88"/>
                  <a:pt x="70" y="90"/>
                  <a:pt x="69" y="90"/>
                </a:cubicBezTo>
                <a:cubicBezTo>
                  <a:pt x="69" y="89"/>
                  <a:pt x="69" y="87"/>
                  <a:pt x="68" y="87"/>
                </a:cubicBezTo>
                <a:cubicBezTo>
                  <a:pt x="68" y="87"/>
                  <a:pt x="68" y="87"/>
                  <a:pt x="67" y="87"/>
                </a:cubicBezTo>
                <a:cubicBezTo>
                  <a:pt x="67" y="87"/>
                  <a:pt x="67" y="87"/>
                  <a:pt x="66" y="87"/>
                </a:cubicBezTo>
                <a:cubicBezTo>
                  <a:pt x="66" y="87"/>
                  <a:pt x="66" y="85"/>
                  <a:pt x="66" y="86"/>
                </a:cubicBezTo>
                <a:cubicBezTo>
                  <a:pt x="64" y="86"/>
                  <a:pt x="65" y="89"/>
                  <a:pt x="64" y="90"/>
                </a:cubicBezTo>
                <a:cubicBezTo>
                  <a:pt x="64" y="91"/>
                  <a:pt x="64" y="91"/>
                  <a:pt x="64" y="91"/>
                </a:cubicBezTo>
                <a:cubicBezTo>
                  <a:pt x="64" y="92"/>
                  <a:pt x="64" y="92"/>
                  <a:pt x="64" y="93"/>
                </a:cubicBezTo>
                <a:cubicBezTo>
                  <a:pt x="64" y="93"/>
                  <a:pt x="63" y="92"/>
                  <a:pt x="63" y="92"/>
                </a:cubicBezTo>
                <a:cubicBezTo>
                  <a:pt x="62" y="93"/>
                  <a:pt x="62" y="94"/>
                  <a:pt x="61" y="94"/>
                </a:cubicBezTo>
                <a:cubicBezTo>
                  <a:pt x="60" y="94"/>
                  <a:pt x="60" y="93"/>
                  <a:pt x="59" y="93"/>
                </a:cubicBezTo>
                <a:cubicBezTo>
                  <a:pt x="59" y="94"/>
                  <a:pt x="60" y="96"/>
                  <a:pt x="59" y="96"/>
                </a:cubicBezTo>
                <a:cubicBezTo>
                  <a:pt x="58" y="96"/>
                  <a:pt x="57" y="96"/>
                  <a:pt x="57" y="96"/>
                </a:cubicBezTo>
                <a:cubicBezTo>
                  <a:pt x="56" y="96"/>
                  <a:pt x="55" y="98"/>
                  <a:pt x="55" y="97"/>
                </a:cubicBezTo>
                <a:cubicBezTo>
                  <a:pt x="54" y="96"/>
                  <a:pt x="56" y="94"/>
                  <a:pt x="55" y="93"/>
                </a:cubicBezTo>
                <a:cubicBezTo>
                  <a:pt x="54" y="93"/>
                  <a:pt x="53" y="93"/>
                  <a:pt x="52" y="92"/>
                </a:cubicBezTo>
                <a:cubicBezTo>
                  <a:pt x="52" y="92"/>
                  <a:pt x="53" y="91"/>
                  <a:pt x="52" y="91"/>
                </a:cubicBezTo>
                <a:cubicBezTo>
                  <a:pt x="52" y="91"/>
                  <a:pt x="51" y="92"/>
                  <a:pt x="51" y="92"/>
                </a:cubicBezTo>
                <a:cubicBezTo>
                  <a:pt x="51" y="92"/>
                  <a:pt x="50" y="92"/>
                  <a:pt x="50" y="92"/>
                </a:cubicBezTo>
                <a:cubicBezTo>
                  <a:pt x="48" y="92"/>
                  <a:pt x="47" y="97"/>
                  <a:pt x="45" y="96"/>
                </a:cubicBezTo>
                <a:cubicBezTo>
                  <a:pt x="44" y="96"/>
                  <a:pt x="44" y="95"/>
                  <a:pt x="44" y="95"/>
                </a:cubicBezTo>
                <a:cubicBezTo>
                  <a:pt x="43" y="95"/>
                  <a:pt x="43" y="95"/>
                  <a:pt x="42" y="95"/>
                </a:cubicBezTo>
                <a:cubicBezTo>
                  <a:pt x="42" y="95"/>
                  <a:pt x="42" y="94"/>
                  <a:pt x="41" y="94"/>
                </a:cubicBezTo>
                <a:cubicBezTo>
                  <a:pt x="40" y="94"/>
                  <a:pt x="39" y="96"/>
                  <a:pt x="39" y="95"/>
                </a:cubicBezTo>
                <a:cubicBezTo>
                  <a:pt x="38" y="95"/>
                  <a:pt x="38" y="94"/>
                  <a:pt x="38" y="94"/>
                </a:cubicBezTo>
                <a:cubicBezTo>
                  <a:pt x="38" y="95"/>
                  <a:pt x="37" y="96"/>
                  <a:pt x="37" y="95"/>
                </a:cubicBezTo>
                <a:cubicBezTo>
                  <a:pt x="37" y="95"/>
                  <a:pt x="37" y="94"/>
                  <a:pt x="37" y="94"/>
                </a:cubicBezTo>
                <a:cubicBezTo>
                  <a:pt x="35" y="93"/>
                  <a:pt x="34" y="93"/>
                  <a:pt x="33" y="93"/>
                </a:cubicBezTo>
                <a:cubicBezTo>
                  <a:pt x="32" y="93"/>
                  <a:pt x="32" y="93"/>
                  <a:pt x="31" y="93"/>
                </a:cubicBezTo>
                <a:cubicBezTo>
                  <a:pt x="31" y="93"/>
                  <a:pt x="30" y="93"/>
                  <a:pt x="30" y="93"/>
                </a:cubicBezTo>
                <a:cubicBezTo>
                  <a:pt x="29" y="92"/>
                  <a:pt x="28" y="93"/>
                  <a:pt x="28" y="93"/>
                </a:cubicBezTo>
                <a:cubicBezTo>
                  <a:pt x="27" y="93"/>
                  <a:pt x="26" y="93"/>
                  <a:pt x="25" y="94"/>
                </a:cubicBezTo>
                <a:cubicBezTo>
                  <a:pt x="24" y="94"/>
                  <a:pt x="24" y="95"/>
                  <a:pt x="23" y="95"/>
                </a:cubicBezTo>
                <a:cubicBezTo>
                  <a:pt x="23" y="95"/>
                  <a:pt x="22" y="95"/>
                  <a:pt x="22" y="95"/>
                </a:cubicBezTo>
                <a:cubicBezTo>
                  <a:pt x="21" y="95"/>
                  <a:pt x="20" y="95"/>
                  <a:pt x="19" y="95"/>
                </a:cubicBezTo>
                <a:cubicBezTo>
                  <a:pt x="19" y="95"/>
                  <a:pt x="19" y="95"/>
                  <a:pt x="19" y="95"/>
                </a:cubicBezTo>
                <a:close/>
                <a:moveTo>
                  <a:pt x="135" y="10"/>
                </a:moveTo>
                <a:cubicBezTo>
                  <a:pt x="134" y="10"/>
                  <a:pt x="134" y="9"/>
                  <a:pt x="135" y="9"/>
                </a:cubicBezTo>
                <a:cubicBezTo>
                  <a:pt x="135" y="9"/>
                  <a:pt x="135" y="10"/>
                  <a:pt x="135" y="10"/>
                </a:cubicBezTo>
                <a:close/>
                <a:moveTo>
                  <a:pt x="71" y="1"/>
                </a:moveTo>
                <a:cubicBezTo>
                  <a:pt x="71" y="0"/>
                  <a:pt x="72" y="0"/>
                  <a:pt x="72" y="1"/>
                </a:cubicBezTo>
                <a:cubicBezTo>
                  <a:pt x="72" y="1"/>
                  <a:pt x="71" y="1"/>
                  <a:pt x="71" y="1"/>
                </a:cubicBezTo>
                <a:close/>
                <a:moveTo>
                  <a:pt x="147" y="22"/>
                </a:moveTo>
                <a:cubicBezTo>
                  <a:pt x="146" y="22"/>
                  <a:pt x="146" y="21"/>
                  <a:pt x="146" y="20"/>
                </a:cubicBezTo>
                <a:cubicBezTo>
                  <a:pt x="146" y="20"/>
                  <a:pt x="145" y="20"/>
                  <a:pt x="146" y="20"/>
                </a:cubicBezTo>
                <a:cubicBezTo>
                  <a:pt x="146" y="19"/>
                  <a:pt x="147" y="20"/>
                  <a:pt x="148" y="20"/>
                </a:cubicBezTo>
                <a:cubicBezTo>
                  <a:pt x="149" y="19"/>
                  <a:pt x="150" y="19"/>
                  <a:pt x="150" y="19"/>
                </a:cubicBezTo>
                <a:cubicBezTo>
                  <a:pt x="149" y="20"/>
                  <a:pt x="148" y="21"/>
                  <a:pt x="147" y="21"/>
                </a:cubicBezTo>
                <a:cubicBezTo>
                  <a:pt x="147" y="21"/>
                  <a:pt x="147" y="22"/>
                  <a:pt x="147" y="22"/>
                </a:cubicBezTo>
                <a:close/>
                <a:moveTo>
                  <a:pt x="100" y="16"/>
                </a:moveTo>
                <a:cubicBezTo>
                  <a:pt x="100" y="16"/>
                  <a:pt x="101" y="15"/>
                  <a:pt x="101" y="15"/>
                </a:cubicBezTo>
                <a:cubicBezTo>
                  <a:pt x="101" y="15"/>
                  <a:pt x="102" y="14"/>
                  <a:pt x="102" y="14"/>
                </a:cubicBezTo>
                <a:cubicBezTo>
                  <a:pt x="103" y="15"/>
                  <a:pt x="101" y="17"/>
                  <a:pt x="100" y="16"/>
                </a:cubicBezTo>
                <a:close/>
                <a:moveTo>
                  <a:pt x="98" y="16"/>
                </a:moveTo>
                <a:cubicBezTo>
                  <a:pt x="98" y="16"/>
                  <a:pt x="100" y="15"/>
                  <a:pt x="100" y="16"/>
                </a:cubicBezTo>
                <a:cubicBezTo>
                  <a:pt x="100" y="16"/>
                  <a:pt x="99" y="16"/>
                  <a:pt x="98" y="16"/>
                </a:cubicBezTo>
                <a:close/>
                <a:moveTo>
                  <a:pt x="77" y="13"/>
                </a:moveTo>
                <a:cubicBezTo>
                  <a:pt x="77" y="13"/>
                  <a:pt x="77" y="12"/>
                  <a:pt x="78" y="12"/>
                </a:cubicBezTo>
                <a:cubicBezTo>
                  <a:pt x="78" y="13"/>
                  <a:pt x="77" y="13"/>
                  <a:pt x="77" y="13"/>
                </a:cubicBezTo>
                <a:close/>
                <a:moveTo>
                  <a:pt x="89" y="16"/>
                </a:moveTo>
                <a:cubicBezTo>
                  <a:pt x="89" y="16"/>
                  <a:pt x="90" y="16"/>
                  <a:pt x="90" y="16"/>
                </a:cubicBezTo>
                <a:cubicBezTo>
                  <a:pt x="90" y="16"/>
                  <a:pt x="89" y="17"/>
                  <a:pt x="89" y="16"/>
                </a:cubicBezTo>
                <a:close/>
                <a:moveTo>
                  <a:pt x="88" y="18"/>
                </a:moveTo>
                <a:cubicBezTo>
                  <a:pt x="87" y="18"/>
                  <a:pt x="89" y="17"/>
                  <a:pt x="89" y="17"/>
                </a:cubicBezTo>
                <a:cubicBezTo>
                  <a:pt x="89" y="18"/>
                  <a:pt x="88" y="18"/>
                  <a:pt x="88" y="18"/>
                </a:cubicBezTo>
                <a:close/>
                <a:moveTo>
                  <a:pt x="84" y="18"/>
                </a:moveTo>
                <a:cubicBezTo>
                  <a:pt x="83" y="17"/>
                  <a:pt x="86" y="17"/>
                  <a:pt x="86" y="18"/>
                </a:cubicBezTo>
                <a:cubicBezTo>
                  <a:pt x="86" y="18"/>
                  <a:pt x="85" y="18"/>
                  <a:pt x="84" y="18"/>
                </a:cubicBezTo>
                <a:cubicBezTo>
                  <a:pt x="84" y="18"/>
                  <a:pt x="84" y="18"/>
                  <a:pt x="84" y="18"/>
                </a:cubicBezTo>
                <a:close/>
                <a:moveTo>
                  <a:pt x="22" y="6"/>
                </a:moveTo>
                <a:cubicBezTo>
                  <a:pt x="22" y="6"/>
                  <a:pt x="23" y="5"/>
                  <a:pt x="23" y="5"/>
                </a:cubicBezTo>
                <a:cubicBezTo>
                  <a:pt x="23" y="6"/>
                  <a:pt x="22" y="6"/>
                  <a:pt x="22" y="6"/>
                </a:cubicBezTo>
                <a:close/>
                <a:moveTo>
                  <a:pt x="29" y="8"/>
                </a:moveTo>
                <a:cubicBezTo>
                  <a:pt x="28" y="8"/>
                  <a:pt x="28" y="7"/>
                  <a:pt x="28" y="7"/>
                </a:cubicBezTo>
                <a:cubicBezTo>
                  <a:pt x="28" y="6"/>
                  <a:pt x="29" y="7"/>
                  <a:pt x="29" y="6"/>
                </a:cubicBezTo>
                <a:cubicBezTo>
                  <a:pt x="30" y="6"/>
                  <a:pt x="30" y="5"/>
                  <a:pt x="30" y="5"/>
                </a:cubicBezTo>
                <a:cubicBezTo>
                  <a:pt x="31" y="5"/>
                  <a:pt x="31" y="6"/>
                  <a:pt x="31" y="5"/>
                </a:cubicBezTo>
                <a:cubicBezTo>
                  <a:pt x="31" y="5"/>
                  <a:pt x="30" y="5"/>
                  <a:pt x="30" y="4"/>
                </a:cubicBezTo>
                <a:cubicBezTo>
                  <a:pt x="30" y="3"/>
                  <a:pt x="31" y="2"/>
                  <a:pt x="31" y="3"/>
                </a:cubicBezTo>
                <a:cubicBezTo>
                  <a:pt x="32" y="3"/>
                  <a:pt x="31" y="4"/>
                  <a:pt x="32" y="4"/>
                </a:cubicBezTo>
                <a:cubicBezTo>
                  <a:pt x="33" y="5"/>
                  <a:pt x="35" y="4"/>
                  <a:pt x="35" y="5"/>
                </a:cubicBezTo>
                <a:cubicBezTo>
                  <a:pt x="35" y="6"/>
                  <a:pt x="33" y="6"/>
                  <a:pt x="34" y="7"/>
                </a:cubicBezTo>
                <a:cubicBezTo>
                  <a:pt x="34" y="7"/>
                  <a:pt x="35" y="7"/>
                  <a:pt x="35" y="8"/>
                </a:cubicBezTo>
                <a:cubicBezTo>
                  <a:pt x="35" y="8"/>
                  <a:pt x="34" y="9"/>
                  <a:pt x="33" y="9"/>
                </a:cubicBezTo>
                <a:cubicBezTo>
                  <a:pt x="33" y="9"/>
                  <a:pt x="33" y="9"/>
                  <a:pt x="32" y="8"/>
                </a:cubicBezTo>
                <a:cubicBezTo>
                  <a:pt x="32" y="8"/>
                  <a:pt x="31" y="9"/>
                  <a:pt x="31" y="9"/>
                </a:cubicBezTo>
                <a:cubicBezTo>
                  <a:pt x="31" y="8"/>
                  <a:pt x="30" y="7"/>
                  <a:pt x="30" y="7"/>
                </a:cubicBezTo>
                <a:cubicBezTo>
                  <a:pt x="29" y="7"/>
                  <a:pt x="29" y="8"/>
                  <a:pt x="29" y="8"/>
                </a:cubicBezTo>
                <a:close/>
                <a:moveTo>
                  <a:pt x="97" y="26"/>
                </a:moveTo>
                <a:cubicBezTo>
                  <a:pt x="97" y="26"/>
                  <a:pt x="98" y="25"/>
                  <a:pt x="98" y="26"/>
                </a:cubicBezTo>
                <a:cubicBezTo>
                  <a:pt x="98" y="26"/>
                  <a:pt x="98" y="26"/>
                  <a:pt x="97" y="26"/>
                </a:cubicBezTo>
                <a:close/>
                <a:moveTo>
                  <a:pt x="98" y="28"/>
                </a:moveTo>
                <a:cubicBezTo>
                  <a:pt x="98" y="28"/>
                  <a:pt x="99" y="27"/>
                  <a:pt x="99" y="27"/>
                </a:cubicBezTo>
                <a:cubicBezTo>
                  <a:pt x="99" y="28"/>
                  <a:pt x="99" y="28"/>
                  <a:pt x="98" y="28"/>
                </a:cubicBezTo>
                <a:close/>
                <a:moveTo>
                  <a:pt x="95" y="29"/>
                </a:moveTo>
                <a:cubicBezTo>
                  <a:pt x="94" y="29"/>
                  <a:pt x="96" y="27"/>
                  <a:pt x="96" y="27"/>
                </a:cubicBezTo>
                <a:cubicBezTo>
                  <a:pt x="96" y="28"/>
                  <a:pt x="96" y="29"/>
                  <a:pt x="95" y="29"/>
                </a:cubicBezTo>
                <a:close/>
                <a:moveTo>
                  <a:pt x="96" y="32"/>
                </a:moveTo>
                <a:cubicBezTo>
                  <a:pt x="96" y="32"/>
                  <a:pt x="97" y="30"/>
                  <a:pt x="97" y="30"/>
                </a:cubicBezTo>
                <a:cubicBezTo>
                  <a:pt x="97" y="30"/>
                  <a:pt x="98" y="29"/>
                  <a:pt x="98" y="30"/>
                </a:cubicBezTo>
                <a:cubicBezTo>
                  <a:pt x="98" y="30"/>
                  <a:pt x="97" y="32"/>
                  <a:pt x="96" y="32"/>
                </a:cubicBezTo>
                <a:close/>
                <a:moveTo>
                  <a:pt x="25" y="18"/>
                </a:moveTo>
                <a:cubicBezTo>
                  <a:pt x="25" y="17"/>
                  <a:pt x="25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8"/>
                  <a:pt x="25" y="18"/>
                  <a:pt x="25" y="18"/>
                </a:cubicBezTo>
                <a:close/>
                <a:moveTo>
                  <a:pt x="80" y="32"/>
                </a:moveTo>
                <a:cubicBezTo>
                  <a:pt x="80" y="32"/>
                  <a:pt x="81" y="30"/>
                  <a:pt x="81" y="31"/>
                </a:cubicBezTo>
                <a:cubicBezTo>
                  <a:pt x="81" y="32"/>
                  <a:pt x="81" y="33"/>
                  <a:pt x="80" y="32"/>
                </a:cubicBezTo>
                <a:close/>
                <a:moveTo>
                  <a:pt x="93" y="37"/>
                </a:moveTo>
                <a:cubicBezTo>
                  <a:pt x="92" y="37"/>
                  <a:pt x="94" y="36"/>
                  <a:pt x="94" y="37"/>
                </a:cubicBezTo>
                <a:cubicBezTo>
                  <a:pt x="94" y="37"/>
                  <a:pt x="93" y="38"/>
                  <a:pt x="93" y="37"/>
                </a:cubicBezTo>
                <a:close/>
                <a:moveTo>
                  <a:pt x="0" y="23"/>
                </a:moveTo>
                <a:cubicBezTo>
                  <a:pt x="0" y="22"/>
                  <a:pt x="2" y="21"/>
                  <a:pt x="2" y="21"/>
                </a:cubicBezTo>
                <a:cubicBezTo>
                  <a:pt x="3" y="21"/>
                  <a:pt x="3" y="22"/>
                  <a:pt x="3" y="22"/>
                </a:cubicBezTo>
                <a:cubicBezTo>
                  <a:pt x="3" y="22"/>
                  <a:pt x="4" y="23"/>
                  <a:pt x="4" y="23"/>
                </a:cubicBezTo>
                <a:cubicBezTo>
                  <a:pt x="3" y="23"/>
                  <a:pt x="2" y="23"/>
                  <a:pt x="2" y="23"/>
                </a:cubicBezTo>
                <a:cubicBezTo>
                  <a:pt x="1" y="23"/>
                  <a:pt x="1" y="23"/>
                  <a:pt x="0" y="23"/>
                </a:cubicBezTo>
                <a:close/>
                <a:moveTo>
                  <a:pt x="17" y="33"/>
                </a:moveTo>
                <a:cubicBezTo>
                  <a:pt x="16" y="32"/>
                  <a:pt x="17" y="30"/>
                  <a:pt x="18" y="30"/>
                </a:cubicBezTo>
                <a:cubicBezTo>
                  <a:pt x="19" y="31"/>
                  <a:pt x="18" y="33"/>
                  <a:pt x="17" y="33"/>
                </a:cubicBezTo>
                <a:close/>
                <a:moveTo>
                  <a:pt x="14" y="32"/>
                </a:moveTo>
                <a:cubicBezTo>
                  <a:pt x="14" y="32"/>
                  <a:pt x="15" y="31"/>
                  <a:pt x="15" y="32"/>
                </a:cubicBezTo>
                <a:cubicBezTo>
                  <a:pt x="16" y="32"/>
                  <a:pt x="15" y="33"/>
                  <a:pt x="14" y="32"/>
                </a:cubicBezTo>
                <a:close/>
                <a:moveTo>
                  <a:pt x="16" y="40"/>
                </a:moveTo>
                <a:cubicBezTo>
                  <a:pt x="15" y="40"/>
                  <a:pt x="16" y="39"/>
                  <a:pt x="16" y="39"/>
                </a:cubicBezTo>
                <a:cubicBezTo>
                  <a:pt x="17" y="40"/>
                  <a:pt x="16" y="41"/>
                  <a:pt x="16" y="40"/>
                </a:cubicBezTo>
                <a:close/>
                <a:moveTo>
                  <a:pt x="17" y="46"/>
                </a:moveTo>
                <a:cubicBezTo>
                  <a:pt x="16" y="46"/>
                  <a:pt x="18" y="45"/>
                  <a:pt x="18" y="45"/>
                </a:cubicBezTo>
                <a:cubicBezTo>
                  <a:pt x="18" y="46"/>
                  <a:pt x="17" y="47"/>
                  <a:pt x="17" y="46"/>
                </a:cubicBezTo>
                <a:close/>
                <a:moveTo>
                  <a:pt x="10" y="49"/>
                </a:moveTo>
                <a:cubicBezTo>
                  <a:pt x="10" y="49"/>
                  <a:pt x="10" y="47"/>
                  <a:pt x="11" y="48"/>
                </a:cubicBezTo>
                <a:cubicBezTo>
                  <a:pt x="11" y="48"/>
                  <a:pt x="11" y="49"/>
                  <a:pt x="10" y="49"/>
                </a:cubicBezTo>
                <a:close/>
                <a:moveTo>
                  <a:pt x="130" y="86"/>
                </a:moveTo>
                <a:cubicBezTo>
                  <a:pt x="129" y="86"/>
                  <a:pt x="128" y="84"/>
                  <a:pt x="129" y="84"/>
                </a:cubicBezTo>
                <a:cubicBezTo>
                  <a:pt x="130" y="84"/>
                  <a:pt x="130" y="86"/>
                  <a:pt x="130" y="86"/>
                </a:cubicBezTo>
                <a:close/>
                <a:moveTo>
                  <a:pt x="14" y="64"/>
                </a:moveTo>
                <a:cubicBezTo>
                  <a:pt x="13" y="63"/>
                  <a:pt x="13" y="61"/>
                  <a:pt x="13" y="60"/>
                </a:cubicBezTo>
                <a:cubicBezTo>
                  <a:pt x="13" y="57"/>
                  <a:pt x="13" y="54"/>
                  <a:pt x="13" y="50"/>
                </a:cubicBezTo>
                <a:cubicBezTo>
                  <a:pt x="13" y="49"/>
                  <a:pt x="12" y="48"/>
                  <a:pt x="13" y="48"/>
                </a:cubicBezTo>
                <a:cubicBezTo>
                  <a:pt x="13" y="49"/>
                  <a:pt x="13" y="50"/>
                  <a:pt x="14" y="50"/>
                </a:cubicBezTo>
                <a:cubicBezTo>
                  <a:pt x="14" y="50"/>
                  <a:pt x="14" y="49"/>
                  <a:pt x="14" y="49"/>
                </a:cubicBezTo>
                <a:cubicBezTo>
                  <a:pt x="15" y="49"/>
                  <a:pt x="14" y="50"/>
                  <a:pt x="14" y="51"/>
                </a:cubicBezTo>
                <a:cubicBezTo>
                  <a:pt x="13" y="55"/>
                  <a:pt x="15" y="59"/>
                  <a:pt x="14" y="63"/>
                </a:cubicBezTo>
                <a:cubicBezTo>
                  <a:pt x="14" y="63"/>
                  <a:pt x="14" y="64"/>
                  <a:pt x="14" y="64"/>
                </a:cubicBezTo>
                <a:close/>
                <a:moveTo>
                  <a:pt x="94" y="44"/>
                </a:moveTo>
                <a:cubicBezTo>
                  <a:pt x="94" y="45"/>
                  <a:pt x="95" y="41"/>
                  <a:pt x="94" y="41"/>
                </a:cubicBezTo>
                <a:cubicBezTo>
                  <a:pt x="93" y="41"/>
                  <a:pt x="94" y="42"/>
                  <a:pt x="94" y="43"/>
                </a:cubicBezTo>
                <a:cubicBezTo>
                  <a:pt x="94" y="43"/>
                  <a:pt x="94" y="43"/>
                  <a:pt x="94" y="44"/>
                </a:cubicBezTo>
                <a:close/>
                <a:moveTo>
                  <a:pt x="92" y="43"/>
                </a:moveTo>
                <a:cubicBezTo>
                  <a:pt x="92" y="44"/>
                  <a:pt x="93" y="42"/>
                  <a:pt x="92" y="42"/>
                </a:cubicBezTo>
                <a:cubicBezTo>
                  <a:pt x="92" y="43"/>
                  <a:pt x="92" y="43"/>
                  <a:pt x="92" y="43"/>
                </a:cubicBezTo>
                <a:close/>
                <a:moveTo>
                  <a:pt x="91" y="48"/>
                </a:move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8"/>
                  <a:pt x="91" y="48"/>
                </a:cubicBezTo>
                <a:close/>
                <a:moveTo>
                  <a:pt x="71" y="73"/>
                </a:moveTo>
                <a:cubicBezTo>
                  <a:pt x="71" y="74"/>
                  <a:pt x="72" y="69"/>
                  <a:pt x="71" y="69"/>
                </a:cubicBezTo>
                <a:cubicBezTo>
                  <a:pt x="70" y="70"/>
                  <a:pt x="70" y="72"/>
                  <a:pt x="71" y="73"/>
                </a:cubicBezTo>
                <a:close/>
                <a:moveTo>
                  <a:pt x="80" y="16"/>
                </a:moveTo>
                <a:cubicBezTo>
                  <a:pt x="79" y="16"/>
                  <a:pt x="81" y="14"/>
                  <a:pt x="80" y="15"/>
                </a:cubicBezTo>
                <a:cubicBezTo>
                  <a:pt x="80" y="15"/>
                  <a:pt x="80" y="15"/>
                  <a:pt x="80" y="16"/>
                </a:cubicBezTo>
                <a:close/>
                <a:moveTo>
                  <a:pt x="109" y="27"/>
                </a:moveTo>
                <a:cubicBezTo>
                  <a:pt x="109" y="27"/>
                  <a:pt x="110" y="25"/>
                  <a:pt x="109" y="25"/>
                </a:cubicBezTo>
                <a:cubicBezTo>
                  <a:pt x="109" y="26"/>
                  <a:pt x="109" y="26"/>
                  <a:pt x="109" y="27"/>
                </a:cubicBezTo>
                <a:close/>
                <a:moveTo>
                  <a:pt x="111" y="28"/>
                </a:moveTo>
                <a:cubicBezTo>
                  <a:pt x="111" y="29"/>
                  <a:pt x="113" y="24"/>
                  <a:pt x="112" y="25"/>
                </a:cubicBezTo>
                <a:cubicBezTo>
                  <a:pt x="111" y="26"/>
                  <a:pt x="111" y="27"/>
                  <a:pt x="111" y="28"/>
                </a:cubicBezTo>
                <a:close/>
                <a:moveTo>
                  <a:pt x="83" y="27"/>
                </a:moveTo>
                <a:cubicBezTo>
                  <a:pt x="83" y="27"/>
                  <a:pt x="84" y="25"/>
                  <a:pt x="83" y="25"/>
                </a:cubicBezTo>
                <a:cubicBezTo>
                  <a:pt x="83" y="25"/>
                  <a:pt x="83" y="26"/>
                  <a:pt x="83" y="27"/>
                </a:cubicBezTo>
                <a:close/>
                <a:moveTo>
                  <a:pt x="77" y="35"/>
                </a:moveTo>
                <a:cubicBezTo>
                  <a:pt x="77" y="36"/>
                  <a:pt x="78" y="35"/>
                  <a:pt x="78" y="35"/>
                </a:cubicBezTo>
                <a:cubicBezTo>
                  <a:pt x="79" y="33"/>
                  <a:pt x="78" y="30"/>
                  <a:pt x="79" y="28"/>
                </a:cubicBezTo>
                <a:cubicBezTo>
                  <a:pt x="79" y="28"/>
                  <a:pt x="79" y="28"/>
                  <a:pt x="79" y="28"/>
                </a:cubicBezTo>
                <a:cubicBezTo>
                  <a:pt x="82" y="28"/>
                  <a:pt x="78" y="36"/>
                  <a:pt x="80" y="35"/>
                </a:cubicBezTo>
                <a:cubicBezTo>
                  <a:pt x="80" y="35"/>
                  <a:pt x="80" y="33"/>
                  <a:pt x="81" y="33"/>
                </a:cubicBezTo>
                <a:cubicBezTo>
                  <a:pt x="81" y="34"/>
                  <a:pt x="80" y="36"/>
                  <a:pt x="81" y="36"/>
                </a:cubicBezTo>
                <a:cubicBezTo>
                  <a:pt x="83" y="36"/>
                  <a:pt x="82" y="34"/>
                  <a:pt x="82" y="32"/>
                </a:cubicBezTo>
                <a:cubicBezTo>
                  <a:pt x="82" y="31"/>
                  <a:pt x="83" y="29"/>
                  <a:pt x="82" y="29"/>
                </a:cubicBezTo>
                <a:cubicBezTo>
                  <a:pt x="81" y="29"/>
                  <a:pt x="81" y="30"/>
                  <a:pt x="81" y="30"/>
                </a:cubicBezTo>
                <a:cubicBezTo>
                  <a:pt x="80" y="29"/>
                  <a:pt x="82" y="26"/>
                  <a:pt x="81" y="26"/>
                </a:cubicBezTo>
                <a:cubicBezTo>
                  <a:pt x="80" y="26"/>
                  <a:pt x="80" y="27"/>
                  <a:pt x="80" y="27"/>
                </a:cubicBezTo>
                <a:cubicBezTo>
                  <a:pt x="79" y="26"/>
                  <a:pt x="81" y="25"/>
                  <a:pt x="81" y="24"/>
                </a:cubicBezTo>
                <a:cubicBezTo>
                  <a:pt x="81" y="23"/>
                  <a:pt x="80" y="23"/>
                  <a:pt x="80" y="23"/>
                </a:cubicBezTo>
                <a:cubicBezTo>
                  <a:pt x="79" y="22"/>
                  <a:pt x="80" y="20"/>
                  <a:pt x="80" y="21"/>
                </a:cubicBezTo>
                <a:cubicBezTo>
                  <a:pt x="79" y="22"/>
                  <a:pt x="78" y="24"/>
                  <a:pt x="78" y="26"/>
                </a:cubicBezTo>
                <a:cubicBezTo>
                  <a:pt x="78" y="29"/>
                  <a:pt x="78" y="31"/>
                  <a:pt x="77" y="34"/>
                </a:cubicBezTo>
                <a:cubicBezTo>
                  <a:pt x="77" y="34"/>
                  <a:pt x="77" y="35"/>
                  <a:pt x="77" y="35"/>
                </a:cubicBezTo>
                <a:close/>
                <a:moveTo>
                  <a:pt x="66" y="7"/>
                </a:moveTo>
                <a:cubicBezTo>
                  <a:pt x="66" y="7"/>
                  <a:pt x="67" y="7"/>
                  <a:pt x="67" y="7"/>
                </a:cubicBezTo>
                <a:cubicBezTo>
                  <a:pt x="66" y="7"/>
                  <a:pt x="66" y="7"/>
                  <a:pt x="66" y="7"/>
                </a:cubicBezTo>
                <a:close/>
                <a:moveTo>
                  <a:pt x="58" y="6"/>
                </a:moveTo>
                <a:cubicBezTo>
                  <a:pt x="58" y="6"/>
                  <a:pt x="59" y="6"/>
                  <a:pt x="59" y="6"/>
                </a:cubicBezTo>
                <a:cubicBezTo>
                  <a:pt x="59" y="5"/>
                  <a:pt x="58" y="5"/>
                  <a:pt x="58" y="6"/>
                </a:cubicBezTo>
                <a:cubicBezTo>
                  <a:pt x="58" y="6"/>
                  <a:pt x="58" y="6"/>
                  <a:pt x="58" y="6"/>
                </a:cubicBezTo>
                <a:close/>
                <a:moveTo>
                  <a:pt x="60" y="9"/>
                </a:moveTo>
                <a:cubicBezTo>
                  <a:pt x="60" y="9"/>
                  <a:pt x="62" y="9"/>
                  <a:pt x="62" y="8"/>
                </a:cubicBezTo>
                <a:cubicBezTo>
                  <a:pt x="62" y="8"/>
                  <a:pt x="61" y="8"/>
                  <a:pt x="60" y="9"/>
                </a:cubicBezTo>
                <a:close/>
                <a:moveTo>
                  <a:pt x="70" y="12"/>
                </a:moveTo>
                <a:cubicBezTo>
                  <a:pt x="71" y="13"/>
                  <a:pt x="75" y="13"/>
                  <a:pt x="74" y="12"/>
                </a:cubicBezTo>
                <a:cubicBezTo>
                  <a:pt x="74" y="11"/>
                  <a:pt x="73" y="11"/>
                  <a:pt x="73" y="11"/>
                </a:cubicBezTo>
                <a:cubicBezTo>
                  <a:pt x="72" y="10"/>
                  <a:pt x="72" y="10"/>
                  <a:pt x="71" y="10"/>
                </a:cubicBezTo>
                <a:cubicBezTo>
                  <a:pt x="70" y="10"/>
                  <a:pt x="70" y="11"/>
                  <a:pt x="70" y="12"/>
                </a:cubicBezTo>
                <a:close/>
                <a:moveTo>
                  <a:pt x="48" y="8"/>
                </a:moveTo>
                <a:cubicBezTo>
                  <a:pt x="48" y="8"/>
                  <a:pt x="48" y="6"/>
                  <a:pt x="48" y="6"/>
                </a:cubicBezTo>
                <a:cubicBezTo>
                  <a:pt x="47" y="6"/>
                  <a:pt x="47" y="7"/>
                  <a:pt x="47" y="8"/>
                </a:cubicBezTo>
                <a:cubicBezTo>
                  <a:pt x="47" y="8"/>
                  <a:pt x="47" y="8"/>
                  <a:pt x="48" y="8"/>
                </a:cubicBezTo>
                <a:close/>
                <a:moveTo>
                  <a:pt x="48" y="9"/>
                </a:moveTo>
                <a:cubicBezTo>
                  <a:pt x="49" y="10"/>
                  <a:pt x="51" y="6"/>
                  <a:pt x="50" y="7"/>
                </a:cubicBezTo>
                <a:cubicBezTo>
                  <a:pt x="49" y="7"/>
                  <a:pt x="49" y="8"/>
                  <a:pt x="49" y="9"/>
                </a:cubicBezTo>
                <a:cubicBezTo>
                  <a:pt x="49" y="9"/>
                  <a:pt x="48" y="9"/>
                  <a:pt x="48" y="9"/>
                </a:cubicBezTo>
                <a:close/>
                <a:moveTo>
                  <a:pt x="51" y="11"/>
                </a:moveTo>
                <a:cubicBezTo>
                  <a:pt x="52" y="12"/>
                  <a:pt x="54" y="8"/>
                  <a:pt x="53" y="7"/>
                </a:cubicBezTo>
                <a:cubicBezTo>
                  <a:pt x="52" y="7"/>
                  <a:pt x="52" y="9"/>
                  <a:pt x="52" y="10"/>
                </a:cubicBezTo>
                <a:cubicBezTo>
                  <a:pt x="52" y="10"/>
                  <a:pt x="51" y="10"/>
                  <a:pt x="51" y="11"/>
                </a:cubicBezTo>
                <a:close/>
                <a:moveTo>
                  <a:pt x="51" y="13"/>
                </a:moveTo>
                <a:cubicBezTo>
                  <a:pt x="51" y="12"/>
                  <a:pt x="51" y="12"/>
                  <a:pt x="51" y="12"/>
                </a:cubicBezTo>
                <a:cubicBezTo>
                  <a:pt x="52" y="12"/>
                  <a:pt x="51" y="13"/>
                  <a:pt x="51" y="13"/>
                </a:cubicBezTo>
                <a:close/>
                <a:moveTo>
                  <a:pt x="58" y="17"/>
                </a:moveTo>
                <a:cubicBezTo>
                  <a:pt x="59" y="17"/>
                  <a:pt x="60" y="13"/>
                  <a:pt x="59" y="13"/>
                </a:cubicBezTo>
                <a:cubicBezTo>
                  <a:pt x="58" y="14"/>
                  <a:pt x="58" y="15"/>
                  <a:pt x="58" y="15"/>
                </a:cubicBezTo>
                <a:cubicBezTo>
                  <a:pt x="58" y="16"/>
                  <a:pt x="57" y="16"/>
                  <a:pt x="58" y="17"/>
                </a:cubicBezTo>
                <a:close/>
                <a:moveTo>
                  <a:pt x="42" y="13"/>
                </a:moveTo>
                <a:cubicBezTo>
                  <a:pt x="44" y="13"/>
                  <a:pt x="43" y="10"/>
                  <a:pt x="42" y="8"/>
                </a:cubicBezTo>
                <a:cubicBezTo>
                  <a:pt x="42" y="8"/>
                  <a:pt x="42" y="7"/>
                  <a:pt x="41" y="7"/>
                </a:cubicBezTo>
                <a:cubicBezTo>
                  <a:pt x="40" y="8"/>
                  <a:pt x="40" y="10"/>
                  <a:pt x="41" y="11"/>
                </a:cubicBezTo>
                <a:cubicBezTo>
                  <a:pt x="41" y="12"/>
                  <a:pt x="41" y="13"/>
                  <a:pt x="42" y="13"/>
                </a:cubicBezTo>
                <a:close/>
                <a:moveTo>
                  <a:pt x="45" y="16"/>
                </a:moveTo>
                <a:cubicBezTo>
                  <a:pt x="45" y="16"/>
                  <a:pt x="46" y="13"/>
                  <a:pt x="45" y="13"/>
                </a:cubicBezTo>
                <a:cubicBezTo>
                  <a:pt x="45" y="14"/>
                  <a:pt x="45" y="15"/>
                  <a:pt x="45" y="16"/>
                </a:cubicBezTo>
                <a:close/>
                <a:moveTo>
                  <a:pt x="43" y="16"/>
                </a:moveTo>
                <a:cubicBezTo>
                  <a:pt x="43" y="17"/>
                  <a:pt x="44" y="13"/>
                  <a:pt x="43" y="14"/>
                </a:cubicBezTo>
                <a:cubicBezTo>
                  <a:pt x="43" y="14"/>
                  <a:pt x="43" y="15"/>
                  <a:pt x="43" y="16"/>
                </a:cubicBezTo>
                <a:close/>
                <a:moveTo>
                  <a:pt x="54" y="20"/>
                </a:moveTo>
                <a:cubicBezTo>
                  <a:pt x="54" y="21"/>
                  <a:pt x="55" y="18"/>
                  <a:pt x="55" y="17"/>
                </a:cubicBezTo>
                <a:cubicBezTo>
                  <a:pt x="54" y="17"/>
                  <a:pt x="53" y="19"/>
                  <a:pt x="54" y="20"/>
                </a:cubicBezTo>
                <a:close/>
                <a:moveTo>
                  <a:pt x="48" y="19"/>
                </a:moveTo>
                <a:cubicBezTo>
                  <a:pt x="48" y="20"/>
                  <a:pt x="50" y="18"/>
                  <a:pt x="50" y="17"/>
                </a:cubicBezTo>
                <a:cubicBezTo>
                  <a:pt x="50" y="16"/>
                  <a:pt x="50" y="15"/>
                  <a:pt x="50" y="16"/>
                </a:cubicBezTo>
                <a:cubicBezTo>
                  <a:pt x="49" y="16"/>
                  <a:pt x="48" y="17"/>
                  <a:pt x="48" y="19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44" y="18"/>
                </a:moveTo>
                <a:cubicBezTo>
                  <a:pt x="44" y="18"/>
                  <a:pt x="45" y="16"/>
                  <a:pt x="44" y="17"/>
                </a:cubicBezTo>
                <a:cubicBezTo>
                  <a:pt x="44" y="17"/>
                  <a:pt x="44" y="17"/>
                  <a:pt x="44" y="18"/>
                </a:cubicBezTo>
                <a:close/>
                <a:moveTo>
                  <a:pt x="34" y="17"/>
                </a:moveTo>
                <a:cubicBezTo>
                  <a:pt x="34" y="17"/>
                  <a:pt x="35" y="16"/>
                  <a:pt x="35" y="16"/>
                </a:cubicBezTo>
                <a:cubicBezTo>
                  <a:pt x="36" y="15"/>
                  <a:pt x="36" y="14"/>
                  <a:pt x="35" y="14"/>
                </a:cubicBezTo>
                <a:cubicBezTo>
                  <a:pt x="34" y="14"/>
                  <a:pt x="33" y="16"/>
                  <a:pt x="34" y="17"/>
                </a:cubicBezTo>
                <a:close/>
                <a:moveTo>
                  <a:pt x="36" y="18"/>
                </a:moveTo>
                <a:cubicBezTo>
                  <a:pt x="36" y="18"/>
                  <a:pt x="37" y="18"/>
                  <a:pt x="37" y="17"/>
                </a:cubicBezTo>
                <a:cubicBezTo>
                  <a:pt x="38" y="16"/>
                  <a:pt x="39" y="11"/>
                  <a:pt x="38" y="12"/>
                </a:cubicBezTo>
                <a:cubicBezTo>
                  <a:pt x="37" y="13"/>
                  <a:pt x="37" y="14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6"/>
                  <a:pt x="36" y="17"/>
                  <a:pt x="36" y="18"/>
                </a:cubicBezTo>
                <a:close/>
                <a:moveTo>
                  <a:pt x="33" y="20"/>
                </a:moveTo>
                <a:cubicBezTo>
                  <a:pt x="34" y="20"/>
                  <a:pt x="33" y="18"/>
                  <a:pt x="33" y="18"/>
                </a:cubicBezTo>
                <a:cubicBezTo>
                  <a:pt x="32" y="18"/>
                  <a:pt x="33" y="19"/>
                  <a:pt x="33" y="20"/>
                </a:cubicBezTo>
                <a:cubicBezTo>
                  <a:pt x="33" y="20"/>
                  <a:pt x="33" y="20"/>
                  <a:pt x="33" y="20"/>
                </a:cubicBezTo>
                <a:close/>
              </a:path>
            </a:pathLst>
          </a:custGeom>
          <a:blipFill dpi="0" rotWithShape="1">
            <a:blip r:embed="rId5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5725" y="4225358"/>
            <a:ext cx="1737676" cy="14319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5" name="Freeform 5"/>
          <p:cNvSpPr>
            <a:spLocks noEditPoints="1"/>
          </p:cNvSpPr>
          <p:nvPr/>
        </p:nvSpPr>
        <p:spPr bwMode="auto">
          <a:xfrm rot="-1176516">
            <a:off x="7706477" y="3844319"/>
            <a:ext cx="1482334" cy="1520750"/>
          </a:xfrm>
          <a:custGeom>
            <a:avLst/>
            <a:gdLst>
              <a:gd name="T0" fmla="*/ 2147483647 w 150"/>
              <a:gd name="T1" fmla="*/ 2147483647 h 98"/>
              <a:gd name="T2" fmla="*/ 2147483647 w 150"/>
              <a:gd name="T3" fmla="*/ 2147483647 h 98"/>
              <a:gd name="T4" fmla="*/ 2147483647 w 150"/>
              <a:gd name="T5" fmla="*/ 2147483647 h 98"/>
              <a:gd name="T6" fmla="*/ 2147483647 w 150"/>
              <a:gd name="T7" fmla="*/ 2147483647 h 98"/>
              <a:gd name="T8" fmla="*/ 2147483647 w 150"/>
              <a:gd name="T9" fmla="*/ 2147483647 h 98"/>
              <a:gd name="T10" fmla="*/ 2147483647 w 150"/>
              <a:gd name="T11" fmla="*/ 2147483647 h 98"/>
              <a:gd name="T12" fmla="*/ 2147483647 w 150"/>
              <a:gd name="T13" fmla="*/ 2147483647 h 98"/>
              <a:gd name="T14" fmla="*/ 2147483647 w 150"/>
              <a:gd name="T15" fmla="*/ 2147483647 h 98"/>
              <a:gd name="T16" fmla="*/ 2147483647 w 150"/>
              <a:gd name="T17" fmla="*/ 2147483647 h 98"/>
              <a:gd name="T18" fmla="*/ 2147483647 w 150"/>
              <a:gd name="T19" fmla="*/ 2147483647 h 98"/>
              <a:gd name="T20" fmla="*/ 2147483647 w 150"/>
              <a:gd name="T21" fmla="*/ 2147483647 h 98"/>
              <a:gd name="T22" fmla="*/ 2147483647 w 150"/>
              <a:gd name="T23" fmla="*/ 2147483647 h 98"/>
              <a:gd name="T24" fmla="*/ 2147483647 w 150"/>
              <a:gd name="T25" fmla="*/ 2147483647 h 98"/>
              <a:gd name="T26" fmla="*/ 2147483647 w 150"/>
              <a:gd name="T27" fmla="*/ 2147483647 h 98"/>
              <a:gd name="T28" fmla="*/ 2147483647 w 150"/>
              <a:gd name="T29" fmla="*/ 2147483647 h 98"/>
              <a:gd name="T30" fmla="*/ 2147483647 w 150"/>
              <a:gd name="T31" fmla="*/ 2147483647 h 98"/>
              <a:gd name="T32" fmla="*/ 2147483647 w 150"/>
              <a:gd name="T33" fmla="*/ 2147483647 h 98"/>
              <a:gd name="T34" fmla="*/ 2147483647 w 150"/>
              <a:gd name="T35" fmla="*/ 2147483647 h 98"/>
              <a:gd name="T36" fmla="*/ 2147483647 w 150"/>
              <a:gd name="T37" fmla="*/ 2147483647 h 98"/>
              <a:gd name="T38" fmla="*/ 2147483647 w 150"/>
              <a:gd name="T39" fmla="*/ 2147483647 h 98"/>
              <a:gd name="T40" fmla="*/ 2147483647 w 150"/>
              <a:gd name="T41" fmla="*/ 2147483647 h 98"/>
              <a:gd name="T42" fmla="*/ 2147483647 w 150"/>
              <a:gd name="T43" fmla="*/ 2147483647 h 98"/>
              <a:gd name="T44" fmla="*/ 2147483647 w 150"/>
              <a:gd name="T45" fmla="*/ 2147483647 h 98"/>
              <a:gd name="T46" fmla="*/ 2147483647 w 150"/>
              <a:gd name="T47" fmla="*/ 2147483647 h 98"/>
              <a:gd name="T48" fmla="*/ 2147483647 w 150"/>
              <a:gd name="T49" fmla="*/ 2147483647 h 98"/>
              <a:gd name="T50" fmla="*/ 2147483647 w 150"/>
              <a:gd name="T51" fmla="*/ 2147483647 h 98"/>
              <a:gd name="T52" fmla="*/ 2147483647 w 150"/>
              <a:gd name="T53" fmla="*/ 2147483647 h 98"/>
              <a:gd name="T54" fmla="*/ 2147483647 w 150"/>
              <a:gd name="T55" fmla="*/ 2147483647 h 98"/>
              <a:gd name="T56" fmla="*/ 2147483647 w 150"/>
              <a:gd name="T57" fmla="*/ 2147483647 h 98"/>
              <a:gd name="T58" fmla="*/ 2147483647 w 150"/>
              <a:gd name="T59" fmla="*/ 2147483647 h 98"/>
              <a:gd name="T60" fmla="*/ 2147483647 w 150"/>
              <a:gd name="T61" fmla="*/ 2147483647 h 98"/>
              <a:gd name="T62" fmla="*/ 2147483647 w 150"/>
              <a:gd name="T63" fmla="*/ 2147483647 h 98"/>
              <a:gd name="T64" fmla="*/ 2147483647 w 150"/>
              <a:gd name="T65" fmla="*/ 2147483647 h 98"/>
              <a:gd name="T66" fmla="*/ 2147483647 w 150"/>
              <a:gd name="T67" fmla="*/ 2147483647 h 98"/>
              <a:gd name="T68" fmla="*/ 2147483647 w 150"/>
              <a:gd name="T69" fmla="*/ 2147483647 h 98"/>
              <a:gd name="T70" fmla="*/ 2147483647 w 150"/>
              <a:gd name="T71" fmla="*/ 2147483647 h 98"/>
              <a:gd name="T72" fmla="*/ 2147483647 w 150"/>
              <a:gd name="T73" fmla="*/ 2147483647 h 98"/>
              <a:gd name="T74" fmla="*/ 2147483647 w 150"/>
              <a:gd name="T75" fmla="*/ 2147483647 h 98"/>
              <a:gd name="T76" fmla="*/ 2147483647 w 150"/>
              <a:gd name="T77" fmla="*/ 2147483647 h 98"/>
              <a:gd name="T78" fmla="*/ 2147483647 w 150"/>
              <a:gd name="T79" fmla="*/ 2147483647 h 98"/>
              <a:gd name="T80" fmla="*/ 2147483647 w 150"/>
              <a:gd name="T81" fmla="*/ 2147483647 h 98"/>
              <a:gd name="T82" fmla="*/ 2147483647 w 150"/>
              <a:gd name="T83" fmla="*/ 2147483647 h 98"/>
              <a:gd name="T84" fmla="*/ 2147483647 w 150"/>
              <a:gd name="T85" fmla="*/ 2147483647 h 98"/>
              <a:gd name="T86" fmla="*/ 2147483647 w 150"/>
              <a:gd name="T87" fmla="*/ 2147483647 h 98"/>
              <a:gd name="T88" fmla="*/ 2147483647 w 150"/>
              <a:gd name="T89" fmla="*/ 2147483647 h 98"/>
              <a:gd name="T90" fmla="*/ 2147483647 w 150"/>
              <a:gd name="T91" fmla="*/ 2147483647 h 98"/>
              <a:gd name="T92" fmla="*/ 2147483647 w 150"/>
              <a:gd name="T93" fmla="*/ 2147483647 h 98"/>
              <a:gd name="T94" fmla="*/ 2147483647 w 150"/>
              <a:gd name="T95" fmla="*/ 2147483647 h 98"/>
              <a:gd name="T96" fmla="*/ 2147483647 w 150"/>
              <a:gd name="T97" fmla="*/ 2147483647 h 98"/>
              <a:gd name="T98" fmla="*/ 2147483647 w 150"/>
              <a:gd name="T99" fmla="*/ 2147483647 h 98"/>
              <a:gd name="T100" fmla="*/ 2147483647 w 150"/>
              <a:gd name="T101" fmla="*/ 2147483647 h 98"/>
              <a:gd name="T102" fmla="*/ 2147483647 w 150"/>
              <a:gd name="T103" fmla="*/ 2147483647 h 98"/>
              <a:gd name="T104" fmla="*/ 2147483647 w 150"/>
              <a:gd name="T105" fmla="*/ 2147483647 h 98"/>
              <a:gd name="T106" fmla="*/ 2147483647 w 150"/>
              <a:gd name="T107" fmla="*/ 2147483647 h 98"/>
              <a:gd name="T108" fmla="*/ 2147483647 w 150"/>
              <a:gd name="T109" fmla="*/ 2147483647 h 98"/>
              <a:gd name="T110" fmla="*/ 2147483647 w 150"/>
              <a:gd name="T111" fmla="*/ 2147483647 h 98"/>
              <a:gd name="T112" fmla="*/ 2147483647 w 150"/>
              <a:gd name="T113" fmla="*/ 2147483647 h 98"/>
              <a:gd name="T114" fmla="*/ 2147483647 w 150"/>
              <a:gd name="T115" fmla="*/ 2147483647 h 98"/>
              <a:gd name="T116" fmla="*/ 2147483647 w 150"/>
              <a:gd name="T117" fmla="*/ 2147483647 h 98"/>
              <a:gd name="T118" fmla="*/ 2147483647 w 150"/>
              <a:gd name="T119" fmla="*/ 2147483647 h 98"/>
              <a:gd name="T120" fmla="*/ 2147483647 w 150"/>
              <a:gd name="T121" fmla="*/ 2147483647 h 98"/>
              <a:gd name="T122" fmla="*/ 2147483647 w 150"/>
              <a:gd name="T123" fmla="*/ 2147483647 h 98"/>
              <a:gd name="T124" fmla="*/ 2147483647 w 150"/>
              <a:gd name="T125" fmla="*/ 2147483647 h 98"/>
              <a:gd name="T126" fmla="*/ 0 60000 65536"/>
              <a:gd name="T127" fmla="*/ 0 60000 65536"/>
              <a:gd name="T128" fmla="*/ 0 60000 65536"/>
              <a:gd name="T129" fmla="*/ 0 60000 65536"/>
              <a:gd name="T130" fmla="*/ 0 60000 65536"/>
              <a:gd name="T131" fmla="*/ 0 60000 65536"/>
              <a:gd name="T132" fmla="*/ 0 60000 65536"/>
              <a:gd name="T133" fmla="*/ 0 60000 65536"/>
              <a:gd name="T134" fmla="*/ 0 60000 65536"/>
              <a:gd name="T135" fmla="*/ 0 60000 65536"/>
              <a:gd name="T136" fmla="*/ 0 60000 65536"/>
              <a:gd name="T137" fmla="*/ 0 60000 65536"/>
              <a:gd name="T138" fmla="*/ 0 60000 65536"/>
              <a:gd name="T139" fmla="*/ 0 60000 65536"/>
              <a:gd name="T140" fmla="*/ 0 60000 65536"/>
              <a:gd name="T141" fmla="*/ 0 60000 65536"/>
              <a:gd name="T142" fmla="*/ 0 60000 65536"/>
              <a:gd name="T143" fmla="*/ 0 60000 65536"/>
              <a:gd name="T144" fmla="*/ 0 60000 65536"/>
              <a:gd name="T145" fmla="*/ 0 60000 65536"/>
              <a:gd name="T146" fmla="*/ 0 60000 65536"/>
              <a:gd name="T147" fmla="*/ 0 60000 65536"/>
              <a:gd name="T148" fmla="*/ 0 60000 65536"/>
              <a:gd name="T149" fmla="*/ 0 60000 65536"/>
              <a:gd name="T150" fmla="*/ 0 60000 65536"/>
              <a:gd name="T151" fmla="*/ 0 60000 65536"/>
              <a:gd name="T152" fmla="*/ 0 60000 65536"/>
              <a:gd name="T153" fmla="*/ 0 60000 65536"/>
              <a:gd name="T154" fmla="*/ 0 60000 65536"/>
              <a:gd name="T155" fmla="*/ 0 60000 65536"/>
              <a:gd name="T156" fmla="*/ 0 60000 65536"/>
              <a:gd name="T157" fmla="*/ 0 60000 65536"/>
              <a:gd name="T158" fmla="*/ 0 60000 65536"/>
              <a:gd name="T159" fmla="*/ 0 60000 65536"/>
              <a:gd name="T160" fmla="*/ 0 60000 65536"/>
              <a:gd name="T161" fmla="*/ 0 60000 65536"/>
              <a:gd name="T162" fmla="*/ 0 60000 65536"/>
              <a:gd name="T163" fmla="*/ 0 60000 65536"/>
              <a:gd name="T164" fmla="*/ 0 60000 65536"/>
              <a:gd name="T165" fmla="*/ 0 60000 65536"/>
              <a:gd name="T166" fmla="*/ 0 60000 65536"/>
              <a:gd name="T167" fmla="*/ 0 60000 65536"/>
              <a:gd name="T168" fmla="*/ 0 60000 65536"/>
              <a:gd name="T169" fmla="*/ 0 60000 65536"/>
              <a:gd name="T170" fmla="*/ 0 60000 65536"/>
              <a:gd name="T171" fmla="*/ 0 60000 65536"/>
              <a:gd name="T172" fmla="*/ 0 60000 65536"/>
              <a:gd name="T173" fmla="*/ 0 60000 65536"/>
              <a:gd name="T174" fmla="*/ 0 60000 65536"/>
              <a:gd name="T175" fmla="*/ 0 60000 65536"/>
              <a:gd name="T176" fmla="*/ 0 60000 65536"/>
              <a:gd name="T177" fmla="*/ 0 60000 65536"/>
              <a:gd name="T178" fmla="*/ 0 60000 65536"/>
              <a:gd name="T179" fmla="*/ 0 60000 65536"/>
              <a:gd name="T180" fmla="*/ 0 60000 65536"/>
              <a:gd name="T181" fmla="*/ 0 60000 65536"/>
              <a:gd name="T182" fmla="*/ 0 60000 65536"/>
              <a:gd name="T183" fmla="*/ 0 60000 65536"/>
              <a:gd name="T184" fmla="*/ 0 60000 65536"/>
              <a:gd name="T185" fmla="*/ 0 60000 65536"/>
              <a:gd name="T186" fmla="*/ 0 60000 65536"/>
              <a:gd name="T187" fmla="*/ 0 60000 65536"/>
              <a:gd name="T188" fmla="*/ 0 60000 65536"/>
            </a:gdLst>
            <a:ahLst/>
            <a:cxnLst>
              <a:cxn ang="T126">
                <a:pos x="T0" y="T1"/>
              </a:cxn>
              <a:cxn ang="T127">
                <a:pos x="T2" y="T3"/>
              </a:cxn>
              <a:cxn ang="T128">
                <a:pos x="T4" y="T5"/>
              </a:cxn>
              <a:cxn ang="T129">
                <a:pos x="T6" y="T7"/>
              </a:cxn>
              <a:cxn ang="T130">
                <a:pos x="T8" y="T9"/>
              </a:cxn>
              <a:cxn ang="T131">
                <a:pos x="T10" y="T11"/>
              </a:cxn>
              <a:cxn ang="T132">
                <a:pos x="T12" y="T13"/>
              </a:cxn>
              <a:cxn ang="T133">
                <a:pos x="T14" y="T15"/>
              </a:cxn>
              <a:cxn ang="T134">
                <a:pos x="T16" y="T17"/>
              </a:cxn>
              <a:cxn ang="T135">
                <a:pos x="T18" y="T19"/>
              </a:cxn>
              <a:cxn ang="T136">
                <a:pos x="T20" y="T21"/>
              </a:cxn>
              <a:cxn ang="T137">
                <a:pos x="T22" y="T23"/>
              </a:cxn>
              <a:cxn ang="T138">
                <a:pos x="T24" y="T25"/>
              </a:cxn>
              <a:cxn ang="T139">
                <a:pos x="T26" y="T27"/>
              </a:cxn>
              <a:cxn ang="T140">
                <a:pos x="T28" y="T29"/>
              </a:cxn>
              <a:cxn ang="T141">
                <a:pos x="T30" y="T31"/>
              </a:cxn>
              <a:cxn ang="T142">
                <a:pos x="T32" y="T33"/>
              </a:cxn>
              <a:cxn ang="T143">
                <a:pos x="T34" y="T35"/>
              </a:cxn>
              <a:cxn ang="T144">
                <a:pos x="T36" y="T37"/>
              </a:cxn>
              <a:cxn ang="T145">
                <a:pos x="T38" y="T39"/>
              </a:cxn>
              <a:cxn ang="T146">
                <a:pos x="T40" y="T41"/>
              </a:cxn>
              <a:cxn ang="T147">
                <a:pos x="T42" y="T43"/>
              </a:cxn>
              <a:cxn ang="T148">
                <a:pos x="T44" y="T45"/>
              </a:cxn>
              <a:cxn ang="T149">
                <a:pos x="T46" y="T47"/>
              </a:cxn>
              <a:cxn ang="T150">
                <a:pos x="T48" y="T49"/>
              </a:cxn>
              <a:cxn ang="T151">
                <a:pos x="T50" y="T51"/>
              </a:cxn>
              <a:cxn ang="T152">
                <a:pos x="T52" y="T53"/>
              </a:cxn>
              <a:cxn ang="T153">
                <a:pos x="T54" y="T55"/>
              </a:cxn>
              <a:cxn ang="T154">
                <a:pos x="T56" y="T57"/>
              </a:cxn>
              <a:cxn ang="T155">
                <a:pos x="T58" y="T59"/>
              </a:cxn>
              <a:cxn ang="T156">
                <a:pos x="T60" y="T61"/>
              </a:cxn>
              <a:cxn ang="T157">
                <a:pos x="T62" y="T63"/>
              </a:cxn>
              <a:cxn ang="T158">
                <a:pos x="T64" y="T65"/>
              </a:cxn>
              <a:cxn ang="T159">
                <a:pos x="T66" y="T67"/>
              </a:cxn>
              <a:cxn ang="T160">
                <a:pos x="T68" y="T69"/>
              </a:cxn>
              <a:cxn ang="T161">
                <a:pos x="T70" y="T71"/>
              </a:cxn>
              <a:cxn ang="T162">
                <a:pos x="T72" y="T73"/>
              </a:cxn>
              <a:cxn ang="T163">
                <a:pos x="T74" y="T75"/>
              </a:cxn>
              <a:cxn ang="T164">
                <a:pos x="T76" y="T77"/>
              </a:cxn>
              <a:cxn ang="T165">
                <a:pos x="T78" y="T79"/>
              </a:cxn>
              <a:cxn ang="T166">
                <a:pos x="T80" y="T81"/>
              </a:cxn>
              <a:cxn ang="T167">
                <a:pos x="T82" y="T83"/>
              </a:cxn>
              <a:cxn ang="T168">
                <a:pos x="T84" y="T85"/>
              </a:cxn>
              <a:cxn ang="T169">
                <a:pos x="T86" y="T87"/>
              </a:cxn>
              <a:cxn ang="T170">
                <a:pos x="T88" y="T89"/>
              </a:cxn>
              <a:cxn ang="T171">
                <a:pos x="T90" y="T91"/>
              </a:cxn>
              <a:cxn ang="T172">
                <a:pos x="T92" y="T93"/>
              </a:cxn>
              <a:cxn ang="T173">
                <a:pos x="T94" y="T95"/>
              </a:cxn>
              <a:cxn ang="T174">
                <a:pos x="T96" y="T97"/>
              </a:cxn>
              <a:cxn ang="T175">
                <a:pos x="T98" y="T99"/>
              </a:cxn>
              <a:cxn ang="T176">
                <a:pos x="T100" y="T101"/>
              </a:cxn>
              <a:cxn ang="T177">
                <a:pos x="T102" y="T103"/>
              </a:cxn>
              <a:cxn ang="T178">
                <a:pos x="T104" y="T105"/>
              </a:cxn>
              <a:cxn ang="T179">
                <a:pos x="T106" y="T107"/>
              </a:cxn>
              <a:cxn ang="T180">
                <a:pos x="T108" y="T109"/>
              </a:cxn>
              <a:cxn ang="T181">
                <a:pos x="T110" y="T111"/>
              </a:cxn>
              <a:cxn ang="T182">
                <a:pos x="T112" y="T113"/>
              </a:cxn>
              <a:cxn ang="T183">
                <a:pos x="T114" y="T115"/>
              </a:cxn>
              <a:cxn ang="T184">
                <a:pos x="T116" y="T117"/>
              </a:cxn>
              <a:cxn ang="T185">
                <a:pos x="T118" y="T119"/>
              </a:cxn>
              <a:cxn ang="T186">
                <a:pos x="T120" y="T121"/>
              </a:cxn>
              <a:cxn ang="T187">
                <a:pos x="T122" y="T123"/>
              </a:cxn>
              <a:cxn ang="T188">
                <a:pos x="T124" y="T125"/>
              </a:cxn>
            </a:cxnLst>
            <a:rect l="0" t="0" r="r" b="b"/>
            <a:pathLst>
              <a:path w="150" h="98">
                <a:moveTo>
                  <a:pt x="19" y="95"/>
                </a:moveTo>
                <a:cubicBezTo>
                  <a:pt x="18" y="94"/>
                  <a:pt x="18" y="93"/>
                  <a:pt x="17" y="93"/>
                </a:cubicBezTo>
                <a:cubicBezTo>
                  <a:pt x="17" y="92"/>
                  <a:pt x="16" y="93"/>
                  <a:pt x="16" y="92"/>
                </a:cubicBezTo>
                <a:cubicBezTo>
                  <a:pt x="16" y="91"/>
                  <a:pt x="17" y="88"/>
                  <a:pt x="16" y="88"/>
                </a:cubicBezTo>
                <a:cubicBezTo>
                  <a:pt x="16" y="89"/>
                  <a:pt x="15" y="90"/>
                  <a:pt x="15" y="90"/>
                </a:cubicBezTo>
                <a:cubicBezTo>
                  <a:pt x="14" y="89"/>
                  <a:pt x="15" y="87"/>
                  <a:pt x="15" y="86"/>
                </a:cubicBezTo>
                <a:cubicBezTo>
                  <a:pt x="16" y="85"/>
                  <a:pt x="16" y="84"/>
                  <a:pt x="16" y="83"/>
                </a:cubicBezTo>
                <a:cubicBezTo>
                  <a:pt x="16" y="82"/>
                  <a:pt x="15" y="81"/>
                  <a:pt x="15" y="80"/>
                </a:cubicBezTo>
                <a:cubicBezTo>
                  <a:pt x="16" y="77"/>
                  <a:pt x="16" y="75"/>
                  <a:pt x="16" y="72"/>
                </a:cubicBezTo>
                <a:cubicBezTo>
                  <a:pt x="17" y="69"/>
                  <a:pt x="18" y="67"/>
                  <a:pt x="18" y="63"/>
                </a:cubicBezTo>
                <a:cubicBezTo>
                  <a:pt x="18" y="59"/>
                  <a:pt x="18" y="55"/>
                  <a:pt x="18" y="50"/>
                </a:cubicBezTo>
                <a:cubicBezTo>
                  <a:pt x="18" y="49"/>
                  <a:pt x="16" y="47"/>
                  <a:pt x="17" y="47"/>
                </a:cubicBezTo>
                <a:cubicBezTo>
                  <a:pt x="18" y="47"/>
                  <a:pt x="18" y="47"/>
                  <a:pt x="18" y="47"/>
                </a:cubicBezTo>
                <a:cubicBezTo>
                  <a:pt x="19" y="45"/>
                  <a:pt x="19" y="44"/>
                  <a:pt x="19" y="43"/>
                </a:cubicBezTo>
                <a:cubicBezTo>
                  <a:pt x="19" y="41"/>
                  <a:pt x="19" y="39"/>
                  <a:pt x="19" y="36"/>
                </a:cubicBezTo>
                <a:cubicBezTo>
                  <a:pt x="19" y="35"/>
                  <a:pt x="20" y="34"/>
                  <a:pt x="20" y="34"/>
                </a:cubicBezTo>
                <a:cubicBezTo>
                  <a:pt x="20" y="35"/>
                  <a:pt x="20" y="36"/>
                  <a:pt x="21" y="35"/>
                </a:cubicBezTo>
                <a:cubicBezTo>
                  <a:pt x="21" y="35"/>
                  <a:pt x="21" y="35"/>
                  <a:pt x="21" y="35"/>
                </a:cubicBezTo>
                <a:cubicBezTo>
                  <a:pt x="21" y="34"/>
                  <a:pt x="21" y="34"/>
                  <a:pt x="22" y="33"/>
                </a:cubicBezTo>
                <a:cubicBezTo>
                  <a:pt x="22" y="30"/>
                  <a:pt x="22" y="28"/>
                  <a:pt x="23" y="25"/>
                </a:cubicBezTo>
                <a:cubicBezTo>
                  <a:pt x="23" y="23"/>
                  <a:pt x="21" y="21"/>
                  <a:pt x="22" y="19"/>
                </a:cubicBezTo>
                <a:cubicBezTo>
                  <a:pt x="22" y="19"/>
                  <a:pt x="23" y="18"/>
                  <a:pt x="23" y="19"/>
                </a:cubicBezTo>
                <a:cubicBezTo>
                  <a:pt x="23" y="19"/>
                  <a:pt x="23" y="21"/>
                  <a:pt x="23" y="21"/>
                </a:cubicBezTo>
                <a:cubicBezTo>
                  <a:pt x="24" y="21"/>
                  <a:pt x="24" y="20"/>
                  <a:pt x="24" y="20"/>
                </a:cubicBezTo>
                <a:cubicBezTo>
                  <a:pt x="25" y="19"/>
                  <a:pt x="26" y="18"/>
                  <a:pt x="27" y="18"/>
                </a:cubicBezTo>
                <a:cubicBezTo>
                  <a:pt x="28" y="18"/>
                  <a:pt x="28" y="19"/>
                  <a:pt x="29" y="19"/>
                </a:cubicBezTo>
                <a:cubicBezTo>
                  <a:pt x="30" y="19"/>
                  <a:pt x="30" y="21"/>
                  <a:pt x="31" y="20"/>
                </a:cubicBezTo>
                <a:cubicBezTo>
                  <a:pt x="32" y="19"/>
                  <a:pt x="31" y="16"/>
                  <a:pt x="31" y="14"/>
                </a:cubicBezTo>
                <a:cubicBezTo>
                  <a:pt x="31" y="13"/>
                  <a:pt x="31" y="12"/>
                  <a:pt x="31" y="12"/>
                </a:cubicBezTo>
                <a:cubicBezTo>
                  <a:pt x="32" y="13"/>
                  <a:pt x="32" y="13"/>
                  <a:pt x="32" y="13"/>
                </a:cubicBezTo>
                <a:cubicBezTo>
                  <a:pt x="33" y="13"/>
                  <a:pt x="33" y="12"/>
                  <a:pt x="34" y="12"/>
                </a:cubicBezTo>
                <a:cubicBezTo>
                  <a:pt x="34" y="12"/>
                  <a:pt x="35" y="12"/>
                  <a:pt x="35" y="11"/>
                </a:cubicBezTo>
                <a:cubicBezTo>
                  <a:pt x="36" y="10"/>
                  <a:pt x="36" y="8"/>
                  <a:pt x="36" y="7"/>
                </a:cubicBezTo>
                <a:cubicBezTo>
                  <a:pt x="37" y="6"/>
                  <a:pt x="36" y="5"/>
                  <a:pt x="36" y="4"/>
                </a:cubicBezTo>
                <a:cubicBezTo>
                  <a:pt x="36" y="3"/>
                  <a:pt x="37" y="3"/>
                  <a:pt x="37" y="2"/>
                </a:cubicBezTo>
                <a:cubicBezTo>
                  <a:pt x="38" y="2"/>
                  <a:pt x="38" y="2"/>
                  <a:pt x="38" y="2"/>
                </a:cubicBezTo>
                <a:cubicBezTo>
                  <a:pt x="39" y="2"/>
                  <a:pt x="38" y="2"/>
                  <a:pt x="38" y="3"/>
                </a:cubicBezTo>
                <a:cubicBezTo>
                  <a:pt x="39" y="4"/>
                  <a:pt x="40" y="5"/>
                  <a:pt x="40" y="6"/>
                </a:cubicBezTo>
                <a:cubicBezTo>
                  <a:pt x="40" y="6"/>
                  <a:pt x="39" y="7"/>
                  <a:pt x="40" y="8"/>
                </a:cubicBezTo>
                <a:cubicBezTo>
                  <a:pt x="42" y="8"/>
                  <a:pt x="40" y="2"/>
                  <a:pt x="42" y="1"/>
                </a:cubicBezTo>
                <a:cubicBezTo>
                  <a:pt x="42" y="1"/>
                  <a:pt x="43" y="1"/>
                  <a:pt x="43" y="1"/>
                </a:cubicBezTo>
                <a:cubicBezTo>
                  <a:pt x="44" y="1"/>
                  <a:pt x="44" y="2"/>
                  <a:pt x="44" y="2"/>
                </a:cubicBezTo>
                <a:cubicBezTo>
                  <a:pt x="44" y="2"/>
                  <a:pt x="45" y="2"/>
                  <a:pt x="45" y="2"/>
                </a:cubicBezTo>
                <a:cubicBezTo>
                  <a:pt x="46" y="2"/>
                  <a:pt x="47" y="3"/>
                  <a:pt x="47" y="3"/>
                </a:cubicBezTo>
                <a:cubicBezTo>
                  <a:pt x="46" y="4"/>
                  <a:pt x="46" y="4"/>
                  <a:pt x="46" y="4"/>
                </a:cubicBezTo>
                <a:cubicBezTo>
                  <a:pt x="47" y="5"/>
                  <a:pt x="48" y="5"/>
                  <a:pt x="48" y="4"/>
                </a:cubicBezTo>
                <a:cubicBezTo>
                  <a:pt x="48" y="4"/>
                  <a:pt x="47" y="3"/>
                  <a:pt x="48" y="3"/>
                </a:cubicBezTo>
                <a:cubicBezTo>
                  <a:pt x="48" y="3"/>
                  <a:pt x="48" y="3"/>
                  <a:pt x="49" y="3"/>
                </a:cubicBezTo>
                <a:cubicBezTo>
                  <a:pt x="49" y="3"/>
                  <a:pt x="49" y="3"/>
                  <a:pt x="49" y="3"/>
                </a:cubicBezTo>
                <a:cubicBezTo>
                  <a:pt x="50" y="3"/>
                  <a:pt x="50" y="3"/>
                  <a:pt x="51" y="3"/>
                </a:cubicBezTo>
                <a:cubicBezTo>
                  <a:pt x="51" y="3"/>
                  <a:pt x="51" y="3"/>
                  <a:pt x="52" y="2"/>
                </a:cubicBezTo>
                <a:cubicBezTo>
                  <a:pt x="54" y="2"/>
                  <a:pt x="56" y="3"/>
                  <a:pt x="58" y="3"/>
                </a:cubicBezTo>
                <a:cubicBezTo>
                  <a:pt x="58" y="4"/>
                  <a:pt x="58" y="4"/>
                  <a:pt x="59" y="4"/>
                </a:cubicBezTo>
                <a:cubicBezTo>
                  <a:pt x="60" y="4"/>
                  <a:pt x="60" y="5"/>
                  <a:pt x="61" y="5"/>
                </a:cubicBezTo>
                <a:cubicBezTo>
                  <a:pt x="61" y="5"/>
                  <a:pt x="61" y="5"/>
                  <a:pt x="61" y="5"/>
                </a:cubicBezTo>
                <a:cubicBezTo>
                  <a:pt x="62" y="5"/>
                  <a:pt x="62" y="6"/>
                  <a:pt x="63" y="5"/>
                </a:cubicBezTo>
                <a:cubicBezTo>
                  <a:pt x="63" y="5"/>
                  <a:pt x="62" y="4"/>
                  <a:pt x="63" y="4"/>
                </a:cubicBezTo>
                <a:cubicBezTo>
                  <a:pt x="63" y="4"/>
                  <a:pt x="64" y="5"/>
                  <a:pt x="64" y="5"/>
                </a:cubicBezTo>
                <a:cubicBezTo>
                  <a:pt x="64" y="5"/>
                  <a:pt x="65" y="4"/>
                  <a:pt x="65" y="4"/>
                </a:cubicBezTo>
                <a:cubicBezTo>
                  <a:pt x="65" y="5"/>
                  <a:pt x="65" y="5"/>
                  <a:pt x="65" y="6"/>
                </a:cubicBezTo>
                <a:cubicBezTo>
                  <a:pt x="67" y="6"/>
                  <a:pt x="69" y="4"/>
                  <a:pt x="70" y="4"/>
                </a:cubicBezTo>
                <a:cubicBezTo>
                  <a:pt x="71" y="4"/>
                  <a:pt x="71" y="5"/>
                  <a:pt x="71" y="6"/>
                </a:cubicBezTo>
                <a:cubicBezTo>
                  <a:pt x="71" y="6"/>
                  <a:pt x="69" y="6"/>
                  <a:pt x="70" y="7"/>
                </a:cubicBezTo>
                <a:cubicBezTo>
                  <a:pt x="70" y="7"/>
                  <a:pt x="70" y="7"/>
                  <a:pt x="71" y="7"/>
                </a:cubicBezTo>
                <a:cubicBezTo>
                  <a:pt x="71" y="8"/>
                  <a:pt x="71" y="7"/>
                  <a:pt x="71" y="7"/>
                </a:cubicBezTo>
                <a:cubicBezTo>
                  <a:pt x="72" y="7"/>
                  <a:pt x="72" y="9"/>
                  <a:pt x="72" y="8"/>
                </a:cubicBezTo>
                <a:cubicBezTo>
                  <a:pt x="73" y="8"/>
                  <a:pt x="73" y="7"/>
                  <a:pt x="74" y="6"/>
                </a:cubicBezTo>
                <a:cubicBezTo>
                  <a:pt x="74" y="6"/>
                  <a:pt x="74" y="6"/>
                  <a:pt x="74" y="6"/>
                </a:cubicBezTo>
                <a:cubicBezTo>
                  <a:pt x="75" y="6"/>
                  <a:pt x="74" y="5"/>
                  <a:pt x="75" y="5"/>
                </a:cubicBezTo>
                <a:cubicBezTo>
                  <a:pt x="75" y="5"/>
                  <a:pt x="75" y="6"/>
                  <a:pt x="76" y="6"/>
                </a:cubicBezTo>
                <a:cubicBezTo>
                  <a:pt x="76" y="6"/>
                  <a:pt x="77" y="5"/>
                  <a:pt x="77" y="5"/>
                </a:cubicBezTo>
                <a:cubicBezTo>
                  <a:pt x="77" y="6"/>
                  <a:pt x="76" y="6"/>
                  <a:pt x="76" y="6"/>
                </a:cubicBezTo>
                <a:cubicBezTo>
                  <a:pt x="77" y="6"/>
                  <a:pt x="78" y="5"/>
                  <a:pt x="79" y="6"/>
                </a:cubicBezTo>
                <a:cubicBezTo>
                  <a:pt x="79" y="6"/>
                  <a:pt x="80" y="6"/>
                  <a:pt x="80" y="6"/>
                </a:cubicBezTo>
                <a:cubicBezTo>
                  <a:pt x="80" y="6"/>
                  <a:pt x="80" y="6"/>
                  <a:pt x="80" y="6"/>
                </a:cubicBezTo>
                <a:cubicBezTo>
                  <a:pt x="81" y="7"/>
                  <a:pt x="81" y="7"/>
                  <a:pt x="80" y="7"/>
                </a:cubicBezTo>
                <a:cubicBezTo>
                  <a:pt x="80" y="8"/>
                  <a:pt x="80" y="8"/>
                  <a:pt x="80" y="8"/>
                </a:cubicBezTo>
                <a:cubicBezTo>
                  <a:pt x="79" y="9"/>
                  <a:pt x="78" y="8"/>
                  <a:pt x="78" y="9"/>
                </a:cubicBezTo>
                <a:cubicBezTo>
                  <a:pt x="77" y="9"/>
                  <a:pt x="76" y="10"/>
                  <a:pt x="76" y="11"/>
                </a:cubicBezTo>
                <a:cubicBezTo>
                  <a:pt x="75" y="12"/>
                  <a:pt x="75" y="12"/>
                  <a:pt x="75" y="13"/>
                </a:cubicBezTo>
                <a:cubicBezTo>
                  <a:pt x="75" y="13"/>
                  <a:pt x="76" y="13"/>
                  <a:pt x="76" y="13"/>
                </a:cubicBezTo>
                <a:cubicBezTo>
                  <a:pt x="76" y="13"/>
                  <a:pt x="76" y="14"/>
                  <a:pt x="76" y="14"/>
                </a:cubicBezTo>
                <a:cubicBezTo>
                  <a:pt x="77" y="15"/>
                  <a:pt x="79" y="16"/>
                  <a:pt x="79" y="15"/>
                </a:cubicBezTo>
                <a:cubicBezTo>
                  <a:pt x="80" y="14"/>
                  <a:pt x="80" y="13"/>
                  <a:pt x="80" y="12"/>
                </a:cubicBezTo>
                <a:cubicBezTo>
                  <a:pt x="81" y="11"/>
                  <a:pt x="81" y="10"/>
                  <a:pt x="82" y="10"/>
                </a:cubicBezTo>
                <a:cubicBezTo>
                  <a:pt x="82" y="9"/>
                  <a:pt x="82" y="9"/>
                  <a:pt x="82" y="9"/>
                </a:cubicBezTo>
                <a:cubicBezTo>
                  <a:pt x="83" y="8"/>
                  <a:pt x="83" y="8"/>
                  <a:pt x="84" y="7"/>
                </a:cubicBezTo>
                <a:cubicBezTo>
                  <a:pt x="84" y="7"/>
                  <a:pt x="84" y="7"/>
                  <a:pt x="84" y="7"/>
                </a:cubicBezTo>
                <a:cubicBezTo>
                  <a:pt x="85" y="7"/>
                  <a:pt x="84" y="9"/>
                  <a:pt x="84" y="10"/>
                </a:cubicBezTo>
                <a:cubicBezTo>
                  <a:pt x="84" y="11"/>
                  <a:pt x="85" y="11"/>
                  <a:pt x="85" y="11"/>
                </a:cubicBezTo>
                <a:cubicBezTo>
                  <a:pt x="85" y="12"/>
                  <a:pt x="84" y="11"/>
                  <a:pt x="83" y="12"/>
                </a:cubicBezTo>
                <a:cubicBezTo>
                  <a:pt x="82" y="13"/>
                  <a:pt x="80" y="15"/>
                  <a:pt x="82" y="16"/>
                </a:cubicBezTo>
                <a:cubicBezTo>
                  <a:pt x="82" y="16"/>
                  <a:pt x="84" y="15"/>
                  <a:pt x="84" y="16"/>
                </a:cubicBezTo>
                <a:cubicBezTo>
                  <a:pt x="84" y="17"/>
                  <a:pt x="81" y="17"/>
                  <a:pt x="81" y="18"/>
                </a:cubicBezTo>
                <a:cubicBezTo>
                  <a:pt x="81" y="18"/>
                  <a:pt x="82" y="18"/>
                  <a:pt x="82" y="19"/>
                </a:cubicBezTo>
                <a:cubicBezTo>
                  <a:pt x="82" y="20"/>
                  <a:pt x="80" y="21"/>
                  <a:pt x="81" y="22"/>
                </a:cubicBezTo>
                <a:cubicBezTo>
                  <a:pt x="81" y="22"/>
                  <a:pt x="82" y="22"/>
                  <a:pt x="82" y="23"/>
                </a:cubicBezTo>
                <a:cubicBezTo>
                  <a:pt x="82" y="23"/>
                  <a:pt x="81" y="23"/>
                  <a:pt x="81" y="24"/>
                </a:cubicBezTo>
                <a:cubicBezTo>
                  <a:pt x="81" y="24"/>
                  <a:pt x="81" y="26"/>
                  <a:pt x="82" y="25"/>
                </a:cubicBezTo>
                <a:cubicBezTo>
                  <a:pt x="82" y="25"/>
                  <a:pt x="82" y="24"/>
                  <a:pt x="83" y="24"/>
                </a:cubicBezTo>
                <a:cubicBezTo>
                  <a:pt x="83" y="24"/>
                  <a:pt x="83" y="24"/>
                  <a:pt x="84" y="23"/>
                </a:cubicBezTo>
                <a:cubicBezTo>
                  <a:pt x="84" y="23"/>
                  <a:pt x="85" y="22"/>
                  <a:pt x="85" y="21"/>
                </a:cubicBezTo>
                <a:cubicBezTo>
                  <a:pt x="84" y="21"/>
                  <a:pt x="83" y="22"/>
                  <a:pt x="83" y="21"/>
                </a:cubicBezTo>
                <a:cubicBezTo>
                  <a:pt x="83" y="20"/>
                  <a:pt x="84" y="20"/>
                  <a:pt x="85" y="20"/>
                </a:cubicBezTo>
                <a:cubicBezTo>
                  <a:pt x="85" y="20"/>
                  <a:pt x="85" y="20"/>
                  <a:pt x="85" y="21"/>
                </a:cubicBezTo>
                <a:cubicBezTo>
                  <a:pt x="86" y="21"/>
                  <a:pt x="86" y="21"/>
                  <a:pt x="86" y="21"/>
                </a:cubicBezTo>
                <a:cubicBezTo>
                  <a:pt x="86" y="21"/>
                  <a:pt x="86" y="22"/>
                  <a:pt x="86" y="22"/>
                </a:cubicBezTo>
                <a:cubicBezTo>
                  <a:pt x="87" y="22"/>
                  <a:pt x="87" y="21"/>
                  <a:pt x="87" y="21"/>
                </a:cubicBezTo>
                <a:cubicBezTo>
                  <a:pt x="89" y="21"/>
                  <a:pt x="90" y="21"/>
                  <a:pt x="91" y="20"/>
                </a:cubicBezTo>
                <a:cubicBezTo>
                  <a:pt x="91" y="19"/>
                  <a:pt x="89" y="18"/>
                  <a:pt x="90" y="17"/>
                </a:cubicBezTo>
                <a:cubicBezTo>
                  <a:pt x="91" y="16"/>
                  <a:pt x="93" y="17"/>
                  <a:pt x="94" y="18"/>
                </a:cubicBezTo>
                <a:cubicBezTo>
                  <a:pt x="95" y="19"/>
                  <a:pt x="97" y="19"/>
                  <a:pt x="98" y="20"/>
                </a:cubicBezTo>
                <a:cubicBezTo>
                  <a:pt x="98" y="20"/>
                  <a:pt x="99" y="20"/>
                  <a:pt x="99" y="21"/>
                </a:cubicBezTo>
                <a:cubicBezTo>
                  <a:pt x="100" y="21"/>
                  <a:pt x="100" y="21"/>
                  <a:pt x="100" y="21"/>
                </a:cubicBezTo>
                <a:cubicBezTo>
                  <a:pt x="101" y="22"/>
                  <a:pt x="99" y="23"/>
                  <a:pt x="97" y="24"/>
                </a:cubicBezTo>
                <a:cubicBezTo>
                  <a:pt x="97" y="24"/>
                  <a:pt x="97" y="25"/>
                  <a:pt x="97" y="24"/>
                </a:cubicBezTo>
                <a:cubicBezTo>
                  <a:pt x="97" y="24"/>
                  <a:pt x="96" y="23"/>
                  <a:pt x="96" y="23"/>
                </a:cubicBezTo>
                <a:cubicBezTo>
                  <a:pt x="96" y="24"/>
                  <a:pt x="96" y="25"/>
                  <a:pt x="95" y="25"/>
                </a:cubicBezTo>
                <a:cubicBezTo>
                  <a:pt x="95" y="26"/>
                  <a:pt x="94" y="26"/>
                  <a:pt x="94" y="27"/>
                </a:cubicBezTo>
                <a:cubicBezTo>
                  <a:pt x="93" y="29"/>
                  <a:pt x="93" y="32"/>
                  <a:pt x="92" y="31"/>
                </a:cubicBezTo>
                <a:cubicBezTo>
                  <a:pt x="92" y="30"/>
                  <a:pt x="92" y="30"/>
                  <a:pt x="92" y="30"/>
                </a:cubicBezTo>
                <a:cubicBezTo>
                  <a:pt x="91" y="31"/>
                  <a:pt x="92" y="32"/>
                  <a:pt x="92" y="34"/>
                </a:cubicBezTo>
                <a:cubicBezTo>
                  <a:pt x="93" y="37"/>
                  <a:pt x="90" y="40"/>
                  <a:pt x="89" y="43"/>
                </a:cubicBezTo>
                <a:cubicBezTo>
                  <a:pt x="89" y="44"/>
                  <a:pt x="89" y="45"/>
                  <a:pt x="88" y="45"/>
                </a:cubicBezTo>
                <a:cubicBezTo>
                  <a:pt x="88" y="45"/>
                  <a:pt x="89" y="43"/>
                  <a:pt x="88" y="43"/>
                </a:cubicBezTo>
                <a:cubicBezTo>
                  <a:pt x="87" y="44"/>
                  <a:pt x="87" y="46"/>
                  <a:pt x="87" y="47"/>
                </a:cubicBezTo>
                <a:cubicBezTo>
                  <a:pt x="87" y="48"/>
                  <a:pt x="87" y="48"/>
                  <a:pt x="87" y="48"/>
                </a:cubicBezTo>
                <a:cubicBezTo>
                  <a:pt x="88" y="48"/>
                  <a:pt x="88" y="48"/>
                  <a:pt x="89" y="48"/>
                </a:cubicBezTo>
                <a:cubicBezTo>
                  <a:pt x="89" y="48"/>
                  <a:pt x="89" y="49"/>
                  <a:pt x="89" y="49"/>
                </a:cubicBezTo>
                <a:cubicBezTo>
                  <a:pt x="91" y="49"/>
                  <a:pt x="91" y="46"/>
                  <a:pt x="91" y="44"/>
                </a:cubicBezTo>
                <a:cubicBezTo>
                  <a:pt x="91" y="43"/>
                  <a:pt x="91" y="41"/>
                  <a:pt x="92" y="39"/>
                </a:cubicBezTo>
                <a:cubicBezTo>
                  <a:pt x="93" y="39"/>
                  <a:pt x="93" y="40"/>
                  <a:pt x="93" y="40"/>
                </a:cubicBezTo>
                <a:cubicBezTo>
                  <a:pt x="94" y="40"/>
                  <a:pt x="94" y="38"/>
                  <a:pt x="94" y="39"/>
                </a:cubicBezTo>
                <a:cubicBezTo>
                  <a:pt x="95" y="39"/>
                  <a:pt x="94" y="40"/>
                  <a:pt x="95" y="40"/>
                </a:cubicBezTo>
                <a:cubicBezTo>
                  <a:pt x="95" y="40"/>
                  <a:pt x="95" y="40"/>
                  <a:pt x="96" y="40"/>
                </a:cubicBezTo>
                <a:cubicBezTo>
                  <a:pt x="98" y="37"/>
                  <a:pt x="97" y="34"/>
                  <a:pt x="98" y="31"/>
                </a:cubicBezTo>
                <a:cubicBezTo>
                  <a:pt x="99" y="28"/>
                  <a:pt x="102" y="26"/>
                  <a:pt x="103" y="23"/>
                </a:cubicBezTo>
                <a:cubicBezTo>
                  <a:pt x="103" y="20"/>
                  <a:pt x="103" y="18"/>
                  <a:pt x="103" y="16"/>
                </a:cubicBezTo>
                <a:cubicBezTo>
                  <a:pt x="104" y="15"/>
                  <a:pt x="104" y="14"/>
                  <a:pt x="105" y="13"/>
                </a:cubicBezTo>
                <a:cubicBezTo>
                  <a:pt x="106" y="11"/>
                  <a:pt x="108" y="11"/>
                  <a:pt x="110" y="9"/>
                </a:cubicBezTo>
                <a:cubicBezTo>
                  <a:pt x="110" y="9"/>
                  <a:pt x="111" y="9"/>
                  <a:pt x="111" y="9"/>
                </a:cubicBezTo>
                <a:cubicBezTo>
                  <a:pt x="112" y="9"/>
                  <a:pt x="112" y="8"/>
                  <a:pt x="112" y="7"/>
                </a:cubicBezTo>
                <a:cubicBezTo>
                  <a:pt x="113" y="7"/>
                  <a:pt x="114" y="7"/>
                  <a:pt x="114" y="7"/>
                </a:cubicBezTo>
                <a:cubicBezTo>
                  <a:pt x="115" y="6"/>
                  <a:pt x="117" y="6"/>
                  <a:pt x="117" y="5"/>
                </a:cubicBezTo>
                <a:cubicBezTo>
                  <a:pt x="118" y="5"/>
                  <a:pt x="117" y="4"/>
                  <a:pt x="116" y="4"/>
                </a:cubicBezTo>
                <a:cubicBezTo>
                  <a:pt x="116" y="3"/>
                  <a:pt x="114" y="3"/>
                  <a:pt x="114" y="2"/>
                </a:cubicBezTo>
                <a:cubicBezTo>
                  <a:pt x="115" y="2"/>
                  <a:pt x="115" y="3"/>
                  <a:pt x="116" y="3"/>
                </a:cubicBezTo>
                <a:cubicBezTo>
                  <a:pt x="116" y="2"/>
                  <a:pt x="116" y="2"/>
                  <a:pt x="117" y="2"/>
                </a:cubicBezTo>
                <a:cubicBezTo>
                  <a:pt x="117" y="2"/>
                  <a:pt x="117" y="3"/>
                  <a:pt x="118" y="3"/>
                </a:cubicBezTo>
                <a:cubicBezTo>
                  <a:pt x="118" y="3"/>
                  <a:pt x="119" y="3"/>
                  <a:pt x="120" y="3"/>
                </a:cubicBezTo>
                <a:cubicBezTo>
                  <a:pt x="120" y="3"/>
                  <a:pt x="120" y="2"/>
                  <a:pt x="120" y="2"/>
                </a:cubicBezTo>
                <a:cubicBezTo>
                  <a:pt x="120" y="2"/>
                  <a:pt x="121" y="2"/>
                  <a:pt x="121" y="2"/>
                </a:cubicBezTo>
                <a:cubicBezTo>
                  <a:pt x="122" y="2"/>
                  <a:pt x="122" y="3"/>
                  <a:pt x="123" y="3"/>
                </a:cubicBezTo>
                <a:cubicBezTo>
                  <a:pt x="123" y="4"/>
                  <a:pt x="124" y="3"/>
                  <a:pt x="124" y="4"/>
                </a:cubicBezTo>
                <a:cubicBezTo>
                  <a:pt x="125" y="4"/>
                  <a:pt x="125" y="5"/>
                  <a:pt x="125" y="5"/>
                </a:cubicBezTo>
                <a:cubicBezTo>
                  <a:pt x="125" y="5"/>
                  <a:pt x="126" y="5"/>
                  <a:pt x="126" y="5"/>
                </a:cubicBezTo>
                <a:cubicBezTo>
                  <a:pt x="127" y="6"/>
                  <a:pt x="126" y="6"/>
                  <a:pt x="127" y="6"/>
                </a:cubicBezTo>
                <a:cubicBezTo>
                  <a:pt x="127" y="6"/>
                  <a:pt x="128" y="7"/>
                  <a:pt x="128" y="7"/>
                </a:cubicBezTo>
                <a:cubicBezTo>
                  <a:pt x="128" y="8"/>
                  <a:pt x="128" y="9"/>
                  <a:pt x="128" y="9"/>
                </a:cubicBezTo>
                <a:cubicBezTo>
                  <a:pt x="129" y="10"/>
                  <a:pt x="129" y="10"/>
                  <a:pt x="130" y="10"/>
                </a:cubicBezTo>
                <a:cubicBezTo>
                  <a:pt x="133" y="12"/>
                  <a:pt x="136" y="11"/>
                  <a:pt x="139" y="12"/>
                </a:cubicBezTo>
                <a:cubicBezTo>
                  <a:pt x="140" y="12"/>
                  <a:pt x="141" y="12"/>
                  <a:pt x="141" y="13"/>
                </a:cubicBezTo>
                <a:cubicBezTo>
                  <a:pt x="142" y="14"/>
                  <a:pt x="142" y="16"/>
                  <a:pt x="142" y="18"/>
                </a:cubicBezTo>
                <a:cubicBezTo>
                  <a:pt x="142" y="19"/>
                  <a:pt x="142" y="19"/>
                  <a:pt x="142" y="20"/>
                </a:cubicBezTo>
                <a:cubicBezTo>
                  <a:pt x="142" y="20"/>
                  <a:pt x="143" y="20"/>
                  <a:pt x="143" y="20"/>
                </a:cubicBezTo>
                <a:cubicBezTo>
                  <a:pt x="143" y="21"/>
                  <a:pt x="142" y="21"/>
                  <a:pt x="142" y="21"/>
                </a:cubicBezTo>
                <a:cubicBezTo>
                  <a:pt x="142" y="21"/>
                  <a:pt x="142" y="21"/>
                  <a:pt x="142" y="21"/>
                </a:cubicBezTo>
                <a:cubicBezTo>
                  <a:pt x="141" y="22"/>
                  <a:pt x="142" y="22"/>
                  <a:pt x="142" y="23"/>
                </a:cubicBezTo>
                <a:cubicBezTo>
                  <a:pt x="142" y="24"/>
                  <a:pt x="141" y="25"/>
                  <a:pt x="141" y="26"/>
                </a:cubicBezTo>
                <a:cubicBezTo>
                  <a:pt x="140" y="26"/>
                  <a:pt x="140" y="25"/>
                  <a:pt x="140" y="25"/>
                </a:cubicBezTo>
                <a:cubicBezTo>
                  <a:pt x="139" y="26"/>
                  <a:pt x="140" y="26"/>
                  <a:pt x="139" y="27"/>
                </a:cubicBezTo>
                <a:cubicBezTo>
                  <a:pt x="139" y="27"/>
                  <a:pt x="140" y="27"/>
                  <a:pt x="140" y="27"/>
                </a:cubicBezTo>
                <a:cubicBezTo>
                  <a:pt x="140" y="29"/>
                  <a:pt x="138" y="29"/>
                  <a:pt x="137" y="30"/>
                </a:cubicBezTo>
                <a:cubicBezTo>
                  <a:pt x="136" y="31"/>
                  <a:pt x="136" y="32"/>
                  <a:pt x="136" y="33"/>
                </a:cubicBezTo>
                <a:cubicBezTo>
                  <a:pt x="136" y="33"/>
                  <a:pt x="137" y="33"/>
                  <a:pt x="137" y="34"/>
                </a:cubicBezTo>
                <a:cubicBezTo>
                  <a:pt x="137" y="35"/>
                  <a:pt x="136" y="35"/>
                  <a:pt x="136" y="36"/>
                </a:cubicBezTo>
                <a:cubicBezTo>
                  <a:pt x="134" y="43"/>
                  <a:pt x="131" y="48"/>
                  <a:pt x="129" y="55"/>
                </a:cubicBezTo>
                <a:cubicBezTo>
                  <a:pt x="128" y="58"/>
                  <a:pt x="126" y="60"/>
                  <a:pt x="125" y="62"/>
                </a:cubicBezTo>
                <a:cubicBezTo>
                  <a:pt x="125" y="63"/>
                  <a:pt x="124" y="64"/>
                  <a:pt x="124" y="65"/>
                </a:cubicBezTo>
                <a:cubicBezTo>
                  <a:pt x="124" y="65"/>
                  <a:pt x="123" y="64"/>
                  <a:pt x="123" y="65"/>
                </a:cubicBezTo>
                <a:cubicBezTo>
                  <a:pt x="122" y="65"/>
                  <a:pt x="124" y="66"/>
                  <a:pt x="124" y="67"/>
                </a:cubicBezTo>
                <a:cubicBezTo>
                  <a:pt x="125" y="67"/>
                  <a:pt x="125" y="67"/>
                  <a:pt x="125" y="67"/>
                </a:cubicBezTo>
                <a:cubicBezTo>
                  <a:pt x="127" y="67"/>
                  <a:pt x="126" y="71"/>
                  <a:pt x="127" y="70"/>
                </a:cubicBezTo>
                <a:cubicBezTo>
                  <a:pt x="128" y="69"/>
                  <a:pt x="127" y="65"/>
                  <a:pt x="127" y="66"/>
                </a:cubicBezTo>
                <a:cubicBezTo>
                  <a:pt x="128" y="67"/>
                  <a:pt x="128" y="69"/>
                  <a:pt x="128" y="70"/>
                </a:cubicBezTo>
                <a:cubicBezTo>
                  <a:pt x="128" y="71"/>
                  <a:pt x="130" y="70"/>
                  <a:pt x="130" y="71"/>
                </a:cubicBezTo>
                <a:cubicBezTo>
                  <a:pt x="130" y="71"/>
                  <a:pt x="129" y="72"/>
                  <a:pt x="129" y="73"/>
                </a:cubicBezTo>
                <a:cubicBezTo>
                  <a:pt x="129" y="73"/>
                  <a:pt x="130" y="75"/>
                  <a:pt x="130" y="74"/>
                </a:cubicBezTo>
                <a:cubicBezTo>
                  <a:pt x="131" y="73"/>
                  <a:pt x="130" y="72"/>
                  <a:pt x="130" y="71"/>
                </a:cubicBezTo>
                <a:cubicBezTo>
                  <a:pt x="130" y="70"/>
                  <a:pt x="130" y="70"/>
                  <a:pt x="130" y="70"/>
                </a:cubicBezTo>
                <a:cubicBezTo>
                  <a:pt x="130" y="70"/>
                  <a:pt x="131" y="70"/>
                  <a:pt x="131" y="70"/>
                </a:cubicBezTo>
                <a:cubicBezTo>
                  <a:pt x="131" y="69"/>
                  <a:pt x="132" y="68"/>
                  <a:pt x="132" y="69"/>
                </a:cubicBezTo>
                <a:cubicBezTo>
                  <a:pt x="134" y="70"/>
                  <a:pt x="133" y="72"/>
                  <a:pt x="135" y="73"/>
                </a:cubicBezTo>
                <a:cubicBezTo>
                  <a:pt x="135" y="74"/>
                  <a:pt x="135" y="73"/>
                  <a:pt x="136" y="74"/>
                </a:cubicBezTo>
                <a:cubicBezTo>
                  <a:pt x="137" y="75"/>
                  <a:pt x="137" y="77"/>
                  <a:pt x="138" y="79"/>
                </a:cubicBezTo>
                <a:cubicBezTo>
                  <a:pt x="138" y="80"/>
                  <a:pt x="137" y="82"/>
                  <a:pt x="136" y="83"/>
                </a:cubicBezTo>
                <a:cubicBezTo>
                  <a:pt x="135" y="84"/>
                  <a:pt x="133" y="87"/>
                  <a:pt x="132" y="86"/>
                </a:cubicBezTo>
                <a:cubicBezTo>
                  <a:pt x="131" y="84"/>
                  <a:pt x="132" y="83"/>
                  <a:pt x="131" y="82"/>
                </a:cubicBezTo>
                <a:cubicBezTo>
                  <a:pt x="131" y="81"/>
                  <a:pt x="130" y="81"/>
                  <a:pt x="130" y="80"/>
                </a:cubicBezTo>
                <a:cubicBezTo>
                  <a:pt x="130" y="79"/>
                  <a:pt x="129" y="79"/>
                  <a:pt x="129" y="78"/>
                </a:cubicBezTo>
                <a:cubicBezTo>
                  <a:pt x="129" y="78"/>
                  <a:pt x="129" y="78"/>
                  <a:pt x="128" y="78"/>
                </a:cubicBezTo>
                <a:cubicBezTo>
                  <a:pt x="128" y="77"/>
                  <a:pt x="128" y="76"/>
                  <a:pt x="128" y="77"/>
                </a:cubicBezTo>
                <a:cubicBezTo>
                  <a:pt x="126" y="78"/>
                  <a:pt x="127" y="80"/>
                  <a:pt x="127" y="81"/>
                </a:cubicBezTo>
                <a:cubicBezTo>
                  <a:pt x="126" y="84"/>
                  <a:pt x="125" y="86"/>
                  <a:pt x="123" y="88"/>
                </a:cubicBezTo>
                <a:cubicBezTo>
                  <a:pt x="123" y="88"/>
                  <a:pt x="122" y="88"/>
                  <a:pt x="122" y="88"/>
                </a:cubicBezTo>
                <a:cubicBezTo>
                  <a:pt x="122" y="88"/>
                  <a:pt x="122" y="88"/>
                  <a:pt x="122" y="88"/>
                </a:cubicBezTo>
                <a:cubicBezTo>
                  <a:pt x="121" y="88"/>
                  <a:pt x="121" y="88"/>
                  <a:pt x="120" y="88"/>
                </a:cubicBezTo>
                <a:cubicBezTo>
                  <a:pt x="120" y="88"/>
                  <a:pt x="119" y="89"/>
                  <a:pt x="119" y="89"/>
                </a:cubicBezTo>
                <a:cubicBezTo>
                  <a:pt x="119" y="88"/>
                  <a:pt x="119" y="88"/>
                  <a:pt x="119" y="87"/>
                </a:cubicBezTo>
                <a:cubicBezTo>
                  <a:pt x="119" y="87"/>
                  <a:pt x="118" y="87"/>
                  <a:pt x="118" y="87"/>
                </a:cubicBezTo>
                <a:cubicBezTo>
                  <a:pt x="117" y="85"/>
                  <a:pt x="119" y="82"/>
                  <a:pt x="118" y="82"/>
                </a:cubicBezTo>
                <a:cubicBezTo>
                  <a:pt x="117" y="82"/>
                  <a:pt x="117" y="83"/>
                  <a:pt x="117" y="83"/>
                </a:cubicBezTo>
                <a:cubicBezTo>
                  <a:pt x="116" y="82"/>
                  <a:pt x="117" y="80"/>
                  <a:pt x="116" y="80"/>
                </a:cubicBezTo>
                <a:cubicBezTo>
                  <a:pt x="115" y="80"/>
                  <a:pt x="115" y="82"/>
                  <a:pt x="115" y="83"/>
                </a:cubicBezTo>
                <a:cubicBezTo>
                  <a:pt x="114" y="83"/>
                  <a:pt x="114" y="83"/>
                  <a:pt x="114" y="83"/>
                </a:cubicBezTo>
                <a:cubicBezTo>
                  <a:pt x="112" y="84"/>
                  <a:pt x="111" y="86"/>
                  <a:pt x="110" y="87"/>
                </a:cubicBezTo>
                <a:cubicBezTo>
                  <a:pt x="108" y="89"/>
                  <a:pt x="107" y="91"/>
                  <a:pt x="104" y="91"/>
                </a:cubicBezTo>
                <a:cubicBezTo>
                  <a:pt x="104" y="91"/>
                  <a:pt x="103" y="91"/>
                  <a:pt x="102" y="91"/>
                </a:cubicBezTo>
                <a:cubicBezTo>
                  <a:pt x="102" y="91"/>
                  <a:pt x="102" y="93"/>
                  <a:pt x="101" y="92"/>
                </a:cubicBezTo>
                <a:cubicBezTo>
                  <a:pt x="101" y="92"/>
                  <a:pt x="102" y="90"/>
                  <a:pt x="101" y="90"/>
                </a:cubicBezTo>
                <a:cubicBezTo>
                  <a:pt x="101" y="89"/>
                  <a:pt x="101" y="90"/>
                  <a:pt x="100" y="90"/>
                </a:cubicBezTo>
                <a:cubicBezTo>
                  <a:pt x="99" y="89"/>
                  <a:pt x="98" y="88"/>
                  <a:pt x="98" y="87"/>
                </a:cubicBezTo>
                <a:cubicBezTo>
                  <a:pt x="97" y="87"/>
                  <a:pt x="98" y="86"/>
                  <a:pt x="97" y="86"/>
                </a:cubicBezTo>
                <a:cubicBezTo>
                  <a:pt x="94" y="86"/>
                  <a:pt x="93" y="89"/>
                  <a:pt x="90" y="90"/>
                </a:cubicBezTo>
                <a:cubicBezTo>
                  <a:pt x="90" y="90"/>
                  <a:pt x="89" y="90"/>
                  <a:pt x="89" y="90"/>
                </a:cubicBezTo>
                <a:cubicBezTo>
                  <a:pt x="89" y="90"/>
                  <a:pt x="89" y="89"/>
                  <a:pt x="88" y="89"/>
                </a:cubicBezTo>
                <a:cubicBezTo>
                  <a:pt x="87" y="89"/>
                  <a:pt x="85" y="93"/>
                  <a:pt x="84" y="92"/>
                </a:cubicBezTo>
                <a:cubicBezTo>
                  <a:pt x="83" y="91"/>
                  <a:pt x="83" y="90"/>
                  <a:pt x="82" y="90"/>
                </a:cubicBezTo>
                <a:cubicBezTo>
                  <a:pt x="82" y="90"/>
                  <a:pt x="81" y="91"/>
                  <a:pt x="81" y="91"/>
                </a:cubicBezTo>
                <a:cubicBezTo>
                  <a:pt x="80" y="90"/>
                  <a:pt x="82" y="87"/>
                  <a:pt x="80" y="87"/>
                </a:cubicBezTo>
                <a:cubicBezTo>
                  <a:pt x="80" y="87"/>
                  <a:pt x="80" y="88"/>
                  <a:pt x="79" y="88"/>
                </a:cubicBezTo>
                <a:cubicBezTo>
                  <a:pt x="79" y="87"/>
                  <a:pt x="79" y="87"/>
                  <a:pt x="79" y="86"/>
                </a:cubicBezTo>
                <a:cubicBezTo>
                  <a:pt x="79" y="85"/>
                  <a:pt x="79" y="85"/>
                  <a:pt x="78" y="84"/>
                </a:cubicBezTo>
                <a:cubicBezTo>
                  <a:pt x="78" y="84"/>
                  <a:pt x="79" y="83"/>
                  <a:pt x="78" y="83"/>
                </a:cubicBezTo>
                <a:cubicBezTo>
                  <a:pt x="78" y="82"/>
                  <a:pt x="78" y="82"/>
                  <a:pt x="78" y="82"/>
                </a:cubicBezTo>
                <a:cubicBezTo>
                  <a:pt x="78" y="81"/>
                  <a:pt x="79" y="79"/>
                  <a:pt x="78" y="79"/>
                </a:cubicBezTo>
                <a:cubicBezTo>
                  <a:pt x="77" y="79"/>
                  <a:pt x="77" y="79"/>
                  <a:pt x="77" y="79"/>
                </a:cubicBezTo>
                <a:cubicBezTo>
                  <a:pt x="76" y="78"/>
                  <a:pt x="77" y="77"/>
                  <a:pt x="76" y="76"/>
                </a:cubicBezTo>
                <a:cubicBezTo>
                  <a:pt x="75" y="76"/>
                  <a:pt x="73" y="78"/>
                  <a:pt x="73" y="77"/>
                </a:cubicBezTo>
                <a:cubicBezTo>
                  <a:pt x="73" y="76"/>
                  <a:pt x="74" y="75"/>
                  <a:pt x="75" y="74"/>
                </a:cubicBezTo>
                <a:cubicBezTo>
                  <a:pt x="75" y="73"/>
                  <a:pt x="76" y="72"/>
                  <a:pt x="75" y="72"/>
                </a:cubicBezTo>
                <a:cubicBezTo>
                  <a:pt x="74" y="72"/>
                  <a:pt x="74" y="72"/>
                  <a:pt x="74" y="73"/>
                </a:cubicBezTo>
                <a:cubicBezTo>
                  <a:pt x="74" y="73"/>
                  <a:pt x="74" y="72"/>
                  <a:pt x="74" y="72"/>
                </a:cubicBezTo>
                <a:cubicBezTo>
                  <a:pt x="73" y="73"/>
                  <a:pt x="73" y="74"/>
                  <a:pt x="73" y="74"/>
                </a:cubicBezTo>
                <a:cubicBezTo>
                  <a:pt x="72" y="75"/>
                  <a:pt x="71" y="76"/>
                  <a:pt x="71" y="77"/>
                </a:cubicBezTo>
                <a:cubicBezTo>
                  <a:pt x="71" y="79"/>
                  <a:pt x="71" y="80"/>
                  <a:pt x="70" y="82"/>
                </a:cubicBezTo>
                <a:cubicBezTo>
                  <a:pt x="69" y="84"/>
                  <a:pt x="69" y="85"/>
                  <a:pt x="69" y="87"/>
                </a:cubicBezTo>
                <a:cubicBezTo>
                  <a:pt x="70" y="88"/>
                  <a:pt x="70" y="90"/>
                  <a:pt x="69" y="90"/>
                </a:cubicBezTo>
                <a:cubicBezTo>
                  <a:pt x="69" y="89"/>
                  <a:pt x="69" y="87"/>
                  <a:pt x="68" y="87"/>
                </a:cubicBezTo>
                <a:cubicBezTo>
                  <a:pt x="68" y="87"/>
                  <a:pt x="68" y="87"/>
                  <a:pt x="67" y="87"/>
                </a:cubicBezTo>
                <a:cubicBezTo>
                  <a:pt x="67" y="87"/>
                  <a:pt x="67" y="87"/>
                  <a:pt x="66" y="87"/>
                </a:cubicBezTo>
                <a:cubicBezTo>
                  <a:pt x="66" y="87"/>
                  <a:pt x="66" y="85"/>
                  <a:pt x="66" y="86"/>
                </a:cubicBezTo>
                <a:cubicBezTo>
                  <a:pt x="64" y="86"/>
                  <a:pt x="65" y="89"/>
                  <a:pt x="64" y="90"/>
                </a:cubicBezTo>
                <a:cubicBezTo>
                  <a:pt x="64" y="91"/>
                  <a:pt x="64" y="91"/>
                  <a:pt x="64" y="91"/>
                </a:cubicBezTo>
                <a:cubicBezTo>
                  <a:pt x="64" y="92"/>
                  <a:pt x="64" y="92"/>
                  <a:pt x="64" y="93"/>
                </a:cubicBezTo>
                <a:cubicBezTo>
                  <a:pt x="64" y="93"/>
                  <a:pt x="63" y="92"/>
                  <a:pt x="63" y="92"/>
                </a:cubicBezTo>
                <a:cubicBezTo>
                  <a:pt x="62" y="93"/>
                  <a:pt x="62" y="94"/>
                  <a:pt x="61" y="94"/>
                </a:cubicBezTo>
                <a:cubicBezTo>
                  <a:pt x="60" y="94"/>
                  <a:pt x="60" y="93"/>
                  <a:pt x="59" y="93"/>
                </a:cubicBezTo>
                <a:cubicBezTo>
                  <a:pt x="59" y="94"/>
                  <a:pt x="60" y="96"/>
                  <a:pt x="59" y="96"/>
                </a:cubicBezTo>
                <a:cubicBezTo>
                  <a:pt x="58" y="96"/>
                  <a:pt x="57" y="96"/>
                  <a:pt x="57" y="96"/>
                </a:cubicBezTo>
                <a:cubicBezTo>
                  <a:pt x="56" y="96"/>
                  <a:pt x="55" y="98"/>
                  <a:pt x="55" y="97"/>
                </a:cubicBezTo>
                <a:cubicBezTo>
                  <a:pt x="54" y="96"/>
                  <a:pt x="56" y="94"/>
                  <a:pt x="55" y="93"/>
                </a:cubicBezTo>
                <a:cubicBezTo>
                  <a:pt x="54" y="93"/>
                  <a:pt x="53" y="93"/>
                  <a:pt x="52" y="92"/>
                </a:cubicBezTo>
                <a:cubicBezTo>
                  <a:pt x="52" y="92"/>
                  <a:pt x="53" y="91"/>
                  <a:pt x="52" y="91"/>
                </a:cubicBezTo>
                <a:cubicBezTo>
                  <a:pt x="52" y="91"/>
                  <a:pt x="51" y="92"/>
                  <a:pt x="51" y="92"/>
                </a:cubicBezTo>
                <a:cubicBezTo>
                  <a:pt x="51" y="92"/>
                  <a:pt x="50" y="92"/>
                  <a:pt x="50" y="92"/>
                </a:cubicBezTo>
                <a:cubicBezTo>
                  <a:pt x="48" y="92"/>
                  <a:pt x="47" y="97"/>
                  <a:pt x="45" y="96"/>
                </a:cubicBezTo>
                <a:cubicBezTo>
                  <a:pt x="44" y="96"/>
                  <a:pt x="44" y="95"/>
                  <a:pt x="44" y="95"/>
                </a:cubicBezTo>
                <a:cubicBezTo>
                  <a:pt x="43" y="95"/>
                  <a:pt x="43" y="95"/>
                  <a:pt x="42" y="95"/>
                </a:cubicBezTo>
                <a:cubicBezTo>
                  <a:pt x="42" y="95"/>
                  <a:pt x="42" y="94"/>
                  <a:pt x="41" y="94"/>
                </a:cubicBezTo>
                <a:cubicBezTo>
                  <a:pt x="40" y="94"/>
                  <a:pt x="39" y="96"/>
                  <a:pt x="39" y="95"/>
                </a:cubicBezTo>
                <a:cubicBezTo>
                  <a:pt x="38" y="95"/>
                  <a:pt x="38" y="94"/>
                  <a:pt x="38" y="94"/>
                </a:cubicBezTo>
                <a:cubicBezTo>
                  <a:pt x="38" y="95"/>
                  <a:pt x="37" y="96"/>
                  <a:pt x="37" y="95"/>
                </a:cubicBezTo>
                <a:cubicBezTo>
                  <a:pt x="37" y="95"/>
                  <a:pt x="37" y="94"/>
                  <a:pt x="37" y="94"/>
                </a:cubicBezTo>
                <a:cubicBezTo>
                  <a:pt x="35" y="93"/>
                  <a:pt x="34" y="93"/>
                  <a:pt x="33" y="93"/>
                </a:cubicBezTo>
                <a:cubicBezTo>
                  <a:pt x="32" y="93"/>
                  <a:pt x="32" y="93"/>
                  <a:pt x="31" y="93"/>
                </a:cubicBezTo>
                <a:cubicBezTo>
                  <a:pt x="31" y="93"/>
                  <a:pt x="30" y="93"/>
                  <a:pt x="30" y="93"/>
                </a:cubicBezTo>
                <a:cubicBezTo>
                  <a:pt x="29" y="92"/>
                  <a:pt x="28" y="93"/>
                  <a:pt x="28" y="93"/>
                </a:cubicBezTo>
                <a:cubicBezTo>
                  <a:pt x="27" y="93"/>
                  <a:pt x="26" y="93"/>
                  <a:pt x="25" y="94"/>
                </a:cubicBezTo>
                <a:cubicBezTo>
                  <a:pt x="24" y="94"/>
                  <a:pt x="24" y="95"/>
                  <a:pt x="23" y="95"/>
                </a:cubicBezTo>
                <a:cubicBezTo>
                  <a:pt x="23" y="95"/>
                  <a:pt x="22" y="95"/>
                  <a:pt x="22" y="95"/>
                </a:cubicBezTo>
                <a:cubicBezTo>
                  <a:pt x="21" y="95"/>
                  <a:pt x="20" y="95"/>
                  <a:pt x="19" y="95"/>
                </a:cubicBezTo>
                <a:cubicBezTo>
                  <a:pt x="19" y="95"/>
                  <a:pt x="19" y="95"/>
                  <a:pt x="19" y="95"/>
                </a:cubicBezTo>
                <a:close/>
                <a:moveTo>
                  <a:pt x="135" y="10"/>
                </a:moveTo>
                <a:cubicBezTo>
                  <a:pt x="134" y="10"/>
                  <a:pt x="134" y="9"/>
                  <a:pt x="135" y="9"/>
                </a:cubicBezTo>
                <a:cubicBezTo>
                  <a:pt x="135" y="9"/>
                  <a:pt x="135" y="10"/>
                  <a:pt x="135" y="10"/>
                </a:cubicBezTo>
                <a:close/>
                <a:moveTo>
                  <a:pt x="71" y="1"/>
                </a:moveTo>
                <a:cubicBezTo>
                  <a:pt x="71" y="0"/>
                  <a:pt x="72" y="0"/>
                  <a:pt x="72" y="1"/>
                </a:cubicBezTo>
                <a:cubicBezTo>
                  <a:pt x="72" y="1"/>
                  <a:pt x="71" y="1"/>
                  <a:pt x="71" y="1"/>
                </a:cubicBezTo>
                <a:close/>
                <a:moveTo>
                  <a:pt x="147" y="22"/>
                </a:moveTo>
                <a:cubicBezTo>
                  <a:pt x="146" y="22"/>
                  <a:pt x="146" y="21"/>
                  <a:pt x="146" y="20"/>
                </a:cubicBezTo>
                <a:cubicBezTo>
                  <a:pt x="146" y="20"/>
                  <a:pt x="145" y="20"/>
                  <a:pt x="146" y="20"/>
                </a:cubicBezTo>
                <a:cubicBezTo>
                  <a:pt x="146" y="19"/>
                  <a:pt x="147" y="20"/>
                  <a:pt x="148" y="20"/>
                </a:cubicBezTo>
                <a:cubicBezTo>
                  <a:pt x="149" y="19"/>
                  <a:pt x="150" y="19"/>
                  <a:pt x="150" y="19"/>
                </a:cubicBezTo>
                <a:cubicBezTo>
                  <a:pt x="149" y="20"/>
                  <a:pt x="148" y="21"/>
                  <a:pt x="147" y="21"/>
                </a:cubicBezTo>
                <a:cubicBezTo>
                  <a:pt x="147" y="21"/>
                  <a:pt x="147" y="22"/>
                  <a:pt x="147" y="22"/>
                </a:cubicBezTo>
                <a:close/>
                <a:moveTo>
                  <a:pt x="100" y="16"/>
                </a:moveTo>
                <a:cubicBezTo>
                  <a:pt x="100" y="16"/>
                  <a:pt x="101" y="15"/>
                  <a:pt x="101" y="15"/>
                </a:cubicBezTo>
                <a:cubicBezTo>
                  <a:pt x="101" y="15"/>
                  <a:pt x="102" y="14"/>
                  <a:pt x="102" y="14"/>
                </a:cubicBezTo>
                <a:cubicBezTo>
                  <a:pt x="103" y="15"/>
                  <a:pt x="101" y="17"/>
                  <a:pt x="100" y="16"/>
                </a:cubicBezTo>
                <a:close/>
                <a:moveTo>
                  <a:pt x="98" y="16"/>
                </a:moveTo>
                <a:cubicBezTo>
                  <a:pt x="98" y="16"/>
                  <a:pt x="100" y="15"/>
                  <a:pt x="100" y="16"/>
                </a:cubicBezTo>
                <a:cubicBezTo>
                  <a:pt x="100" y="16"/>
                  <a:pt x="99" y="16"/>
                  <a:pt x="98" y="16"/>
                </a:cubicBezTo>
                <a:close/>
                <a:moveTo>
                  <a:pt x="77" y="13"/>
                </a:moveTo>
                <a:cubicBezTo>
                  <a:pt x="77" y="13"/>
                  <a:pt x="77" y="12"/>
                  <a:pt x="78" y="12"/>
                </a:cubicBezTo>
                <a:cubicBezTo>
                  <a:pt x="78" y="13"/>
                  <a:pt x="77" y="13"/>
                  <a:pt x="77" y="13"/>
                </a:cubicBezTo>
                <a:close/>
                <a:moveTo>
                  <a:pt x="89" y="16"/>
                </a:moveTo>
                <a:cubicBezTo>
                  <a:pt x="89" y="16"/>
                  <a:pt x="90" y="16"/>
                  <a:pt x="90" y="16"/>
                </a:cubicBezTo>
                <a:cubicBezTo>
                  <a:pt x="90" y="16"/>
                  <a:pt x="89" y="17"/>
                  <a:pt x="89" y="16"/>
                </a:cubicBezTo>
                <a:close/>
                <a:moveTo>
                  <a:pt x="88" y="18"/>
                </a:moveTo>
                <a:cubicBezTo>
                  <a:pt x="87" y="18"/>
                  <a:pt x="89" y="17"/>
                  <a:pt x="89" y="17"/>
                </a:cubicBezTo>
                <a:cubicBezTo>
                  <a:pt x="89" y="18"/>
                  <a:pt x="88" y="18"/>
                  <a:pt x="88" y="18"/>
                </a:cubicBezTo>
                <a:close/>
                <a:moveTo>
                  <a:pt x="84" y="18"/>
                </a:moveTo>
                <a:cubicBezTo>
                  <a:pt x="83" y="17"/>
                  <a:pt x="86" y="17"/>
                  <a:pt x="86" y="18"/>
                </a:cubicBezTo>
                <a:cubicBezTo>
                  <a:pt x="86" y="18"/>
                  <a:pt x="85" y="18"/>
                  <a:pt x="84" y="18"/>
                </a:cubicBezTo>
                <a:cubicBezTo>
                  <a:pt x="84" y="18"/>
                  <a:pt x="84" y="18"/>
                  <a:pt x="84" y="18"/>
                </a:cubicBezTo>
                <a:close/>
                <a:moveTo>
                  <a:pt x="22" y="6"/>
                </a:moveTo>
                <a:cubicBezTo>
                  <a:pt x="22" y="6"/>
                  <a:pt x="23" y="5"/>
                  <a:pt x="23" y="5"/>
                </a:cubicBezTo>
                <a:cubicBezTo>
                  <a:pt x="23" y="6"/>
                  <a:pt x="22" y="6"/>
                  <a:pt x="22" y="6"/>
                </a:cubicBezTo>
                <a:close/>
                <a:moveTo>
                  <a:pt x="29" y="8"/>
                </a:moveTo>
                <a:cubicBezTo>
                  <a:pt x="28" y="8"/>
                  <a:pt x="28" y="7"/>
                  <a:pt x="28" y="7"/>
                </a:cubicBezTo>
                <a:cubicBezTo>
                  <a:pt x="28" y="6"/>
                  <a:pt x="29" y="7"/>
                  <a:pt x="29" y="6"/>
                </a:cubicBezTo>
                <a:cubicBezTo>
                  <a:pt x="30" y="6"/>
                  <a:pt x="30" y="5"/>
                  <a:pt x="30" y="5"/>
                </a:cubicBezTo>
                <a:cubicBezTo>
                  <a:pt x="31" y="5"/>
                  <a:pt x="31" y="6"/>
                  <a:pt x="31" y="5"/>
                </a:cubicBezTo>
                <a:cubicBezTo>
                  <a:pt x="31" y="5"/>
                  <a:pt x="30" y="5"/>
                  <a:pt x="30" y="4"/>
                </a:cubicBezTo>
                <a:cubicBezTo>
                  <a:pt x="30" y="3"/>
                  <a:pt x="31" y="2"/>
                  <a:pt x="31" y="3"/>
                </a:cubicBezTo>
                <a:cubicBezTo>
                  <a:pt x="32" y="3"/>
                  <a:pt x="31" y="4"/>
                  <a:pt x="32" y="4"/>
                </a:cubicBezTo>
                <a:cubicBezTo>
                  <a:pt x="33" y="5"/>
                  <a:pt x="35" y="4"/>
                  <a:pt x="35" y="5"/>
                </a:cubicBezTo>
                <a:cubicBezTo>
                  <a:pt x="35" y="6"/>
                  <a:pt x="33" y="6"/>
                  <a:pt x="34" y="7"/>
                </a:cubicBezTo>
                <a:cubicBezTo>
                  <a:pt x="34" y="7"/>
                  <a:pt x="35" y="7"/>
                  <a:pt x="35" y="8"/>
                </a:cubicBezTo>
                <a:cubicBezTo>
                  <a:pt x="35" y="8"/>
                  <a:pt x="34" y="9"/>
                  <a:pt x="33" y="9"/>
                </a:cubicBezTo>
                <a:cubicBezTo>
                  <a:pt x="33" y="9"/>
                  <a:pt x="33" y="9"/>
                  <a:pt x="32" y="8"/>
                </a:cubicBezTo>
                <a:cubicBezTo>
                  <a:pt x="32" y="8"/>
                  <a:pt x="31" y="9"/>
                  <a:pt x="31" y="9"/>
                </a:cubicBezTo>
                <a:cubicBezTo>
                  <a:pt x="31" y="8"/>
                  <a:pt x="30" y="7"/>
                  <a:pt x="30" y="7"/>
                </a:cubicBezTo>
                <a:cubicBezTo>
                  <a:pt x="29" y="7"/>
                  <a:pt x="29" y="8"/>
                  <a:pt x="29" y="8"/>
                </a:cubicBezTo>
                <a:close/>
                <a:moveTo>
                  <a:pt x="97" y="26"/>
                </a:moveTo>
                <a:cubicBezTo>
                  <a:pt x="97" y="26"/>
                  <a:pt x="98" y="25"/>
                  <a:pt x="98" y="26"/>
                </a:cubicBezTo>
                <a:cubicBezTo>
                  <a:pt x="98" y="26"/>
                  <a:pt x="98" y="26"/>
                  <a:pt x="97" y="26"/>
                </a:cubicBezTo>
                <a:close/>
                <a:moveTo>
                  <a:pt x="98" y="28"/>
                </a:moveTo>
                <a:cubicBezTo>
                  <a:pt x="98" y="28"/>
                  <a:pt x="99" y="27"/>
                  <a:pt x="99" y="27"/>
                </a:cubicBezTo>
                <a:cubicBezTo>
                  <a:pt x="99" y="28"/>
                  <a:pt x="99" y="28"/>
                  <a:pt x="98" y="28"/>
                </a:cubicBezTo>
                <a:close/>
                <a:moveTo>
                  <a:pt x="95" y="29"/>
                </a:moveTo>
                <a:cubicBezTo>
                  <a:pt x="94" y="29"/>
                  <a:pt x="96" y="27"/>
                  <a:pt x="96" y="27"/>
                </a:cubicBezTo>
                <a:cubicBezTo>
                  <a:pt x="96" y="28"/>
                  <a:pt x="96" y="29"/>
                  <a:pt x="95" y="29"/>
                </a:cubicBezTo>
                <a:close/>
                <a:moveTo>
                  <a:pt x="96" y="32"/>
                </a:moveTo>
                <a:cubicBezTo>
                  <a:pt x="96" y="32"/>
                  <a:pt x="97" y="30"/>
                  <a:pt x="97" y="30"/>
                </a:cubicBezTo>
                <a:cubicBezTo>
                  <a:pt x="97" y="30"/>
                  <a:pt x="98" y="29"/>
                  <a:pt x="98" y="30"/>
                </a:cubicBezTo>
                <a:cubicBezTo>
                  <a:pt x="98" y="30"/>
                  <a:pt x="97" y="32"/>
                  <a:pt x="96" y="32"/>
                </a:cubicBezTo>
                <a:close/>
                <a:moveTo>
                  <a:pt x="25" y="18"/>
                </a:moveTo>
                <a:cubicBezTo>
                  <a:pt x="25" y="17"/>
                  <a:pt x="25" y="17"/>
                  <a:pt x="26" y="17"/>
                </a:cubicBezTo>
                <a:cubicBezTo>
                  <a:pt x="26" y="17"/>
                  <a:pt x="26" y="17"/>
                  <a:pt x="26" y="17"/>
                </a:cubicBezTo>
                <a:cubicBezTo>
                  <a:pt x="26" y="18"/>
                  <a:pt x="25" y="18"/>
                  <a:pt x="25" y="18"/>
                </a:cubicBezTo>
                <a:close/>
                <a:moveTo>
                  <a:pt x="80" y="32"/>
                </a:moveTo>
                <a:cubicBezTo>
                  <a:pt x="80" y="32"/>
                  <a:pt x="81" y="30"/>
                  <a:pt x="81" y="31"/>
                </a:cubicBezTo>
                <a:cubicBezTo>
                  <a:pt x="81" y="32"/>
                  <a:pt x="81" y="33"/>
                  <a:pt x="80" y="32"/>
                </a:cubicBezTo>
                <a:close/>
                <a:moveTo>
                  <a:pt x="93" y="37"/>
                </a:moveTo>
                <a:cubicBezTo>
                  <a:pt x="92" y="37"/>
                  <a:pt x="94" y="36"/>
                  <a:pt x="94" y="37"/>
                </a:cubicBezTo>
                <a:cubicBezTo>
                  <a:pt x="94" y="37"/>
                  <a:pt x="93" y="38"/>
                  <a:pt x="93" y="37"/>
                </a:cubicBezTo>
                <a:close/>
                <a:moveTo>
                  <a:pt x="0" y="23"/>
                </a:moveTo>
                <a:cubicBezTo>
                  <a:pt x="0" y="22"/>
                  <a:pt x="2" y="21"/>
                  <a:pt x="2" y="21"/>
                </a:cubicBezTo>
                <a:cubicBezTo>
                  <a:pt x="3" y="21"/>
                  <a:pt x="3" y="22"/>
                  <a:pt x="3" y="22"/>
                </a:cubicBezTo>
                <a:cubicBezTo>
                  <a:pt x="3" y="22"/>
                  <a:pt x="4" y="23"/>
                  <a:pt x="4" y="23"/>
                </a:cubicBezTo>
                <a:cubicBezTo>
                  <a:pt x="3" y="23"/>
                  <a:pt x="2" y="23"/>
                  <a:pt x="2" y="23"/>
                </a:cubicBezTo>
                <a:cubicBezTo>
                  <a:pt x="1" y="23"/>
                  <a:pt x="1" y="23"/>
                  <a:pt x="0" y="23"/>
                </a:cubicBezTo>
                <a:close/>
                <a:moveTo>
                  <a:pt x="17" y="33"/>
                </a:moveTo>
                <a:cubicBezTo>
                  <a:pt x="16" y="32"/>
                  <a:pt x="17" y="30"/>
                  <a:pt x="18" y="30"/>
                </a:cubicBezTo>
                <a:cubicBezTo>
                  <a:pt x="19" y="31"/>
                  <a:pt x="18" y="33"/>
                  <a:pt x="17" y="33"/>
                </a:cubicBezTo>
                <a:close/>
                <a:moveTo>
                  <a:pt x="14" y="32"/>
                </a:moveTo>
                <a:cubicBezTo>
                  <a:pt x="14" y="32"/>
                  <a:pt x="15" y="31"/>
                  <a:pt x="15" y="32"/>
                </a:cubicBezTo>
                <a:cubicBezTo>
                  <a:pt x="16" y="32"/>
                  <a:pt x="15" y="33"/>
                  <a:pt x="14" y="32"/>
                </a:cubicBezTo>
                <a:close/>
                <a:moveTo>
                  <a:pt x="16" y="40"/>
                </a:moveTo>
                <a:cubicBezTo>
                  <a:pt x="15" y="40"/>
                  <a:pt x="16" y="39"/>
                  <a:pt x="16" y="39"/>
                </a:cubicBezTo>
                <a:cubicBezTo>
                  <a:pt x="17" y="40"/>
                  <a:pt x="16" y="41"/>
                  <a:pt x="16" y="40"/>
                </a:cubicBezTo>
                <a:close/>
                <a:moveTo>
                  <a:pt x="17" y="46"/>
                </a:moveTo>
                <a:cubicBezTo>
                  <a:pt x="16" y="46"/>
                  <a:pt x="18" y="45"/>
                  <a:pt x="18" y="45"/>
                </a:cubicBezTo>
                <a:cubicBezTo>
                  <a:pt x="18" y="46"/>
                  <a:pt x="17" y="47"/>
                  <a:pt x="17" y="46"/>
                </a:cubicBezTo>
                <a:close/>
                <a:moveTo>
                  <a:pt x="10" y="49"/>
                </a:moveTo>
                <a:cubicBezTo>
                  <a:pt x="10" y="49"/>
                  <a:pt x="10" y="47"/>
                  <a:pt x="11" y="48"/>
                </a:cubicBezTo>
                <a:cubicBezTo>
                  <a:pt x="11" y="48"/>
                  <a:pt x="11" y="49"/>
                  <a:pt x="10" y="49"/>
                </a:cubicBezTo>
                <a:close/>
                <a:moveTo>
                  <a:pt x="130" y="86"/>
                </a:moveTo>
                <a:cubicBezTo>
                  <a:pt x="129" y="86"/>
                  <a:pt x="128" y="84"/>
                  <a:pt x="129" y="84"/>
                </a:cubicBezTo>
                <a:cubicBezTo>
                  <a:pt x="130" y="84"/>
                  <a:pt x="130" y="86"/>
                  <a:pt x="130" y="86"/>
                </a:cubicBezTo>
                <a:close/>
                <a:moveTo>
                  <a:pt x="14" y="64"/>
                </a:moveTo>
                <a:cubicBezTo>
                  <a:pt x="13" y="63"/>
                  <a:pt x="13" y="61"/>
                  <a:pt x="13" y="60"/>
                </a:cubicBezTo>
                <a:cubicBezTo>
                  <a:pt x="13" y="57"/>
                  <a:pt x="13" y="54"/>
                  <a:pt x="13" y="50"/>
                </a:cubicBezTo>
                <a:cubicBezTo>
                  <a:pt x="13" y="49"/>
                  <a:pt x="12" y="48"/>
                  <a:pt x="13" y="48"/>
                </a:cubicBezTo>
                <a:cubicBezTo>
                  <a:pt x="13" y="49"/>
                  <a:pt x="13" y="50"/>
                  <a:pt x="14" y="50"/>
                </a:cubicBezTo>
                <a:cubicBezTo>
                  <a:pt x="14" y="50"/>
                  <a:pt x="14" y="49"/>
                  <a:pt x="14" y="49"/>
                </a:cubicBezTo>
                <a:cubicBezTo>
                  <a:pt x="15" y="49"/>
                  <a:pt x="14" y="50"/>
                  <a:pt x="14" y="51"/>
                </a:cubicBezTo>
                <a:cubicBezTo>
                  <a:pt x="13" y="55"/>
                  <a:pt x="15" y="59"/>
                  <a:pt x="14" y="63"/>
                </a:cubicBezTo>
                <a:cubicBezTo>
                  <a:pt x="14" y="63"/>
                  <a:pt x="14" y="64"/>
                  <a:pt x="14" y="64"/>
                </a:cubicBezTo>
                <a:close/>
                <a:moveTo>
                  <a:pt x="94" y="44"/>
                </a:moveTo>
                <a:cubicBezTo>
                  <a:pt x="94" y="45"/>
                  <a:pt x="95" y="41"/>
                  <a:pt x="94" y="41"/>
                </a:cubicBezTo>
                <a:cubicBezTo>
                  <a:pt x="93" y="41"/>
                  <a:pt x="94" y="42"/>
                  <a:pt x="94" y="43"/>
                </a:cubicBezTo>
                <a:cubicBezTo>
                  <a:pt x="94" y="43"/>
                  <a:pt x="94" y="43"/>
                  <a:pt x="94" y="44"/>
                </a:cubicBezTo>
                <a:close/>
                <a:moveTo>
                  <a:pt x="92" y="43"/>
                </a:moveTo>
                <a:cubicBezTo>
                  <a:pt x="92" y="44"/>
                  <a:pt x="93" y="42"/>
                  <a:pt x="92" y="42"/>
                </a:cubicBezTo>
                <a:cubicBezTo>
                  <a:pt x="92" y="43"/>
                  <a:pt x="92" y="43"/>
                  <a:pt x="92" y="43"/>
                </a:cubicBezTo>
                <a:close/>
                <a:moveTo>
                  <a:pt x="91" y="48"/>
                </a:moveTo>
                <a:cubicBezTo>
                  <a:pt x="91" y="48"/>
                  <a:pt x="91" y="48"/>
                  <a:pt x="91" y="48"/>
                </a:cubicBezTo>
                <a:cubicBezTo>
                  <a:pt x="91" y="48"/>
                  <a:pt x="91" y="48"/>
                  <a:pt x="91" y="48"/>
                </a:cubicBezTo>
                <a:close/>
                <a:moveTo>
                  <a:pt x="71" y="73"/>
                </a:moveTo>
                <a:cubicBezTo>
                  <a:pt x="71" y="74"/>
                  <a:pt x="72" y="69"/>
                  <a:pt x="71" y="69"/>
                </a:cubicBezTo>
                <a:cubicBezTo>
                  <a:pt x="70" y="70"/>
                  <a:pt x="70" y="72"/>
                  <a:pt x="71" y="73"/>
                </a:cubicBezTo>
                <a:close/>
                <a:moveTo>
                  <a:pt x="80" y="16"/>
                </a:moveTo>
                <a:cubicBezTo>
                  <a:pt x="79" y="16"/>
                  <a:pt x="81" y="14"/>
                  <a:pt x="80" y="15"/>
                </a:cubicBezTo>
                <a:cubicBezTo>
                  <a:pt x="80" y="15"/>
                  <a:pt x="80" y="15"/>
                  <a:pt x="80" y="16"/>
                </a:cubicBezTo>
                <a:close/>
                <a:moveTo>
                  <a:pt x="109" y="27"/>
                </a:moveTo>
                <a:cubicBezTo>
                  <a:pt x="109" y="27"/>
                  <a:pt x="110" y="25"/>
                  <a:pt x="109" y="25"/>
                </a:cubicBezTo>
                <a:cubicBezTo>
                  <a:pt x="109" y="26"/>
                  <a:pt x="109" y="26"/>
                  <a:pt x="109" y="27"/>
                </a:cubicBezTo>
                <a:close/>
                <a:moveTo>
                  <a:pt x="111" y="28"/>
                </a:moveTo>
                <a:cubicBezTo>
                  <a:pt x="111" y="29"/>
                  <a:pt x="113" y="24"/>
                  <a:pt x="112" y="25"/>
                </a:cubicBezTo>
                <a:cubicBezTo>
                  <a:pt x="111" y="26"/>
                  <a:pt x="111" y="27"/>
                  <a:pt x="111" y="28"/>
                </a:cubicBezTo>
                <a:close/>
                <a:moveTo>
                  <a:pt x="83" y="27"/>
                </a:moveTo>
                <a:cubicBezTo>
                  <a:pt x="83" y="27"/>
                  <a:pt x="84" y="25"/>
                  <a:pt x="83" y="25"/>
                </a:cubicBezTo>
                <a:cubicBezTo>
                  <a:pt x="83" y="25"/>
                  <a:pt x="83" y="26"/>
                  <a:pt x="83" y="27"/>
                </a:cubicBezTo>
                <a:close/>
                <a:moveTo>
                  <a:pt x="77" y="35"/>
                </a:moveTo>
                <a:cubicBezTo>
                  <a:pt x="77" y="36"/>
                  <a:pt x="78" y="35"/>
                  <a:pt x="78" y="35"/>
                </a:cubicBezTo>
                <a:cubicBezTo>
                  <a:pt x="79" y="33"/>
                  <a:pt x="78" y="30"/>
                  <a:pt x="79" y="28"/>
                </a:cubicBezTo>
                <a:cubicBezTo>
                  <a:pt x="79" y="28"/>
                  <a:pt x="79" y="28"/>
                  <a:pt x="79" y="28"/>
                </a:cubicBezTo>
                <a:cubicBezTo>
                  <a:pt x="82" y="28"/>
                  <a:pt x="78" y="36"/>
                  <a:pt x="80" y="35"/>
                </a:cubicBezTo>
                <a:cubicBezTo>
                  <a:pt x="80" y="35"/>
                  <a:pt x="80" y="33"/>
                  <a:pt x="81" y="33"/>
                </a:cubicBezTo>
                <a:cubicBezTo>
                  <a:pt x="81" y="34"/>
                  <a:pt x="80" y="36"/>
                  <a:pt x="81" y="36"/>
                </a:cubicBezTo>
                <a:cubicBezTo>
                  <a:pt x="83" y="36"/>
                  <a:pt x="82" y="34"/>
                  <a:pt x="82" y="32"/>
                </a:cubicBezTo>
                <a:cubicBezTo>
                  <a:pt x="82" y="31"/>
                  <a:pt x="83" y="29"/>
                  <a:pt x="82" y="29"/>
                </a:cubicBezTo>
                <a:cubicBezTo>
                  <a:pt x="81" y="29"/>
                  <a:pt x="81" y="30"/>
                  <a:pt x="81" y="30"/>
                </a:cubicBezTo>
                <a:cubicBezTo>
                  <a:pt x="80" y="29"/>
                  <a:pt x="82" y="26"/>
                  <a:pt x="81" y="26"/>
                </a:cubicBezTo>
                <a:cubicBezTo>
                  <a:pt x="80" y="26"/>
                  <a:pt x="80" y="27"/>
                  <a:pt x="80" y="27"/>
                </a:cubicBezTo>
                <a:cubicBezTo>
                  <a:pt x="79" y="26"/>
                  <a:pt x="81" y="25"/>
                  <a:pt x="81" y="24"/>
                </a:cubicBezTo>
                <a:cubicBezTo>
                  <a:pt x="81" y="23"/>
                  <a:pt x="80" y="23"/>
                  <a:pt x="80" y="23"/>
                </a:cubicBezTo>
                <a:cubicBezTo>
                  <a:pt x="79" y="22"/>
                  <a:pt x="80" y="20"/>
                  <a:pt x="80" y="21"/>
                </a:cubicBezTo>
                <a:cubicBezTo>
                  <a:pt x="79" y="22"/>
                  <a:pt x="78" y="24"/>
                  <a:pt x="78" y="26"/>
                </a:cubicBezTo>
                <a:cubicBezTo>
                  <a:pt x="78" y="29"/>
                  <a:pt x="78" y="31"/>
                  <a:pt x="77" y="34"/>
                </a:cubicBezTo>
                <a:cubicBezTo>
                  <a:pt x="77" y="34"/>
                  <a:pt x="77" y="35"/>
                  <a:pt x="77" y="35"/>
                </a:cubicBezTo>
                <a:close/>
                <a:moveTo>
                  <a:pt x="66" y="7"/>
                </a:moveTo>
                <a:cubicBezTo>
                  <a:pt x="66" y="7"/>
                  <a:pt x="67" y="7"/>
                  <a:pt x="67" y="7"/>
                </a:cubicBezTo>
                <a:cubicBezTo>
                  <a:pt x="66" y="7"/>
                  <a:pt x="66" y="7"/>
                  <a:pt x="66" y="7"/>
                </a:cubicBezTo>
                <a:close/>
                <a:moveTo>
                  <a:pt x="58" y="6"/>
                </a:moveTo>
                <a:cubicBezTo>
                  <a:pt x="58" y="6"/>
                  <a:pt x="59" y="6"/>
                  <a:pt x="59" y="6"/>
                </a:cubicBezTo>
                <a:cubicBezTo>
                  <a:pt x="59" y="5"/>
                  <a:pt x="58" y="5"/>
                  <a:pt x="58" y="6"/>
                </a:cubicBezTo>
                <a:cubicBezTo>
                  <a:pt x="58" y="6"/>
                  <a:pt x="58" y="6"/>
                  <a:pt x="58" y="6"/>
                </a:cubicBezTo>
                <a:close/>
                <a:moveTo>
                  <a:pt x="60" y="9"/>
                </a:moveTo>
                <a:cubicBezTo>
                  <a:pt x="60" y="9"/>
                  <a:pt x="62" y="9"/>
                  <a:pt x="62" y="8"/>
                </a:cubicBezTo>
                <a:cubicBezTo>
                  <a:pt x="62" y="8"/>
                  <a:pt x="61" y="8"/>
                  <a:pt x="60" y="9"/>
                </a:cubicBezTo>
                <a:close/>
                <a:moveTo>
                  <a:pt x="70" y="12"/>
                </a:moveTo>
                <a:cubicBezTo>
                  <a:pt x="71" y="13"/>
                  <a:pt x="75" y="13"/>
                  <a:pt x="74" y="12"/>
                </a:cubicBezTo>
                <a:cubicBezTo>
                  <a:pt x="74" y="11"/>
                  <a:pt x="73" y="11"/>
                  <a:pt x="73" y="11"/>
                </a:cubicBezTo>
                <a:cubicBezTo>
                  <a:pt x="72" y="10"/>
                  <a:pt x="72" y="10"/>
                  <a:pt x="71" y="10"/>
                </a:cubicBezTo>
                <a:cubicBezTo>
                  <a:pt x="70" y="10"/>
                  <a:pt x="70" y="11"/>
                  <a:pt x="70" y="12"/>
                </a:cubicBezTo>
                <a:close/>
                <a:moveTo>
                  <a:pt x="48" y="8"/>
                </a:moveTo>
                <a:cubicBezTo>
                  <a:pt x="48" y="8"/>
                  <a:pt x="48" y="6"/>
                  <a:pt x="48" y="6"/>
                </a:cubicBezTo>
                <a:cubicBezTo>
                  <a:pt x="47" y="6"/>
                  <a:pt x="47" y="7"/>
                  <a:pt x="47" y="8"/>
                </a:cubicBezTo>
                <a:cubicBezTo>
                  <a:pt x="47" y="8"/>
                  <a:pt x="47" y="8"/>
                  <a:pt x="48" y="8"/>
                </a:cubicBezTo>
                <a:close/>
                <a:moveTo>
                  <a:pt x="48" y="9"/>
                </a:moveTo>
                <a:cubicBezTo>
                  <a:pt x="49" y="10"/>
                  <a:pt x="51" y="6"/>
                  <a:pt x="50" y="7"/>
                </a:cubicBezTo>
                <a:cubicBezTo>
                  <a:pt x="49" y="7"/>
                  <a:pt x="49" y="8"/>
                  <a:pt x="49" y="9"/>
                </a:cubicBezTo>
                <a:cubicBezTo>
                  <a:pt x="49" y="9"/>
                  <a:pt x="48" y="9"/>
                  <a:pt x="48" y="9"/>
                </a:cubicBezTo>
                <a:close/>
                <a:moveTo>
                  <a:pt x="51" y="11"/>
                </a:moveTo>
                <a:cubicBezTo>
                  <a:pt x="52" y="12"/>
                  <a:pt x="54" y="8"/>
                  <a:pt x="53" y="7"/>
                </a:cubicBezTo>
                <a:cubicBezTo>
                  <a:pt x="52" y="7"/>
                  <a:pt x="52" y="9"/>
                  <a:pt x="52" y="10"/>
                </a:cubicBezTo>
                <a:cubicBezTo>
                  <a:pt x="52" y="10"/>
                  <a:pt x="51" y="10"/>
                  <a:pt x="51" y="11"/>
                </a:cubicBezTo>
                <a:close/>
                <a:moveTo>
                  <a:pt x="51" y="13"/>
                </a:moveTo>
                <a:cubicBezTo>
                  <a:pt x="51" y="12"/>
                  <a:pt x="51" y="12"/>
                  <a:pt x="51" y="12"/>
                </a:cubicBezTo>
                <a:cubicBezTo>
                  <a:pt x="52" y="12"/>
                  <a:pt x="51" y="13"/>
                  <a:pt x="51" y="13"/>
                </a:cubicBezTo>
                <a:close/>
                <a:moveTo>
                  <a:pt x="58" y="17"/>
                </a:moveTo>
                <a:cubicBezTo>
                  <a:pt x="59" y="17"/>
                  <a:pt x="60" y="13"/>
                  <a:pt x="59" y="13"/>
                </a:cubicBezTo>
                <a:cubicBezTo>
                  <a:pt x="58" y="14"/>
                  <a:pt x="58" y="15"/>
                  <a:pt x="58" y="15"/>
                </a:cubicBezTo>
                <a:cubicBezTo>
                  <a:pt x="58" y="16"/>
                  <a:pt x="57" y="16"/>
                  <a:pt x="58" y="17"/>
                </a:cubicBezTo>
                <a:close/>
                <a:moveTo>
                  <a:pt x="42" y="13"/>
                </a:moveTo>
                <a:cubicBezTo>
                  <a:pt x="44" y="13"/>
                  <a:pt x="43" y="10"/>
                  <a:pt x="42" y="8"/>
                </a:cubicBezTo>
                <a:cubicBezTo>
                  <a:pt x="42" y="8"/>
                  <a:pt x="42" y="7"/>
                  <a:pt x="41" y="7"/>
                </a:cubicBezTo>
                <a:cubicBezTo>
                  <a:pt x="40" y="8"/>
                  <a:pt x="40" y="10"/>
                  <a:pt x="41" y="11"/>
                </a:cubicBezTo>
                <a:cubicBezTo>
                  <a:pt x="41" y="12"/>
                  <a:pt x="41" y="13"/>
                  <a:pt x="42" y="13"/>
                </a:cubicBezTo>
                <a:close/>
                <a:moveTo>
                  <a:pt x="45" y="16"/>
                </a:moveTo>
                <a:cubicBezTo>
                  <a:pt x="45" y="16"/>
                  <a:pt x="46" y="13"/>
                  <a:pt x="45" y="13"/>
                </a:cubicBezTo>
                <a:cubicBezTo>
                  <a:pt x="45" y="14"/>
                  <a:pt x="45" y="15"/>
                  <a:pt x="45" y="16"/>
                </a:cubicBezTo>
                <a:close/>
                <a:moveTo>
                  <a:pt x="43" y="16"/>
                </a:moveTo>
                <a:cubicBezTo>
                  <a:pt x="43" y="17"/>
                  <a:pt x="44" y="13"/>
                  <a:pt x="43" y="14"/>
                </a:cubicBezTo>
                <a:cubicBezTo>
                  <a:pt x="43" y="14"/>
                  <a:pt x="43" y="15"/>
                  <a:pt x="43" y="16"/>
                </a:cubicBezTo>
                <a:close/>
                <a:moveTo>
                  <a:pt x="54" y="20"/>
                </a:moveTo>
                <a:cubicBezTo>
                  <a:pt x="54" y="21"/>
                  <a:pt x="55" y="18"/>
                  <a:pt x="55" y="17"/>
                </a:cubicBezTo>
                <a:cubicBezTo>
                  <a:pt x="54" y="17"/>
                  <a:pt x="53" y="19"/>
                  <a:pt x="54" y="20"/>
                </a:cubicBezTo>
                <a:close/>
                <a:moveTo>
                  <a:pt x="48" y="19"/>
                </a:moveTo>
                <a:cubicBezTo>
                  <a:pt x="48" y="20"/>
                  <a:pt x="50" y="18"/>
                  <a:pt x="50" y="17"/>
                </a:cubicBezTo>
                <a:cubicBezTo>
                  <a:pt x="50" y="16"/>
                  <a:pt x="50" y="15"/>
                  <a:pt x="50" y="16"/>
                </a:cubicBezTo>
                <a:cubicBezTo>
                  <a:pt x="49" y="16"/>
                  <a:pt x="48" y="17"/>
                  <a:pt x="48" y="19"/>
                </a:cubicBezTo>
                <a:cubicBezTo>
                  <a:pt x="48" y="19"/>
                  <a:pt x="48" y="19"/>
                  <a:pt x="48" y="19"/>
                </a:cubicBezTo>
                <a:close/>
                <a:moveTo>
                  <a:pt x="44" y="18"/>
                </a:moveTo>
                <a:cubicBezTo>
                  <a:pt x="44" y="18"/>
                  <a:pt x="45" y="16"/>
                  <a:pt x="44" y="17"/>
                </a:cubicBezTo>
                <a:cubicBezTo>
                  <a:pt x="44" y="17"/>
                  <a:pt x="44" y="17"/>
                  <a:pt x="44" y="18"/>
                </a:cubicBezTo>
                <a:close/>
                <a:moveTo>
                  <a:pt x="34" y="17"/>
                </a:moveTo>
                <a:cubicBezTo>
                  <a:pt x="34" y="17"/>
                  <a:pt x="35" y="16"/>
                  <a:pt x="35" y="16"/>
                </a:cubicBezTo>
                <a:cubicBezTo>
                  <a:pt x="36" y="15"/>
                  <a:pt x="36" y="14"/>
                  <a:pt x="35" y="14"/>
                </a:cubicBezTo>
                <a:cubicBezTo>
                  <a:pt x="34" y="14"/>
                  <a:pt x="33" y="16"/>
                  <a:pt x="34" y="17"/>
                </a:cubicBezTo>
                <a:close/>
                <a:moveTo>
                  <a:pt x="36" y="18"/>
                </a:moveTo>
                <a:cubicBezTo>
                  <a:pt x="36" y="18"/>
                  <a:pt x="37" y="18"/>
                  <a:pt x="37" y="17"/>
                </a:cubicBezTo>
                <a:cubicBezTo>
                  <a:pt x="38" y="16"/>
                  <a:pt x="39" y="11"/>
                  <a:pt x="38" y="12"/>
                </a:cubicBezTo>
                <a:cubicBezTo>
                  <a:pt x="37" y="13"/>
                  <a:pt x="37" y="14"/>
                  <a:pt x="36" y="15"/>
                </a:cubicBezTo>
                <a:cubicBezTo>
                  <a:pt x="36" y="15"/>
                  <a:pt x="36" y="15"/>
                  <a:pt x="36" y="15"/>
                </a:cubicBezTo>
                <a:cubicBezTo>
                  <a:pt x="36" y="16"/>
                  <a:pt x="36" y="17"/>
                  <a:pt x="36" y="18"/>
                </a:cubicBezTo>
                <a:close/>
                <a:moveTo>
                  <a:pt x="33" y="20"/>
                </a:moveTo>
                <a:cubicBezTo>
                  <a:pt x="34" y="20"/>
                  <a:pt x="33" y="18"/>
                  <a:pt x="33" y="18"/>
                </a:cubicBezTo>
                <a:cubicBezTo>
                  <a:pt x="32" y="18"/>
                  <a:pt x="33" y="19"/>
                  <a:pt x="33" y="20"/>
                </a:cubicBezTo>
                <a:cubicBezTo>
                  <a:pt x="33" y="20"/>
                  <a:pt x="33" y="20"/>
                  <a:pt x="33" y="20"/>
                </a:cubicBezTo>
                <a:close/>
              </a:path>
            </a:pathLst>
          </a:custGeom>
          <a:blipFill dpi="0" rotWithShape="1">
            <a:blip r:embed="rId7"/>
            <a:srcRect/>
            <a:stretch>
              <a:fillRect/>
            </a:stretch>
          </a:blip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20" name="Прямоугольник 19"/>
          <p:cNvSpPr/>
          <p:nvPr/>
        </p:nvSpPr>
        <p:spPr>
          <a:xfrm>
            <a:off x="1868049" y="980728"/>
            <a:ext cx="1619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2 887,0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3705828" y="5408348"/>
            <a:ext cx="23783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Иные платежи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635896" y="3969059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Продажа активов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3203848" y="4653136"/>
            <a:ext cx="2683649" cy="55399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 smtClean="0">
                <a:solidFill>
                  <a:prstClr val="black"/>
                </a:solidFill>
                <a:cs typeface="Arial" pitchFamily="34" charset="0"/>
              </a:rPr>
              <a:t>      Налог </a:t>
            </a:r>
            <a:r>
              <a:rPr lang="ru-RU" altLang="ru-RU" sz="1600" b="1" dirty="0">
                <a:solidFill>
                  <a:prstClr val="black"/>
                </a:solidFill>
                <a:cs typeface="Arial" pitchFamily="34" charset="0"/>
              </a:rPr>
              <a:t>на имущество </a:t>
            </a:r>
          </a:p>
          <a:p>
            <a:pPr algn="ctr" fontAlgn="base">
              <a:lnSpc>
                <a:spcPts val="18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Arial" pitchFamily="34" charset="0"/>
              </a:rPr>
              <a:t>физических лиц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3454211" y="3068960"/>
            <a:ext cx="252727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Государственная пошлина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3303424" y="2262257"/>
            <a:ext cx="2996767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Налог на доходы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физических лиц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3705832" y="1340768"/>
            <a:ext cx="2031196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prstClr val="black"/>
                </a:solidFill>
                <a:cs typeface="Arial" pitchFamily="34" charset="0"/>
              </a:rPr>
              <a:t>Налоги на совокупный доход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5826758" y="985388"/>
            <a:ext cx="1619354" cy="523220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3 477,5</a:t>
            </a:r>
          </a:p>
        </p:txBody>
      </p:sp>
      <p:sp>
        <p:nvSpPr>
          <p:cNvPr id="34" name="Штриховая стрелка вправо 33"/>
          <p:cNvSpPr/>
          <p:nvPr/>
        </p:nvSpPr>
        <p:spPr>
          <a:xfrm rot="5400000">
            <a:off x="5486591" y="1713956"/>
            <a:ext cx="444500" cy="203200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5" name="Штриховая стрелка вправо 34"/>
          <p:cNvSpPr/>
          <p:nvPr/>
        </p:nvSpPr>
        <p:spPr>
          <a:xfrm rot="16200000">
            <a:off x="5383404" y="2609805"/>
            <a:ext cx="649288" cy="204787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6" name="Штриховая стрелка вправо 35"/>
          <p:cNvSpPr/>
          <p:nvPr/>
        </p:nvSpPr>
        <p:spPr>
          <a:xfrm rot="5400000">
            <a:off x="5564443" y="3485178"/>
            <a:ext cx="347662" cy="204787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7" name="Штриховая стрелка вправо 36"/>
          <p:cNvSpPr/>
          <p:nvPr/>
        </p:nvSpPr>
        <p:spPr>
          <a:xfrm rot="16200000">
            <a:off x="5596832" y="4087686"/>
            <a:ext cx="349250" cy="203200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8" name="Штриховая стрелка вправо 37"/>
          <p:cNvSpPr/>
          <p:nvPr/>
        </p:nvSpPr>
        <p:spPr>
          <a:xfrm rot="16200000">
            <a:off x="5575809" y="4793241"/>
            <a:ext cx="347663" cy="203200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9" name="Штриховая стрелка вправо 38"/>
          <p:cNvSpPr/>
          <p:nvPr/>
        </p:nvSpPr>
        <p:spPr>
          <a:xfrm rot="16200000">
            <a:off x="5427179" y="5558589"/>
            <a:ext cx="497868" cy="197388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447963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ru-RU" altLang="ru-RU" b="1" dirty="0">
              <a:solidFill>
                <a:prstClr val="black"/>
              </a:solidFill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3303425" y="1780948"/>
            <a:ext cx="288007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i="1" u="sng" dirty="0">
                <a:solidFill>
                  <a:srgbClr val="FF0000"/>
                </a:solidFill>
                <a:cs typeface="Arial" pitchFamily="34" charset="0"/>
              </a:rPr>
              <a:t>-</a:t>
            </a:r>
            <a:r>
              <a:rPr lang="ru-RU" altLang="ru-RU" sz="1600" b="1" i="1" u="sng" dirty="0">
                <a:solidFill>
                  <a:srgbClr val="92D050"/>
                </a:solidFill>
                <a:cs typeface="Arial" pitchFamily="34" charset="0"/>
              </a:rPr>
              <a:t> </a:t>
            </a:r>
            <a:r>
              <a:rPr lang="ru-RU" altLang="ru-RU" sz="1600" b="1" i="1" u="sng" dirty="0">
                <a:solidFill>
                  <a:srgbClr val="FF0000"/>
                </a:solidFill>
                <a:cs typeface="Arial" pitchFamily="34" charset="0"/>
              </a:rPr>
              <a:t>71,7 </a:t>
            </a:r>
            <a:r>
              <a:rPr lang="ru-RU" altLang="ru-RU" sz="1600" b="1" i="1" u="sng" dirty="0" smtClean="0">
                <a:solidFill>
                  <a:srgbClr val="FF0000"/>
                </a:solidFill>
                <a:cs typeface="Arial" pitchFamily="34" charset="0"/>
              </a:rPr>
              <a:t>или - </a:t>
            </a:r>
            <a:r>
              <a:rPr lang="ru-RU" altLang="ru-RU" sz="1600" b="1" i="1" u="sng" dirty="0">
                <a:solidFill>
                  <a:srgbClr val="FF0000"/>
                </a:solidFill>
                <a:cs typeface="Arial" pitchFamily="34" charset="0"/>
              </a:rPr>
              <a:t>25,6 % </a:t>
            </a:r>
          </a:p>
        </p:txBody>
      </p:sp>
      <p:sp>
        <p:nvSpPr>
          <p:cNvPr id="32" name="Прямоугольник 31"/>
          <p:cNvSpPr/>
          <p:nvPr/>
        </p:nvSpPr>
        <p:spPr>
          <a:xfrm>
            <a:off x="3303425" y="2852936"/>
            <a:ext cx="298346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i="1" u="sng" dirty="0">
                <a:solidFill>
                  <a:srgbClr val="FF0000"/>
                </a:solidFill>
                <a:cs typeface="Arial" pitchFamily="34" charset="0"/>
              </a:rPr>
              <a:t>+ 199,6 </a:t>
            </a:r>
            <a:r>
              <a:rPr lang="ru-RU" altLang="ru-RU" sz="1600" b="1" i="1" u="sng" dirty="0" smtClean="0">
                <a:solidFill>
                  <a:srgbClr val="FF0000"/>
                </a:solidFill>
                <a:cs typeface="Arial" pitchFamily="34" charset="0"/>
              </a:rPr>
              <a:t> или+ </a:t>
            </a:r>
            <a:r>
              <a:rPr lang="ru-RU" altLang="ru-RU" sz="1600" b="1" i="1" u="sng" dirty="0">
                <a:solidFill>
                  <a:srgbClr val="FF0000"/>
                </a:solidFill>
                <a:cs typeface="Arial" pitchFamily="34" charset="0"/>
              </a:rPr>
              <a:t>13,0 % </a:t>
            </a:r>
          </a:p>
        </p:txBody>
      </p:sp>
      <p:sp>
        <p:nvSpPr>
          <p:cNvPr id="45" name="Arrow: Chevron 3"/>
          <p:cNvSpPr/>
          <p:nvPr/>
        </p:nvSpPr>
        <p:spPr>
          <a:xfrm>
            <a:off x="7382983" y="12880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46" name="Group 57"/>
          <p:cNvGrpSpPr/>
          <p:nvPr/>
        </p:nvGrpSpPr>
        <p:grpSpPr>
          <a:xfrm>
            <a:off x="7533760" y="46874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47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8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9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0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1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2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3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4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5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 rot="10800000" flipV="1">
            <a:off x="3705830" y="3644444"/>
            <a:ext cx="1930049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i="1" u="sng" dirty="0">
                <a:solidFill>
                  <a:srgbClr val="FF0000"/>
                </a:solidFill>
                <a:cs typeface="Arial" pitchFamily="34" charset="0"/>
              </a:rPr>
              <a:t>- </a:t>
            </a:r>
            <a:r>
              <a:rPr lang="ru-RU" altLang="ru-RU" sz="1600" b="1" i="1" u="sng" dirty="0" smtClean="0">
                <a:solidFill>
                  <a:srgbClr val="FF0000"/>
                </a:solidFill>
                <a:cs typeface="Arial" pitchFamily="34" charset="0"/>
              </a:rPr>
              <a:t>12,6 или </a:t>
            </a:r>
            <a:r>
              <a:rPr lang="ru-RU" altLang="ru-RU" sz="1600" b="1" i="1" u="sng" dirty="0">
                <a:solidFill>
                  <a:srgbClr val="FF0000"/>
                </a:solidFill>
                <a:cs typeface="Arial" pitchFamily="34" charset="0"/>
              </a:rPr>
              <a:t>- 19,7 % </a:t>
            </a:r>
          </a:p>
        </p:txBody>
      </p:sp>
      <p:sp>
        <p:nvSpPr>
          <p:cNvPr id="33" name="Прямоугольник 32"/>
          <p:cNvSpPr/>
          <p:nvPr/>
        </p:nvSpPr>
        <p:spPr>
          <a:xfrm>
            <a:off x="3203848" y="4259995"/>
            <a:ext cx="30245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i="1" u="sng" dirty="0">
                <a:solidFill>
                  <a:srgbClr val="C00000"/>
                </a:solidFill>
                <a:cs typeface="Arial" pitchFamily="34" charset="0"/>
              </a:rPr>
              <a:t>+ 54,9 </a:t>
            </a:r>
            <a:r>
              <a:rPr lang="ru-RU" altLang="ru-RU" sz="1600" b="1" i="1" u="sng" dirty="0" smtClean="0">
                <a:solidFill>
                  <a:srgbClr val="C00000"/>
                </a:solidFill>
                <a:cs typeface="Arial" pitchFamily="34" charset="0"/>
              </a:rPr>
              <a:t>или </a:t>
            </a:r>
            <a:r>
              <a:rPr lang="ru-RU" altLang="ru-RU" sz="1600" b="1" i="1" u="sng" dirty="0">
                <a:solidFill>
                  <a:srgbClr val="C00000"/>
                </a:solidFill>
                <a:cs typeface="Arial" pitchFamily="34" charset="0"/>
              </a:rPr>
              <a:t>+ 41,9 </a:t>
            </a:r>
            <a:r>
              <a:rPr lang="ru-RU" altLang="ru-RU" b="1" i="1" u="sng" dirty="0">
                <a:solidFill>
                  <a:srgbClr val="C00000"/>
                </a:solidFill>
                <a:cs typeface="Arial" pitchFamily="34" charset="0"/>
              </a:rPr>
              <a:t>% 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3637942" y="5131931"/>
            <a:ext cx="2133515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i="1" u="sng" dirty="0">
                <a:solidFill>
                  <a:srgbClr val="C00000"/>
                </a:solidFill>
                <a:cs typeface="Arial" pitchFamily="34" charset="0"/>
              </a:rPr>
              <a:t>+ 32,7 </a:t>
            </a:r>
            <a:r>
              <a:rPr lang="ru-RU" altLang="ru-RU" sz="1600" b="1" i="1" u="sng" dirty="0" smtClean="0">
                <a:solidFill>
                  <a:srgbClr val="C00000"/>
                </a:solidFill>
                <a:cs typeface="Arial" pitchFamily="34" charset="0"/>
              </a:rPr>
              <a:t>или </a:t>
            </a:r>
            <a:r>
              <a:rPr lang="ru-RU" altLang="ru-RU" sz="1600" b="1" i="1" u="sng" dirty="0">
                <a:solidFill>
                  <a:srgbClr val="C00000"/>
                </a:solidFill>
                <a:cs typeface="Arial" pitchFamily="34" charset="0"/>
              </a:rPr>
              <a:t>+ 25,4 % </a:t>
            </a:r>
          </a:p>
        </p:txBody>
      </p:sp>
      <p:sp>
        <p:nvSpPr>
          <p:cNvPr id="43" name="Прямоугольник 42"/>
          <p:cNvSpPr/>
          <p:nvPr/>
        </p:nvSpPr>
        <p:spPr>
          <a:xfrm rot="10800000" flipV="1">
            <a:off x="3562572" y="5738149"/>
            <a:ext cx="23972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i="1" u="sng" dirty="0">
                <a:solidFill>
                  <a:srgbClr val="C00000"/>
                </a:solidFill>
                <a:cs typeface="Arial" pitchFamily="34" charset="0"/>
              </a:rPr>
              <a:t>+ 387,6 </a:t>
            </a:r>
            <a:r>
              <a:rPr lang="ru-RU" altLang="ru-RU" sz="1600" b="1" i="1" u="sng" dirty="0" smtClean="0">
                <a:solidFill>
                  <a:srgbClr val="C00000"/>
                </a:solidFill>
                <a:cs typeface="Arial" pitchFamily="34" charset="0"/>
              </a:rPr>
              <a:t>и ли + </a:t>
            </a:r>
            <a:r>
              <a:rPr lang="ru-RU" altLang="ru-RU" sz="1600" b="1" i="1" u="sng" dirty="0">
                <a:solidFill>
                  <a:srgbClr val="C00000"/>
                </a:solidFill>
                <a:cs typeface="Arial" pitchFamily="34" charset="0"/>
              </a:rPr>
              <a:t>52,0 </a:t>
            </a:r>
            <a:r>
              <a:rPr lang="ru-RU" altLang="ru-RU" b="1" i="1" u="sng" dirty="0">
                <a:solidFill>
                  <a:srgbClr val="C00000"/>
                </a:solidFill>
                <a:cs typeface="Arial" pitchFamily="34" charset="0"/>
              </a:rPr>
              <a:t>% </a:t>
            </a:r>
          </a:p>
        </p:txBody>
      </p:sp>
      <p:sp>
        <p:nvSpPr>
          <p:cNvPr id="58" name="Прямоугольник 57"/>
          <p:cNvSpPr/>
          <p:nvPr/>
        </p:nvSpPr>
        <p:spPr>
          <a:xfrm rot="21078661">
            <a:off x="2351954" y="1045488"/>
            <a:ext cx="2509530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endParaRPr lang="ru-RU" altLang="ru-RU" sz="1600" b="1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59" name="Штриховая стрелка вправо 58"/>
          <p:cNvSpPr/>
          <p:nvPr/>
        </p:nvSpPr>
        <p:spPr>
          <a:xfrm rot="21085696">
            <a:off x="3647825" y="740087"/>
            <a:ext cx="2068551" cy="716667"/>
          </a:xfrm>
          <a:prstGeom prst="stripedRightArrow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lin ang="16200000" scaled="1"/>
            <a:tileRect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r>
              <a:rPr lang="ru-RU" b="1" dirty="0" smtClean="0">
                <a:solidFill>
                  <a:srgbClr val="FF0000"/>
                </a:solidFill>
                <a:cs typeface="Arial" charset="0"/>
              </a:rPr>
              <a:t>+  590,5 или + 20,5%</a:t>
            </a:r>
            <a:endParaRPr lang="ru-RU" b="1" dirty="0">
              <a:solidFill>
                <a:srgbClr val="FF0000"/>
              </a:solidFill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757355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8201" y="0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467544" y="0"/>
            <a:ext cx="82089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БЮДЖЕТНЫХ НАЗНАЧЕНИЙ МЕСТНОГО БЮДЖЕТА ПО НАЛОГОВЫМ И НЕНАЛОГОВЫМ ДОХОДАМ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ЗА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105496351"/>
              </p:ext>
            </p:extLst>
          </p:nvPr>
        </p:nvGraphicFramePr>
        <p:xfrm>
          <a:off x="107506" y="1268760"/>
          <a:ext cx="8882121" cy="514537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193292"/>
                <a:gridCol w="1330904"/>
                <a:gridCol w="883533"/>
                <a:gridCol w="1124498"/>
                <a:gridCol w="3349894"/>
              </a:tblGrid>
              <a:tr h="92939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</a:p>
                    <a:p>
                      <a:pPr algn="ctr" fontAlgn="b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показателя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План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r>
                        <a:rPr lang="ru-RU" sz="12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2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 </a:t>
                      </a: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Отклонение  факта от уточненного плана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Причины отклонения факта </a:t>
                      </a:r>
                      <a:endParaRPr lang="ru-RU" sz="12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2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2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уточненного плана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4" marB="0" anchor="ctr">
                    <a:solidFill>
                      <a:schemeClr val="accent3"/>
                    </a:solidFill>
                  </a:tcPr>
                </a:tc>
              </a:tr>
              <a:tr h="501867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Налоговые и неналоговые доходы, из них: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3 488,7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3 477,5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-11,2</a:t>
                      </a:r>
                      <a:endParaRPr lang="ru-RU" sz="1400" b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300089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Налоговые</a:t>
                      </a:r>
                      <a:r>
                        <a:rPr lang="ru-RU" sz="1400" b="1" u="none" strike="noStrike" baseline="0" dirty="0">
                          <a:effectLst/>
                        </a:rPr>
                        <a:t> доходы, из них: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</a:rPr>
                        <a:t>2 </a:t>
                      </a:r>
                      <a:r>
                        <a:rPr lang="ru-RU" sz="1400" b="1" i="1" u="none" strike="noStrike" dirty="0" smtClean="0">
                          <a:effectLst/>
                        </a:rPr>
                        <a:t>312,6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dirty="0">
                          <a:effectLst/>
                        </a:rPr>
                        <a:t>2 </a:t>
                      </a:r>
                      <a:r>
                        <a:rPr lang="ru-RU" sz="1400" b="1" i="1" u="none" strike="noStrike" dirty="0" smtClean="0">
                          <a:effectLst/>
                        </a:rPr>
                        <a:t>286,1</a:t>
                      </a:r>
                      <a:endParaRPr lang="ru-RU" sz="1400" b="1" i="1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-26,5</a:t>
                      </a:r>
                      <a:endParaRPr lang="ru-RU" sz="1400" b="1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679130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Налог на доходы физических лиц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 </a:t>
                      </a:r>
                      <a:r>
                        <a:rPr lang="ru-RU" sz="1400" b="1" u="none" strike="noStrike" dirty="0" smtClean="0">
                          <a:effectLst/>
                        </a:rPr>
                        <a:t>745,1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>
                          <a:effectLst/>
                        </a:rPr>
                        <a:t>1 </a:t>
                      </a:r>
                      <a:r>
                        <a:rPr lang="ru-RU" sz="1400" b="1" u="none" strike="noStrike" dirty="0" smtClean="0">
                          <a:effectLst/>
                        </a:rPr>
                        <a:t>736,5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-8,6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dirty="0" smtClean="0">
                          <a:effectLst/>
                        </a:rPr>
                        <a:t>Невыполнение плановых показателей на 0,5 %  обусловлено увеличением сумм возвратов физическим лицам социальных и имущественных 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вычетов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just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126023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Акцизы на нефтепродукты</a:t>
                      </a:r>
                    </a:p>
                    <a:p>
                      <a:pPr algn="l" fontAlgn="b"/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24,4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25,2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just" defTabSz="914400" rtl="0" eaLnBrk="1" fontAlgn="b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u="none" strike="noStrike" baseline="0" dirty="0" smtClean="0">
                          <a:effectLst/>
                        </a:rPr>
                        <a:t>Рост поступлений, против запланированного показателя,  объясняется ростом объемов производства нефтепродуктов в целом по стране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  <a:p>
                      <a:pPr algn="just" fontAlgn="b"/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Arrow: Chevron 3"/>
          <p:cNvSpPr/>
          <p:nvPr/>
        </p:nvSpPr>
        <p:spPr>
          <a:xfrm>
            <a:off x="7382983" y="119008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9" name="Group 57"/>
          <p:cNvGrpSpPr/>
          <p:nvPr/>
        </p:nvGrpSpPr>
        <p:grpSpPr>
          <a:xfrm>
            <a:off x="7533760" y="12949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1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2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3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0781938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51520" y="44624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БЮДЖЕТНЫХ НАЗНАЧЕНИЙ МЕСТНОГО БЮДЖЕТА ПО НАЛОГОВЫМ И НЕНАЛОГОВЫМ ДОХОДАМ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ЗА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45475176"/>
              </p:ext>
            </p:extLst>
          </p:nvPr>
        </p:nvGraphicFramePr>
        <p:xfrm>
          <a:off x="183189" y="1412776"/>
          <a:ext cx="8790599" cy="4220516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012560"/>
                <a:gridCol w="973043"/>
                <a:gridCol w="823345"/>
                <a:gridCol w="973043"/>
                <a:gridCol w="4008608"/>
              </a:tblGrid>
              <a:tr h="848491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План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Отклонение  факта от уточненного плана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4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Причины отклонения факта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уточненного плана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4" marB="0" anchor="ctr">
                    <a:solidFill>
                      <a:schemeClr val="accent3"/>
                    </a:solidFill>
                  </a:tcPr>
                </a:tc>
              </a:tr>
              <a:tr h="953607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Налог, взимаемый в связи с применением упрощенной системы </a:t>
                      </a:r>
                      <a:r>
                        <a:rPr lang="ru-RU" sz="1200" b="1" u="none" strike="noStrike" dirty="0" smtClean="0">
                          <a:effectLst/>
                        </a:rPr>
                        <a:t>налогообложения</a:t>
                      </a:r>
                      <a:endParaRPr lang="ru-RU" sz="1200" b="1" u="none" strike="noStrike" dirty="0">
                        <a:effectLst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161,9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156,6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-5,3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Невыполнение плановых показателей обусловлено </a:t>
                      </a:r>
                      <a:r>
                        <a:rPr lang="ru-RU" sz="1400" b="0" i="0" u="none" strike="noStrike" dirty="0" err="1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непредоставлением</a:t>
                      </a:r>
                      <a:r>
                        <a:rPr lang="ru-RU" sz="14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субъектами</a:t>
                      </a:r>
                      <a:r>
                        <a:rPr lang="ru-RU" sz="14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малого и среднего бизнеса налоговых уведомлений на уплату авансовых платежей</a:t>
                      </a:r>
                      <a:endParaRPr lang="ru-RU" sz="1400" b="0" i="0" u="none" strike="noStrike" dirty="0" smtClean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95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kern="1200" dirty="0">
                          <a:effectLst/>
                        </a:rPr>
                        <a:t>Единый сельскохозяйственный налог</a:t>
                      </a:r>
                      <a:endParaRPr lang="ru-RU" sz="1200" b="1" i="0" u="none" strike="noStrike" kern="1200" dirty="0">
                        <a:solidFill>
                          <a:srgbClr val="000000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-0,1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 smtClean="0">
                          <a:effectLst/>
                        </a:rPr>
                        <a:t>Незначительное недопоступление налога против установленного </a:t>
                      </a:r>
                      <a:r>
                        <a:rPr lang="ru-RU" sz="1400" u="none" strike="noStrike" dirty="0">
                          <a:effectLst/>
                        </a:rPr>
                        <a:t>плана объясняется </a:t>
                      </a:r>
                      <a:r>
                        <a:rPr lang="ru-RU" sz="1400" u="none" strike="noStrike" dirty="0" smtClean="0">
                          <a:effectLst/>
                        </a:rPr>
                        <a:t>снижением поступлений от АО «ПТФ КОМСОМОЛЬСКАЯ» 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1954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Налог, взимаемый</a:t>
                      </a:r>
                      <a:r>
                        <a:rPr lang="ru-RU" sz="1200" b="1" u="none" strike="noStrike" baseline="0" dirty="0">
                          <a:effectLst/>
                        </a:rPr>
                        <a:t> в связи с применением патентной системы налогообложения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59,5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53,6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-5,9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Неисполнение плана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связано с возвратом из бюджета</a:t>
                      </a:r>
                      <a:r>
                        <a:rPr lang="ru-RU" sz="14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налога на сумму уплаченных в 2022-2023 годах взносов во  внебюджетные</a:t>
                      </a:r>
                      <a:r>
                        <a:rPr lang="ru-RU" sz="1400" b="0" i="0" u="none" strike="noStrike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 фонды, по заявлениям налогоплательщиков</a:t>
                      </a:r>
                      <a:endParaRPr lang="ru-RU" sz="14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2590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Налог на имущество физических лиц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156,4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161,5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u="none" strike="noStrike" dirty="0" smtClean="0">
                          <a:effectLst/>
                        </a:rPr>
                        <a:t>5,1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 smtClean="0">
                          <a:effectLst/>
                        </a:rPr>
                        <a:t>Перевыполнение запланированного показателя связано с погашением задолженности прошлых лет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32" marR="121932" marT="31649" marB="31649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Arrow: Chevron 3"/>
          <p:cNvSpPr/>
          <p:nvPr/>
        </p:nvSpPr>
        <p:spPr>
          <a:xfrm>
            <a:off x="7452320" y="59314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" name="Group 57"/>
          <p:cNvGrpSpPr/>
          <p:nvPr/>
        </p:nvGrpSpPr>
        <p:grpSpPr>
          <a:xfrm>
            <a:off x="7533760" y="103179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1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2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3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807936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-2092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0"/>
            <a:ext cx="806489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БЮДЖЕТНЫХ НАЗНАЧЕНИЙ МЕСТНОГО БЮДЖЕТА ПО НАЛОГОВЫМ И НЕНАЛОГОВЫМ ДОХОДАМ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ЗА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</a:t>
            </a:r>
          </a:p>
        </p:txBody>
      </p:sp>
      <p:graphicFrame>
        <p:nvGraphicFramePr>
          <p:cNvPr id="8" name="Таблица 7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39163494"/>
              </p:ext>
            </p:extLst>
          </p:nvPr>
        </p:nvGraphicFramePr>
        <p:xfrm>
          <a:off x="0" y="1196752"/>
          <a:ext cx="9034999" cy="4899392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274630"/>
                <a:gridCol w="970089"/>
                <a:gridCol w="931745"/>
                <a:gridCol w="1181062"/>
                <a:gridCol w="3677473"/>
              </a:tblGrid>
              <a:tr h="769782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</a:t>
                      </a:r>
                    </a:p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План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Факт</a:t>
                      </a: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 2023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Отклонение  факта от уточненного плана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Причины отклонения факта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уточненного плана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0" marR="12700" marT="6596" marB="0" anchor="ctr">
                    <a:solidFill>
                      <a:schemeClr val="accent3"/>
                    </a:solidFill>
                  </a:tcPr>
                </a:tc>
              </a:tr>
              <a:tr h="666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Транспортный налог 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</a:rPr>
                        <a:t>33,0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</a:rPr>
                        <a:t>33,0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u="none" strike="noStrike" dirty="0" smtClean="0">
                          <a:effectLst/>
                        </a:rPr>
                        <a:t>Снижение поступлений налога, по сравнению с плановыми назначениями, обусловлено снижением собираемости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66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Земельный налог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79,0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69,8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</a:rPr>
                        <a:t>-9,2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l" defTabSz="914278" rtl="0" eaLnBrk="1" fontAlgn="b" latinLnBrk="0" hangingPunct="1"/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Неисполнение бюджетных назначений объясняется возвратом в судебном порядке</a:t>
                      </a:r>
                      <a:r>
                        <a:rPr lang="ru-RU" sz="12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переплаты, образовавшейся у </a:t>
                      </a:r>
                      <a:r>
                        <a:rPr lang="ru-RU" sz="1200" u="none" strike="noStrike" kern="120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отдельных</a:t>
                      </a:r>
                      <a:r>
                        <a:rPr lang="ru-RU" sz="1200" u="none" strike="noStrike" kern="1200" baseline="0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 налогоплательщиков</a:t>
                      </a:r>
                      <a:endParaRPr lang="ru-RU" sz="1200" u="none" strike="noStrike" kern="1200" dirty="0">
                        <a:solidFill>
                          <a:schemeClr val="tx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46949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Государственная пошлина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55,1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51,5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-3,6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u="none" strike="noStrike" dirty="0" smtClean="0">
                          <a:effectLst/>
                        </a:rPr>
                        <a:t>Невыполнение </a:t>
                      </a:r>
                      <a:r>
                        <a:rPr lang="ru-RU" sz="1200" u="none" strike="noStrike" dirty="0">
                          <a:effectLst/>
                        </a:rPr>
                        <a:t>плана объясняется </a:t>
                      </a:r>
                      <a:r>
                        <a:rPr lang="ru-RU" sz="1200" u="none" strike="noStrike" dirty="0" smtClean="0">
                          <a:effectLst/>
                        </a:rPr>
                        <a:t>снижением количества юридически–значимых действий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272036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Неналоговые доходы, из них: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algn="ctr" defTabSz="914278" rtl="0" eaLnBrk="1" fontAlgn="b" latinLnBrk="0" hangingPunct="1"/>
                      <a:r>
                        <a:rPr lang="ru-RU" sz="12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1 176,1</a:t>
                      </a:r>
                      <a:endParaRPr lang="ru-RU" sz="1200" b="1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1 191,4</a:t>
                      </a:r>
                      <a:endParaRPr lang="ru-RU" sz="1200" b="1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1" u="none" strike="noStrike" kern="1200" dirty="0" smtClean="0">
                          <a:solidFill>
                            <a:schemeClr val="dk1"/>
                          </a:solidFill>
                          <a:effectLst/>
                          <a:latin typeface="+mn-lt"/>
                          <a:ea typeface="+mn-ea"/>
                          <a:cs typeface="+mn-cs"/>
                        </a:rPr>
                        <a:t>15,3</a:t>
                      </a:r>
                      <a:endParaRPr lang="ru-RU" sz="1200" b="1" i="1" u="none" strike="noStrike" kern="1200" dirty="0">
                        <a:solidFill>
                          <a:schemeClr val="dk1"/>
                        </a:solidFill>
                        <a:effectLst/>
                        <a:latin typeface="+mn-lt"/>
                        <a:ea typeface="+mn-ea"/>
                        <a:cs typeface="+mn-cs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r" fontAlgn="b"/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666955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Дивиденды по акциям, принадлежащим органам местного самоуправления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1,9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0,4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u="none" strike="noStrike" dirty="0" smtClean="0">
                          <a:effectLst/>
                        </a:rPr>
                        <a:t>-1,5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Невыполнение плана связано с полученными убытками от финансово-хозяйственной деятельности отдельными акционерными обществами </a:t>
                      </a:r>
                      <a:endParaRPr lang="ru-RU" sz="12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59334">
                <a:tc>
                  <a:txBody>
                    <a:bodyPr/>
                    <a:lstStyle/>
                    <a:p>
                      <a:pPr algn="l" fontAlgn="b"/>
                      <a:r>
                        <a:rPr lang="ru-RU" sz="1200" b="1" u="none" strike="noStrike" dirty="0">
                          <a:effectLst/>
                        </a:rPr>
                        <a:t>Доходы от арендной платы за земельные участки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383,0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386,2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2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3,2</a:t>
                      </a:r>
                      <a:endParaRPr lang="ru-RU" sz="12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200" u="none" strike="noStrike" dirty="0" smtClean="0">
                          <a:effectLst/>
                        </a:rPr>
                        <a:t>Перевыполнение </a:t>
                      </a:r>
                      <a:r>
                        <a:rPr lang="ru-RU" sz="1200" u="none" strike="noStrike" dirty="0">
                          <a:effectLst/>
                        </a:rPr>
                        <a:t>запланированного</a:t>
                      </a:r>
                      <a:r>
                        <a:rPr lang="ru-RU" sz="1200" u="none" strike="noStrike" baseline="0" dirty="0">
                          <a:effectLst/>
                        </a:rPr>
                        <a:t> показателя связано 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с погашением задолженности прошлых лет, а  также с </a:t>
                      </a:r>
                      <a:r>
                        <a:rPr lang="ru-RU" sz="1200" u="none" strike="noStrike" baseline="0" dirty="0">
                          <a:effectLst/>
                        </a:rPr>
                        <a:t>досрочным перечислением отдельными землепользователями в декабре 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2023 </a:t>
                      </a:r>
                      <a:r>
                        <a:rPr lang="ru-RU" sz="1200" u="none" strike="noStrike" baseline="0" dirty="0">
                          <a:effectLst/>
                        </a:rPr>
                        <a:t>года авансовых платежей за первый квартал </a:t>
                      </a:r>
                      <a:r>
                        <a:rPr lang="ru-RU" sz="1200" u="none" strike="noStrike" baseline="0" dirty="0" smtClean="0">
                          <a:effectLst/>
                        </a:rPr>
                        <a:t>2024 года </a:t>
                      </a:r>
                      <a:endParaRPr lang="ru-RU" sz="12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0" marR="121920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9" name="Arrow: Chevron 3"/>
          <p:cNvSpPr/>
          <p:nvPr/>
        </p:nvSpPr>
        <p:spPr>
          <a:xfrm>
            <a:off x="7884367" y="99368"/>
            <a:ext cx="1443519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1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1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10" name="Group 57"/>
          <p:cNvGrpSpPr/>
          <p:nvPr/>
        </p:nvGrpSpPr>
        <p:grpSpPr>
          <a:xfrm>
            <a:off x="7997821" y="160995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1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2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3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027001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0"/>
            <a:ext cx="9214034" cy="6858000"/>
          </a:xfrm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679636217"/>
              </p:ext>
            </p:extLst>
          </p:nvPr>
        </p:nvGraphicFramePr>
        <p:xfrm>
          <a:off x="179512" y="1340768"/>
          <a:ext cx="8785349" cy="5239787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792454"/>
                <a:gridCol w="812056"/>
                <a:gridCol w="664409"/>
                <a:gridCol w="885879"/>
                <a:gridCol w="3630551"/>
              </a:tblGrid>
              <a:tr h="873743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</a:p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План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Отклонение  факта от уточненного плана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Причины отклонения факта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уточненного плана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</a:tr>
              <a:tr h="51431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Доходы от сдачи в аренду муниципального имущества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114,0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115,8 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1,8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Перевыполнение запланированного показателя связано с досрочным перечислением отдельными арендаторами в декабре 2023 года авансовых платежей за январь 2024 года 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46926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Доходы от перечисления части прибыли муниципальных унитарных предприятий, остающейся после уплаты налогов и обязательных платежей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16,6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16,6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>
                          <a:effectLst/>
                        </a:rPr>
                        <a:t>0,0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122075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Прочие поступления от использования муниципального имущества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102,1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104,0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u="none" strike="noStrike" dirty="0" smtClean="0">
                          <a:effectLst/>
                        </a:rPr>
                        <a:t>1,9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u="none" strike="noStrike" dirty="0" smtClean="0">
                          <a:effectLst/>
                        </a:rPr>
                        <a:t>Перевыполнение </a:t>
                      </a:r>
                      <a:r>
                        <a:rPr lang="ru-RU" sz="1100" u="none" strike="noStrike" dirty="0">
                          <a:effectLst/>
                        </a:rPr>
                        <a:t>плана </a:t>
                      </a:r>
                      <a:r>
                        <a:rPr lang="ru-RU" sz="1100" u="none" strike="noStrike" dirty="0" smtClean="0">
                          <a:effectLst/>
                        </a:rPr>
                        <a:t>обусловлено ростом поступлений платы за размещение нестационарных</a:t>
                      </a:r>
                      <a:r>
                        <a:rPr lang="ru-RU" sz="1100" u="none" strike="noStrike" baseline="0" dirty="0" smtClean="0">
                          <a:effectLst/>
                        </a:rPr>
                        <a:t> </a:t>
                      </a:r>
                      <a:r>
                        <a:rPr lang="ru-RU" sz="1100" u="none" strike="noStrike" dirty="0" smtClean="0">
                          <a:effectLst/>
                        </a:rPr>
                        <a:t>объектов торговли, что обусловлено  погашением задолженности прошлых лет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730619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Доходы от оказания платных услуг и компенсации затрат государства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9,5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10,3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0,8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Перевыполнение плана обусловлено</a:t>
                      </a:r>
                      <a:r>
                        <a:rPr lang="ru-RU" sz="1100" b="0" i="0" u="none" strike="noStrike" baseline="0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 поступлением задолженности прошлых лей</a:t>
                      </a:r>
                      <a:endParaRPr lang="ru-RU" sz="11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514311">
                <a:tc>
                  <a:txBody>
                    <a:bodyPr/>
                    <a:lstStyle/>
                    <a:p>
                      <a:pPr algn="l" fontAlgn="b"/>
                      <a:r>
                        <a:rPr lang="ru-RU" sz="1100" b="1" u="none" strike="noStrike" dirty="0">
                          <a:effectLst/>
                        </a:rPr>
                        <a:t>Доходы от продажи земельных участков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285,3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288,3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3,0</a:t>
                      </a:r>
                      <a:endParaRPr lang="ru-RU" sz="11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100" b="0" i="0" u="none" strike="noStrike" dirty="0" smtClean="0">
                          <a:solidFill>
                            <a:schemeClr val="tx1"/>
                          </a:solidFill>
                          <a:effectLst/>
                          <a:latin typeface="+mn-lt"/>
                        </a:rPr>
                        <a:t>Перевыполнение плана обусловлено досрочным перечислением отдельными арендаторами расходов связанных с эксплуатацией муниципального имущества за декабрь (по сроку уплаты – январь 2024 года)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107504" y="262844"/>
            <a:ext cx="8424936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БЮДЖЕТНЫХ НАЗНАЧЕНИЙ МЕСТНОГО БЮДЖЕТА ПО НАЛОГОВЫМ И НЕНАЛОГОВЫМ ДОХОДАМ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ЗА </a:t>
            </a:r>
            <a:r>
              <a:rPr lang="ru-RU" altLang="ru-RU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</a:t>
            </a:r>
          </a:p>
        </p:txBody>
      </p:sp>
      <p:sp>
        <p:nvSpPr>
          <p:cNvPr id="8" name="Arrow: Chevron 3"/>
          <p:cNvSpPr/>
          <p:nvPr/>
        </p:nvSpPr>
        <p:spPr>
          <a:xfrm>
            <a:off x="7386740" y="7502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9" name="Group 57"/>
          <p:cNvGrpSpPr/>
          <p:nvPr/>
        </p:nvGrpSpPr>
        <p:grpSpPr>
          <a:xfrm>
            <a:off x="7533760" y="120999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0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1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2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3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9985088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251520" y="332656"/>
            <a:ext cx="6606480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БЮДЖЕТНЫХ НАЗНАЧЕНИЙ МЕСТНОГО БЮДЖЕТА ПО НАЛОГОВЫМ И НЕНАЛОГОВЫМ ДОХОДАМ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ЗА </a:t>
            </a:r>
            <a:r>
              <a:rPr lang="ru-RU" altLang="ru-RU" sz="20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039178635"/>
              </p:ext>
            </p:extLst>
          </p:nvPr>
        </p:nvGraphicFramePr>
        <p:xfrm>
          <a:off x="198240" y="1700808"/>
          <a:ext cx="8670778" cy="4519335"/>
        </p:xfrm>
        <a:graphic>
          <a:graphicData uri="http://schemas.openxmlformats.org/drawingml/2006/table">
            <a:tbl>
              <a:tblPr firstRow="1" bandRow="1">
                <a:tableStyleId>{21E4AEA4-8DFA-4A89-87EB-49C32662AFE0}</a:tableStyleId>
              </a:tblPr>
              <a:tblGrid>
                <a:gridCol w="2675886"/>
                <a:gridCol w="812326"/>
                <a:gridCol w="664631"/>
                <a:gridCol w="886174"/>
                <a:gridCol w="3631761"/>
              </a:tblGrid>
              <a:tr h="702237">
                <a:tc>
                  <a:txBody>
                    <a:bodyPr/>
                    <a:lstStyle/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Наименование </a:t>
                      </a:r>
                    </a:p>
                    <a:p>
                      <a:pPr algn="ctr" fontAlgn="b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показателя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План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на </a:t>
                      </a:r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</a:t>
                      </a:r>
                      <a:r>
                        <a:rPr lang="ru-RU" sz="1100" u="none" strike="noStrike" baseline="0" dirty="0" smtClean="0">
                          <a:solidFill>
                            <a:schemeClr val="tx1"/>
                          </a:solidFill>
                          <a:effectLst/>
                        </a:rPr>
                        <a:t> </a:t>
                      </a:r>
                      <a:r>
                        <a:rPr lang="ru-RU" sz="11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год </a:t>
                      </a:r>
                      <a:endParaRPr lang="ru-RU" sz="1100" b="0" i="0" u="none" strike="noStrike" baseline="0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Факт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2023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года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baseline="0" dirty="0">
                          <a:solidFill>
                            <a:schemeClr val="tx1"/>
                          </a:solidFill>
                          <a:effectLst/>
                        </a:rPr>
                        <a:t>Отклонение  факта от уточненного плана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ctr"/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Причины отклонения факта </a:t>
                      </a:r>
                      <a:endParaRPr lang="ru-RU" sz="1100" u="none" strike="noStrike" dirty="0" smtClean="0">
                        <a:solidFill>
                          <a:schemeClr val="tx1"/>
                        </a:solidFill>
                        <a:effectLst/>
                      </a:endParaRPr>
                    </a:p>
                    <a:p>
                      <a:pPr algn="ctr" fontAlgn="ctr"/>
                      <a:r>
                        <a:rPr lang="ru-RU" sz="1100" u="none" strike="noStrike" dirty="0" smtClean="0">
                          <a:solidFill>
                            <a:schemeClr val="tx1"/>
                          </a:solidFill>
                          <a:effectLst/>
                        </a:rPr>
                        <a:t>от </a:t>
                      </a:r>
                      <a:r>
                        <a:rPr lang="ru-RU" sz="1100" u="none" strike="noStrike" dirty="0">
                          <a:solidFill>
                            <a:schemeClr val="tx1"/>
                          </a:solidFill>
                          <a:effectLst/>
                        </a:rPr>
                        <a:t>уточненного плана</a:t>
                      </a:r>
                      <a:endParaRPr lang="ru-RU" sz="1100" b="0" i="0" u="none" strike="noStrike" dirty="0">
                        <a:solidFill>
                          <a:schemeClr val="tx1"/>
                        </a:solidFill>
                        <a:effectLst/>
                        <a:latin typeface="+mn-lt"/>
                      </a:endParaRPr>
                    </a:p>
                  </a:txBody>
                  <a:tcPr marL="12701" marR="12701" marT="6596" marB="0" anchor="ctr">
                    <a:solidFill>
                      <a:schemeClr val="accent3"/>
                    </a:solidFill>
                  </a:tcPr>
                </a:tc>
              </a:tr>
              <a:tr h="413358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Доходы от продажи земельных участков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27,3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32,0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4,7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</a:rPr>
                        <a:t>Перевыполнение плана связано с заключением новых договоров </a:t>
                      </a:r>
                      <a:r>
                        <a:rPr lang="ru-RU" sz="1400" u="none" strike="noStrike" dirty="0" smtClean="0">
                          <a:effectLst/>
                        </a:rPr>
                        <a:t>купли-продажи земельных участков</a:t>
                      </a:r>
                      <a:endParaRPr lang="ru-RU" sz="1400" b="0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6" marR="121926" marT="31657" marB="31657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34906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Доходы от приватизации муниципального имущества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150,4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150,9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>
                          <a:effectLst/>
                        </a:rPr>
                        <a:t>Перевыполнение</a:t>
                      </a:r>
                      <a:r>
                        <a:rPr lang="ru-RU" sz="1400" u="none" strike="noStrike" baseline="0" dirty="0">
                          <a:effectLst/>
                        </a:rPr>
                        <a:t> плана сложилось в связи 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с досрочным перечислением (с опережением графика рассрочки) платежей покупателями, имеющими преимущественное право выкупа арендованного имущества (в рамках Федерального закона № 159-ФЗ)</a:t>
                      </a: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  <a:tr h="981132">
                <a:tc>
                  <a:txBody>
                    <a:bodyPr/>
                    <a:lstStyle/>
                    <a:p>
                      <a:pPr algn="l" fontAlgn="b"/>
                      <a:r>
                        <a:rPr lang="ru-RU" sz="1400" b="1" u="none" strike="noStrike" dirty="0">
                          <a:effectLst/>
                        </a:rPr>
                        <a:t>Штрафы, санкции, возмещение ущерба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82,3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82,8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 fontAlgn="b"/>
                      <a:r>
                        <a:rPr lang="ru-RU" sz="1400" b="1" i="0" u="none" strike="noStrike" dirty="0" smtClean="0">
                          <a:solidFill>
                            <a:srgbClr val="000000"/>
                          </a:solidFill>
                          <a:effectLst/>
                          <a:latin typeface="+mn-lt"/>
                        </a:rPr>
                        <a:t>0,5</a:t>
                      </a:r>
                      <a:endParaRPr lang="ru-RU" sz="1400" b="1" i="0" u="none" strike="noStrike" dirty="0">
                        <a:solidFill>
                          <a:srgbClr val="000000"/>
                        </a:solidFill>
                        <a:effectLst/>
                        <a:latin typeface="+mn-lt"/>
                      </a:endParaRP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just" fontAlgn="b"/>
                      <a:r>
                        <a:rPr lang="ru-RU" sz="1400" u="none" strike="noStrike" dirty="0" smtClean="0">
                          <a:effectLst/>
                        </a:rPr>
                        <a:t>Перевыполнение </a:t>
                      </a:r>
                      <a:r>
                        <a:rPr lang="ru-RU" sz="1400" u="none" strike="noStrike" dirty="0">
                          <a:effectLst/>
                        </a:rPr>
                        <a:t>планового показателя объясняется </a:t>
                      </a:r>
                      <a:r>
                        <a:rPr lang="ru-RU" sz="1400" u="none" strike="noStrike" dirty="0" smtClean="0">
                          <a:effectLst/>
                        </a:rPr>
                        <a:t>поступлением, сверх запланированной суммы, штрафов за неисполнение или ненадлежащее исполнение обязательств, предусмотренных</a:t>
                      </a:r>
                      <a:r>
                        <a:rPr lang="ru-RU" sz="1400" u="none" strike="noStrike" baseline="0" dirty="0" smtClean="0">
                          <a:effectLst/>
                        </a:rPr>
                        <a:t> муниципальным контрактом</a:t>
                      </a:r>
                      <a:endParaRPr lang="ru-RU" sz="1400" u="none" strike="noStrike" dirty="0" smtClean="0">
                        <a:effectLst/>
                      </a:endParaRPr>
                    </a:p>
                  </a:txBody>
                  <a:tcPr marL="121921" marR="121921" marT="31666" marB="31666" anchor="ctr">
                    <a:solidFill>
                      <a:schemeClr val="accent3">
                        <a:lumMod val="40000"/>
                        <a:lumOff val="6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8" name="Arrow: Chevron 3"/>
          <p:cNvSpPr/>
          <p:nvPr/>
        </p:nvSpPr>
        <p:spPr>
          <a:xfrm>
            <a:off x="7423185" y="90435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рублей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9" name="Group 57"/>
          <p:cNvGrpSpPr/>
          <p:nvPr/>
        </p:nvGrpSpPr>
        <p:grpSpPr>
          <a:xfrm>
            <a:off x="7569290" y="10073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0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1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2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3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0579404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44624"/>
            <a:ext cx="6534472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ПОСТУПЛЕНИЯ ОТ КРУПНЕЙШИХ ПЛАТЕЛЬЩИКОВ ГОРОДА КОМСОМОЛЬСКА-НА-АМУРЕ В МЕСТНЫЙ БЮДЖЕТ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ЗА </a:t>
            </a:r>
            <a:r>
              <a:rPr lang="ru-RU" altLang="ru-RU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</a:t>
            </a:r>
          </a:p>
        </p:txBody>
      </p:sp>
      <p:sp>
        <p:nvSpPr>
          <p:cNvPr id="5" name="TextBox 85"/>
          <p:cNvSpPr txBox="1">
            <a:spLocks noChangeArrowheads="1"/>
          </p:cNvSpPr>
          <p:nvPr/>
        </p:nvSpPr>
        <p:spPr bwMode="auto">
          <a:xfrm>
            <a:off x="7589350" y="44624"/>
            <a:ext cx="1485900" cy="334652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  <p:txBody>
          <a:bodyPr lIns="72329" tIns="36168" rIns="72329" bIns="36168">
            <a:spAutoFit/>
          </a:bodyPr>
          <a:lstStyle>
            <a:lvl1pPr defTabSz="815975">
              <a:spcBef>
                <a:spcPct val="20000"/>
              </a:spcBef>
              <a:buFont typeface="Arial" pitchFamily="34" charset="0"/>
              <a:buChar char="•"/>
              <a:defRPr sz="2900">
                <a:solidFill>
                  <a:schemeClr val="tx1"/>
                </a:solidFill>
                <a:latin typeface="Calibri" pitchFamily="34" charset="0"/>
              </a:defRPr>
            </a:lvl1pPr>
            <a:lvl2pPr marL="661988" indent="-254000" defTabSz="815975">
              <a:spcBef>
                <a:spcPct val="20000"/>
              </a:spcBef>
              <a:buFont typeface="Arial" pitchFamily="34" charset="0"/>
              <a:buChar char="–"/>
              <a:defRPr sz="2500">
                <a:solidFill>
                  <a:schemeClr val="tx1"/>
                </a:solidFill>
                <a:latin typeface="Calibri" pitchFamily="34" charset="0"/>
              </a:defRPr>
            </a:lvl2pPr>
            <a:lvl3pPr marL="1019175" indent="-203200" defTabSz="815975">
              <a:spcBef>
                <a:spcPct val="20000"/>
              </a:spcBef>
              <a:buFont typeface="Arial" pitchFamily="34" charset="0"/>
              <a:buChar char="•"/>
              <a:defRPr sz="2100">
                <a:solidFill>
                  <a:schemeClr val="tx1"/>
                </a:solidFill>
                <a:latin typeface="Calibri" pitchFamily="34" charset="0"/>
              </a:defRPr>
            </a:lvl3pPr>
            <a:lvl4pPr marL="1427163" indent="-203200" defTabSz="815975">
              <a:spcBef>
                <a:spcPct val="20000"/>
              </a:spcBef>
              <a:buFont typeface="Arial" pitchFamily="34" charset="0"/>
              <a:buChar char="–"/>
              <a:defRPr>
                <a:solidFill>
                  <a:schemeClr val="tx1"/>
                </a:solidFill>
                <a:latin typeface="Calibri" pitchFamily="34" charset="0"/>
              </a:defRPr>
            </a:lvl4pPr>
            <a:lvl5pPr marL="1836738" indent="-203200" defTabSz="815975">
              <a:spcBef>
                <a:spcPct val="20000"/>
              </a:spcBef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5pPr>
            <a:lvl6pPr marL="2293938" indent="-2032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6pPr>
            <a:lvl7pPr marL="2751138" indent="-2032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7pPr>
            <a:lvl8pPr marL="3208338" indent="-2032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8pPr>
            <a:lvl9pPr marL="3665538" indent="-203200" defTabSz="815975" eaLnBrk="0" fontAlgn="base" hangingPunct="0">
              <a:spcBef>
                <a:spcPct val="20000"/>
              </a:spcBef>
              <a:spcAft>
                <a:spcPct val="0"/>
              </a:spcAft>
              <a:buFont typeface="Arial" pitchFamily="34" charset="0"/>
              <a:buChar char="»"/>
              <a:defRPr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fontAlgn="base">
              <a:spcBef>
                <a:spcPct val="0"/>
              </a:spcBef>
              <a:spcAft>
                <a:spcPct val="0"/>
              </a:spcAft>
              <a:buFontTx/>
              <a:buNone/>
            </a:pPr>
            <a:endParaRPr lang="ru-RU" altLang="ru-RU" sz="1700" b="1" dirty="0">
              <a:solidFill>
                <a:srgbClr val="FFFFFF"/>
              </a:solidFill>
            </a:endParaRP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1789" y="5059402"/>
            <a:ext cx="1125920" cy="72180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4" y="836712"/>
            <a:ext cx="1130330" cy="686379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6" y="3200020"/>
            <a:ext cx="1160488" cy="8117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3" y="1630312"/>
            <a:ext cx="1130330" cy="803884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2992" y="2559721"/>
            <a:ext cx="1125113" cy="640299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3074" y="5953031"/>
            <a:ext cx="1136325" cy="780522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7172" name="Picture 4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4220944"/>
            <a:ext cx="1011610" cy="10853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916" y="4149080"/>
            <a:ext cx="1160488" cy="749395"/>
          </a:xfrm>
          <a:prstGeom prst="rect">
            <a:avLst/>
          </a:prstGeom>
        </p:spPr>
      </p:pic>
      <p:sp>
        <p:nvSpPr>
          <p:cNvPr id="25" name="AutoShape 46"/>
          <p:cNvSpPr>
            <a:spLocks noChangeArrowheads="1"/>
          </p:cNvSpPr>
          <p:nvPr/>
        </p:nvSpPr>
        <p:spPr bwMode="auto">
          <a:xfrm>
            <a:off x="1752018" y="1935581"/>
            <a:ext cx="3041915" cy="461363"/>
          </a:xfrm>
          <a:prstGeom prst="homePlate">
            <a:avLst>
              <a:gd name="adj" fmla="val 431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vl="0">
              <a:spcBef>
                <a:spcPct val="0"/>
              </a:spcBef>
              <a:defRPr/>
            </a:pPr>
            <a:r>
              <a:rPr lang="ru-RU" altLang="ru-RU" sz="16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ОАО «РЖД»</a:t>
            </a:r>
          </a:p>
        </p:txBody>
      </p:sp>
      <p:sp>
        <p:nvSpPr>
          <p:cNvPr id="26" name="AutoShape 46"/>
          <p:cNvSpPr>
            <a:spLocks noChangeArrowheads="1"/>
          </p:cNvSpPr>
          <p:nvPr/>
        </p:nvSpPr>
        <p:spPr bwMode="auto">
          <a:xfrm>
            <a:off x="1696693" y="1013222"/>
            <a:ext cx="3101022" cy="407331"/>
          </a:xfrm>
          <a:prstGeom prst="homePlate">
            <a:avLst>
              <a:gd name="adj" fmla="val 431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vl="0">
              <a:spcBef>
                <a:spcPct val="0"/>
              </a:spcBef>
              <a:defRPr/>
            </a:pPr>
            <a:r>
              <a:rPr lang="ru-RU" altLang="ru-RU" sz="14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Филиал ПАО </a:t>
            </a:r>
          </a:p>
          <a:p>
            <a:pPr lvl="0">
              <a:spcBef>
                <a:spcPct val="0"/>
              </a:spcBef>
              <a:defRPr/>
            </a:pPr>
            <a:r>
              <a:rPr lang="ru-RU" altLang="ru-RU" sz="14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«</a:t>
            </a:r>
            <a:r>
              <a:rPr lang="ru-RU" altLang="ru-RU" sz="1400" b="1" kern="0" dirty="0" err="1">
                <a:solidFill>
                  <a:prstClr val="black"/>
                </a:solidFill>
                <a:latin typeface="Arial Black" panose="020B0A04020102020204" pitchFamily="34" charset="0"/>
              </a:rPr>
              <a:t>КнААЗ</a:t>
            </a:r>
            <a:r>
              <a:rPr lang="ru-RU" altLang="ru-RU" sz="14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 им.</a:t>
            </a:r>
            <a:r>
              <a:rPr lang="ru-RU" sz="14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 </a:t>
            </a:r>
            <a:r>
              <a:rPr lang="ru-RU" sz="1400" b="1" kern="0" dirty="0" err="1">
                <a:solidFill>
                  <a:prstClr val="black"/>
                </a:solidFill>
                <a:latin typeface="Arial Black" panose="020B0A04020102020204" pitchFamily="34" charset="0"/>
              </a:rPr>
              <a:t>Ю.А.Гагарина</a:t>
            </a:r>
            <a:r>
              <a:rPr lang="ru-RU" sz="14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»</a:t>
            </a:r>
            <a:endParaRPr lang="ru-RU" altLang="ru-RU" sz="1400" b="1" kern="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sp>
        <p:nvSpPr>
          <p:cNvPr id="27" name="AutoShape 46"/>
          <p:cNvSpPr>
            <a:spLocks noChangeArrowheads="1"/>
          </p:cNvSpPr>
          <p:nvPr/>
        </p:nvSpPr>
        <p:spPr bwMode="auto">
          <a:xfrm>
            <a:off x="1795367" y="2688942"/>
            <a:ext cx="3011740" cy="407331"/>
          </a:xfrm>
          <a:prstGeom prst="homePlate">
            <a:avLst>
              <a:gd name="adj" fmla="val 431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>
              <a:spcBef>
                <a:spcPct val="0"/>
              </a:spcBef>
              <a:defRPr/>
            </a:pPr>
            <a:endParaRPr lang="ru-RU" altLang="ru-RU" sz="1600" b="1" i="1" kern="0" dirty="0" smtClean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>
              <a:spcBef>
                <a:spcPct val="0"/>
              </a:spcBef>
              <a:defRPr/>
            </a:pPr>
            <a:r>
              <a:rPr lang="ru-RU" altLang="ru-RU" sz="1600" b="1" kern="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ПАО </a:t>
            </a:r>
            <a:r>
              <a:rPr lang="ru-RU" altLang="ru-RU" sz="16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«НК Роснефть»</a:t>
            </a:r>
          </a:p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endParaRPr kumimoji="0" lang="ru-RU" altLang="ru-RU" sz="1600" b="1" i="1" u="none" strike="noStrike" kern="0" cap="none" spc="0" normalizeH="0" baseline="0" noProof="0" dirty="0">
              <a:ln>
                <a:noFill/>
              </a:ln>
              <a:solidFill>
                <a:prstClr val="black"/>
              </a:solidFill>
              <a:effectLst/>
              <a:uLnTx/>
              <a:uFillTx/>
            </a:endParaRPr>
          </a:p>
        </p:txBody>
      </p:sp>
      <p:sp>
        <p:nvSpPr>
          <p:cNvPr id="29" name="AutoShape 46"/>
          <p:cNvSpPr>
            <a:spLocks noChangeArrowheads="1"/>
          </p:cNvSpPr>
          <p:nvPr/>
        </p:nvSpPr>
        <p:spPr bwMode="auto">
          <a:xfrm>
            <a:off x="1839673" y="5057386"/>
            <a:ext cx="3101022" cy="497766"/>
          </a:xfrm>
          <a:prstGeom prst="homePlate">
            <a:avLst>
              <a:gd name="adj" fmla="val 431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vl="0">
              <a:spcBef>
                <a:spcPct val="0"/>
              </a:spcBef>
              <a:defRPr/>
            </a:pPr>
            <a:r>
              <a:rPr lang="ru-RU" altLang="ru-RU" sz="16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ООО «</a:t>
            </a:r>
            <a:r>
              <a:rPr lang="ru-RU" altLang="ru-RU" sz="1600" b="1" kern="0" dirty="0" err="1">
                <a:solidFill>
                  <a:prstClr val="black"/>
                </a:solidFill>
                <a:latin typeface="Arial Black" panose="020B0A04020102020204" pitchFamily="34" charset="0"/>
              </a:rPr>
              <a:t>Амурсталь</a:t>
            </a:r>
            <a:r>
              <a:rPr lang="ru-RU" altLang="ru-RU" sz="16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» </a:t>
            </a:r>
          </a:p>
        </p:txBody>
      </p:sp>
      <p:sp>
        <p:nvSpPr>
          <p:cNvPr id="30" name="AutoShape 46"/>
          <p:cNvSpPr>
            <a:spLocks noChangeArrowheads="1"/>
          </p:cNvSpPr>
          <p:nvPr/>
        </p:nvSpPr>
        <p:spPr bwMode="auto">
          <a:xfrm>
            <a:off x="1839673" y="5983444"/>
            <a:ext cx="3169053" cy="501104"/>
          </a:xfrm>
          <a:prstGeom prst="homePlate">
            <a:avLst>
              <a:gd name="adj" fmla="val 431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marL="0" marR="0" lvl="0" indent="0" defTabSz="914400" eaLnBrk="1" fontAlgn="auto" latinLnBrk="0" hangingPunct="1">
              <a:lnSpc>
                <a:spcPct val="100000"/>
              </a:lnSpc>
              <a:spcBef>
                <a:spcPct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altLang="ru-RU" sz="1600" b="1" u="none" strike="noStrike" kern="0" cap="none" spc="0" normalizeH="0" baseline="0" noProof="0" dirty="0">
                <a:ln>
                  <a:noFill/>
                </a:ln>
                <a:solidFill>
                  <a:prstClr val="black"/>
                </a:solidFill>
                <a:effectLst/>
                <a:uLnTx/>
                <a:uFillTx/>
                <a:latin typeface="Arial Black" panose="020B0A04020102020204" pitchFamily="34" charset="0"/>
              </a:rPr>
              <a:t>АО «ДГК»</a:t>
            </a:r>
          </a:p>
        </p:txBody>
      </p:sp>
      <p:sp>
        <p:nvSpPr>
          <p:cNvPr id="31" name="AutoShape 46"/>
          <p:cNvSpPr>
            <a:spLocks noChangeArrowheads="1"/>
          </p:cNvSpPr>
          <p:nvPr/>
        </p:nvSpPr>
        <p:spPr bwMode="auto">
          <a:xfrm>
            <a:off x="1816365" y="4281364"/>
            <a:ext cx="2977568" cy="407331"/>
          </a:xfrm>
          <a:prstGeom prst="homePlate">
            <a:avLst>
              <a:gd name="adj" fmla="val 431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vl="0">
              <a:spcBef>
                <a:spcPct val="0"/>
              </a:spcBef>
              <a:defRPr/>
            </a:pPr>
            <a:r>
              <a:rPr lang="ru-RU" altLang="ru-RU" sz="16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ПАО «АСЗ»</a:t>
            </a:r>
          </a:p>
        </p:txBody>
      </p:sp>
      <p:sp>
        <p:nvSpPr>
          <p:cNvPr id="32" name="AutoShape 46"/>
          <p:cNvSpPr>
            <a:spLocks noChangeArrowheads="1"/>
          </p:cNvSpPr>
          <p:nvPr/>
        </p:nvSpPr>
        <p:spPr bwMode="auto">
          <a:xfrm>
            <a:off x="1795367" y="3397103"/>
            <a:ext cx="3011740" cy="407331"/>
          </a:xfrm>
          <a:prstGeom prst="homePlate">
            <a:avLst>
              <a:gd name="adj" fmla="val 43135"/>
            </a:avLst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none" anchor="ctr"/>
          <a:lstStyle/>
          <a:p>
            <a:pPr lvl="0">
              <a:spcBef>
                <a:spcPct val="0"/>
              </a:spcBef>
              <a:defRPr/>
            </a:pPr>
            <a:r>
              <a:rPr lang="ru-RU" altLang="ru-RU" sz="16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ООО «РН-КНПЗ»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5141275" y="1013222"/>
            <a:ext cx="1466913" cy="50986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 smtClean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 9,3 </a:t>
            </a:r>
            <a:r>
              <a:rPr lang="ru-RU" altLang="ru-RU" sz="20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%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228892" y="2559721"/>
            <a:ext cx="855033" cy="50986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kern="0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4,9%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5248937" y="3294565"/>
            <a:ext cx="712093" cy="50986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marL="0" marR="0" lvl="0" indent="0" algn="ctr" defTabSz="914400" eaLnBrk="1" fontAlgn="auto" latinLnBrk="0" hangingPunct="1">
              <a:lnSpc>
                <a:spcPct val="100000"/>
              </a:lnSpc>
              <a:spcBef>
                <a:spcPts val="0"/>
              </a:spcBef>
              <a:spcAft>
                <a:spcPts val="0"/>
              </a:spcAft>
              <a:buClrTx/>
              <a:buSzTx/>
              <a:buFontTx/>
              <a:buNone/>
              <a:tabLst/>
              <a:defRPr/>
            </a:pPr>
            <a:r>
              <a:rPr kumimoji="0" lang="ru-RU" b="1" i="0" u="none" strike="noStrike" kern="0" cap="none" spc="0" normalizeH="0" baseline="0" noProof="0" dirty="0" smtClean="0">
                <a:ln>
                  <a:noFill/>
                </a:ln>
                <a:solidFill>
                  <a:schemeClr val="tx1"/>
                </a:solidFill>
                <a:effectLst/>
                <a:uLnTx/>
                <a:uFillTx/>
                <a:latin typeface="Calibri"/>
                <a:ea typeface="+mn-ea"/>
                <a:cs typeface="Arial" panose="020B0604020202020204" pitchFamily="34" charset="0"/>
              </a:rPr>
              <a:t>3,1 %</a:t>
            </a:r>
            <a:endParaRPr kumimoji="0" lang="ru-RU" b="1" i="0" u="none" strike="noStrike" kern="0" cap="none" spc="0" normalizeH="0" baseline="0" noProof="0" dirty="0">
              <a:ln>
                <a:noFill/>
              </a:ln>
              <a:solidFill>
                <a:schemeClr val="tx1"/>
              </a:solidFill>
              <a:effectLst/>
              <a:uLnTx/>
              <a:uFillTx/>
              <a:latin typeface="Calibri"/>
              <a:ea typeface="+mn-ea"/>
              <a:cs typeface="Arial" panose="020B0604020202020204" pitchFamily="34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5316202" y="4192990"/>
            <a:ext cx="644827" cy="50986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2,8 %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5316201" y="5068352"/>
            <a:ext cx="644827" cy="50986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2,1 %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5368090" y="5953031"/>
            <a:ext cx="592937" cy="50986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400" b="1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1,9 %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5172999" y="1769364"/>
            <a:ext cx="1071300" cy="509869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kern="0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7,1%</a:t>
            </a:r>
          </a:p>
        </p:txBody>
      </p:sp>
      <p:sp>
        <p:nvSpPr>
          <p:cNvPr id="20" name="Правая фигурная скобка 19"/>
          <p:cNvSpPr/>
          <p:nvPr/>
        </p:nvSpPr>
        <p:spPr>
          <a:xfrm>
            <a:off x="6196104" y="836712"/>
            <a:ext cx="824168" cy="5886479"/>
          </a:xfrm>
          <a:prstGeom prst="rightBrace">
            <a:avLst/>
          </a:prstGeom>
        </p:spPr>
        <p:style>
          <a:lnRef idx="3">
            <a:schemeClr val="dk1"/>
          </a:lnRef>
          <a:fillRef idx="0">
            <a:schemeClr val="dk1"/>
          </a:fillRef>
          <a:effectRef idx="2">
            <a:schemeClr val="dk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3" name="Прямоугольник 42"/>
          <p:cNvSpPr/>
          <p:nvPr/>
        </p:nvSpPr>
        <p:spPr>
          <a:xfrm>
            <a:off x="7092280" y="3482621"/>
            <a:ext cx="2051720" cy="738323"/>
          </a:xfrm>
          <a:prstGeom prst="rect">
            <a:avLst/>
          </a:prstGeom>
          <a:ln/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000" b="1" dirty="0">
                <a:solidFill>
                  <a:prstClr val="black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1 084,5 млн рублей</a:t>
            </a:r>
          </a:p>
        </p:txBody>
      </p:sp>
      <p:sp>
        <p:nvSpPr>
          <p:cNvPr id="21" name="Прямоугольник 20"/>
          <p:cNvSpPr/>
          <p:nvPr/>
        </p:nvSpPr>
        <p:spPr>
          <a:xfrm flipH="1">
            <a:off x="6883755" y="1020443"/>
            <a:ext cx="2217250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>
              <a:spcBef>
                <a:spcPct val="0"/>
              </a:spcBef>
              <a:defRPr/>
            </a:pPr>
            <a:r>
              <a:rPr lang="ru-RU" altLang="ru-RU" sz="10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ВСЕГО НАЛОГОВЫХ И </a:t>
            </a:r>
          </a:p>
          <a:p>
            <a:pPr lvl="0">
              <a:spcBef>
                <a:spcPct val="0"/>
              </a:spcBef>
              <a:defRPr/>
            </a:pPr>
            <a:r>
              <a:rPr lang="ru-RU" altLang="ru-RU" sz="1000" b="1" kern="0" dirty="0">
                <a:solidFill>
                  <a:prstClr val="black"/>
                </a:solidFill>
                <a:latin typeface="Arial Black" panose="020B0A04020102020204" pitchFamily="34" charset="0"/>
              </a:rPr>
              <a:t>НЕНАЛОГОВЫХ </a:t>
            </a:r>
            <a:r>
              <a:rPr lang="ru-RU" altLang="ru-RU" sz="1000" b="1" kern="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ДОХОДОВ - </a:t>
            </a:r>
            <a:endParaRPr lang="ru-RU" altLang="ru-RU" sz="1000" b="1" kern="0" dirty="0">
              <a:solidFill>
                <a:prstClr val="black"/>
              </a:solidFill>
              <a:latin typeface="Arial Black" panose="020B0A04020102020204" pitchFamily="34" charset="0"/>
            </a:endParaRPr>
          </a:p>
        </p:txBody>
      </p:sp>
      <p:pic>
        <p:nvPicPr>
          <p:cNvPr id="45" name="Рисунок 44"/>
          <p:cNvPicPr>
            <a:picLocks noChangeAspect="1"/>
          </p:cNvPicPr>
          <p:nvPr/>
        </p:nvPicPr>
        <p:blipFill>
          <a:blip r:embed="rId11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60037" y="2187697"/>
            <a:ext cx="835427" cy="90857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7" name="Прямоугольник 6"/>
          <p:cNvSpPr/>
          <p:nvPr/>
        </p:nvSpPr>
        <p:spPr>
          <a:xfrm>
            <a:off x="6889552" y="1614416"/>
            <a:ext cx="2185698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>
              <a:defRPr/>
            </a:pPr>
            <a:r>
              <a:rPr lang="ru-RU" b="1" kern="0" dirty="0">
                <a:solidFill>
                  <a:prstClr val="black"/>
                </a:solidFill>
                <a:effectLst>
                  <a:glow rad="228600">
                    <a:prstClr val="white">
                      <a:alpha val="40000"/>
                    </a:prstClr>
                  </a:glow>
                </a:effectLst>
                <a:cs typeface="Arial" panose="020B0604020202020204" pitchFamily="34" charset="0"/>
              </a:rPr>
              <a:t>3</a:t>
            </a:r>
            <a:r>
              <a:rPr lang="ru-RU" b="1" kern="0" dirty="0">
                <a:solidFill>
                  <a:prstClr val="black"/>
                </a:solidFill>
                <a:effectLst>
                  <a:glow rad="228600">
                    <a:schemeClr val="bg1">
                      <a:alpha val="40000"/>
                    </a:schemeClr>
                  </a:glow>
                </a:effectLst>
                <a:cs typeface="Arial" panose="020B0604020202020204" pitchFamily="34" charset="0"/>
              </a:rPr>
              <a:t> 477,5 млн рублей</a:t>
            </a:r>
          </a:p>
        </p:txBody>
      </p:sp>
      <p:sp>
        <p:nvSpPr>
          <p:cNvPr id="41" name="Arrow: Chevron 3"/>
          <p:cNvSpPr/>
          <p:nvPr/>
        </p:nvSpPr>
        <p:spPr>
          <a:xfrm>
            <a:off x="7423185" y="90435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проценты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42" name="Group 57"/>
          <p:cNvGrpSpPr/>
          <p:nvPr/>
        </p:nvGrpSpPr>
        <p:grpSpPr>
          <a:xfrm>
            <a:off x="7569290" y="10073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44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6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7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8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9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0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1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2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53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283226521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2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38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07504" y="0"/>
            <a:ext cx="806991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СТРУКТУРА НАЛОГОВЫХ И НЕНАЛОГОВЫХ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ДОХОДОВ В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ГОДУ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РАЗРЕЗЕ ОСНОВНЫХ ИСТОЧНИКОВ</a:t>
            </a:r>
          </a:p>
        </p:txBody>
      </p:sp>
      <p:sp>
        <p:nvSpPr>
          <p:cNvPr id="8" name="Нашивка 27"/>
          <p:cNvSpPr/>
          <p:nvPr/>
        </p:nvSpPr>
        <p:spPr>
          <a:xfrm>
            <a:off x="340705" y="2244682"/>
            <a:ext cx="3403600" cy="631825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204" tIns="45604" rIns="91204" bIns="4560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Арендная плата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за землю</a:t>
            </a:r>
          </a:p>
        </p:txBody>
      </p:sp>
      <p:sp>
        <p:nvSpPr>
          <p:cNvPr id="11" name="Нашивка 27"/>
          <p:cNvSpPr/>
          <p:nvPr/>
        </p:nvSpPr>
        <p:spPr>
          <a:xfrm>
            <a:off x="251520" y="3157215"/>
            <a:ext cx="3547616" cy="639763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204" tIns="45604" rIns="91204" bIns="4560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 Восстановительная стоимость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зеленых насаждений</a:t>
            </a:r>
          </a:p>
        </p:txBody>
      </p:sp>
      <p:sp>
        <p:nvSpPr>
          <p:cNvPr id="13" name="Нашивка 27"/>
          <p:cNvSpPr/>
          <p:nvPr/>
        </p:nvSpPr>
        <p:spPr>
          <a:xfrm>
            <a:off x="380728" y="4005064"/>
            <a:ext cx="3403600" cy="63341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204" tIns="45604" rIns="91204" bIns="4560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Доходы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от продажи активов</a:t>
            </a:r>
          </a:p>
        </p:txBody>
      </p:sp>
      <p:sp>
        <p:nvSpPr>
          <p:cNvPr id="14" name="Нашивка 27"/>
          <p:cNvSpPr/>
          <p:nvPr/>
        </p:nvSpPr>
        <p:spPr>
          <a:xfrm>
            <a:off x="380728" y="1364842"/>
            <a:ext cx="3403600" cy="633413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204" tIns="45604" rIns="91204" bIns="4560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Налог на доходы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физических лиц</a:t>
            </a:r>
          </a:p>
        </p:txBody>
      </p:sp>
      <p:sp>
        <p:nvSpPr>
          <p:cNvPr id="15" name="Нашивка 27"/>
          <p:cNvSpPr/>
          <p:nvPr/>
        </p:nvSpPr>
        <p:spPr>
          <a:xfrm>
            <a:off x="306400" y="5808779"/>
            <a:ext cx="3403600" cy="633412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204" tIns="45604" rIns="91204" bIns="4560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Упрощённая система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налогообложения</a:t>
            </a:r>
          </a:p>
        </p:txBody>
      </p:sp>
      <p:sp>
        <p:nvSpPr>
          <p:cNvPr id="16" name="Нашивка 27"/>
          <p:cNvSpPr/>
          <p:nvPr/>
        </p:nvSpPr>
        <p:spPr>
          <a:xfrm>
            <a:off x="395536" y="4955827"/>
            <a:ext cx="3403600" cy="633413"/>
          </a:xfrm>
          <a:prstGeom prst="chevron">
            <a:avLst/>
          </a:prstGeom>
          <a:ln/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none" lIns="91204" tIns="45604" rIns="91204" bIns="4560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Налог на имущество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ф</a:t>
            </a:r>
            <a:r>
              <a:rPr lang="ru-RU" sz="1400" kern="0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изических </a:t>
            </a:r>
            <a:r>
              <a:rPr lang="ru-RU" sz="1400" kern="0" dirty="0">
                <a:solidFill>
                  <a:prstClr val="black"/>
                </a:solidFill>
                <a:latin typeface="Arial Black" panose="020B0A04020102020204" pitchFamily="34" charset="0"/>
              </a:rPr>
              <a:t>лиц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97277" y="1364842"/>
            <a:ext cx="3146723" cy="42243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9" name="Прямоугольник с двумя скругленными противолежащими углами 8"/>
          <p:cNvSpPr/>
          <p:nvPr/>
        </p:nvSpPr>
        <p:spPr>
          <a:xfrm>
            <a:off x="4203810" y="5808779"/>
            <a:ext cx="1368152" cy="566987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4,5 %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0" name="Прямоугольник с двумя скругленными противолежащими углами 19"/>
          <p:cNvSpPr/>
          <p:nvPr/>
        </p:nvSpPr>
        <p:spPr>
          <a:xfrm>
            <a:off x="4200834" y="4955827"/>
            <a:ext cx="1368152" cy="566987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</a:rPr>
              <a:t>4,6 %</a:t>
            </a:r>
          </a:p>
        </p:txBody>
      </p:sp>
      <p:sp>
        <p:nvSpPr>
          <p:cNvPr id="21" name="Прямоугольник с двумя скругленными противолежащими углами 20"/>
          <p:cNvSpPr/>
          <p:nvPr/>
        </p:nvSpPr>
        <p:spPr>
          <a:xfrm>
            <a:off x="4180643" y="4078434"/>
            <a:ext cx="1368152" cy="566987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5,3 %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2" name="Прямоугольник с двумя скругленными противолежащими углами 21"/>
          <p:cNvSpPr/>
          <p:nvPr/>
        </p:nvSpPr>
        <p:spPr>
          <a:xfrm>
            <a:off x="4217341" y="3157215"/>
            <a:ext cx="1368152" cy="566987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b="1" dirty="0" smtClean="0">
                <a:solidFill>
                  <a:schemeClr val="tx1"/>
                </a:solidFill>
              </a:rPr>
              <a:t>7,7 %</a:t>
            </a:r>
            <a:endParaRPr lang="ru-RU" sz="2400" b="1" dirty="0">
              <a:solidFill>
                <a:schemeClr val="tx1"/>
              </a:solidFill>
            </a:endParaRPr>
          </a:p>
        </p:txBody>
      </p:sp>
      <p:sp>
        <p:nvSpPr>
          <p:cNvPr id="23" name="Прямоугольник с двумя скругленными противолежащими углами 22"/>
          <p:cNvSpPr/>
          <p:nvPr/>
        </p:nvSpPr>
        <p:spPr>
          <a:xfrm>
            <a:off x="4168067" y="1364842"/>
            <a:ext cx="1368152" cy="566987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400" b="1" dirty="0" smtClean="0">
                <a:solidFill>
                  <a:prstClr val="black"/>
                </a:solidFill>
                <a:cs typeface="Times New Roman" pitchFamily="18" charset="0"/>
              </a:rPr>
              <a:t>49,9 </a:t>
            </a:r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</a:rPr>
              <a:t>%</a:t>
            </a:r>
          </a:p>
        </p:txBody>
      </p:sp>
      <p:sp>
        <p:nvSpPr>
          <p:cNvPr id="24" name="Прямоугольник с двумя скругленными противолежащими углами 23"/>
          <p:cNvSpPr/>
          <p:nvPr/>
        </p:nvSpPr>
        <p:spPr>
          <a:xfrm>
            <a:off x="4168067" y="2227145"/>
            <a:ext cx="1368152" cy="566987"/>
          </a:xfrm>
          <a:prstGeom prst="round2DiagRect">
            <a:avLst/>
          </a:prstGeom>
          <a:ln/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400" b="1" dirty="0">
                <a:solidFill>
                  <a:prstClr val="black"/>
                </a:solidFill>
                <a:cs typeface="Times New Roman" pitchFamily="18" charset="0"/>
              </a:rPr>
              <a:t>11,1 %</a:t>
            </a:r>
          </a:p>
        </p:txBody>
      </p:sp>
      <p:sp>
        <p:nvSpPr>
          <p:cNvPr id="10" name="Правая фигурная скобка 9"/>
          <p:cNvSpPr/>
          <p:nvPr/>
        </p:nvSpPr>
        <p:spPr>
          <a:xfrm>
            <a:off x="5628227" y="1200329"/>
            <a:ext cx="369050" cy="5397023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6" name="Arrow: Chevron 3"/>
          <p:cNvSpPr/>
          <p:nvPr/>
        </p:nvSpPr>
        <p:spPr>
          <a:xfrm>
            <a:off x="7362536" y="47890"/>
            <a:ext cx="1781464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 проценты</a:t>
            </a:r>
            <a:endParaRPr lang="ru-RU" altLang="ru-RU" sz="1600" b="1" dirty="0">
              <a:solidFill>
                <a:srgbClr val="FFFFFF"/>
              </a:solidFill>
              <a:latin typeface="Calibri" pitchFamily="34" charset="0"/>
            </a:endParaRPr>
          </a:p>
        </p:txBody>
      </p:sp>
      <p:grpSp>
        <p:nvGrpSpPr>
          <p:cNvPr id="27" name="Group 57"/>
          <p:cNvGrpSpPr/>
          <p:nvPr/>
        </p:nvGrpSpPr>
        <p:grpSpPr>
          <a:xfrm>
            <a:off x="7563983" y="9605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8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r>
                <a:rPr lang="ru-RU" altLang="ru-RU" sz="1600" b="1" dirty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endParaRPr lang="en-US" sz="1600" kern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0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1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3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4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5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6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383863771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1973" y="0"/>
            <a:ext cx="9323033" cy="6996500"/>
          </a:xfrm>
        </p:spPr>
      </p:pic>
      <p:pic>
        <p:nvPicPr>
          <p:cNvPr id="3077" name="Picture 5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85924" y="-32891"/>
            <a:ext cx="2198192" cy="1288349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 rot="10800000" flipV="1">
            <a:off x="16150" y="1228581"/>
            <a:ext cx="9020346" cy="1015663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i="1" dirty="0"/>
              <a:t>Бюджет - это форма образования и расходования денежных средств</a:t>
            </a:r>
            <a:r>
              <a:rPr lang="ru-RU" sz="2000" b="1" i="1" dirty="0" smtClean="0"/>
              <a:t>,</a:t>
            </a:r>
            <a:r>
              <a:rPr lang="ru-RU" sz="2000" b="1" i="1" dirty="0"/>
              <a:t> предназначенных</a:t>
            </a:r>
            <a:r>
              <a:rPr lang="ru-RU" sz="2000" b="1" i="1" dirty="0" smtClean="0"/>
              <a:t> для </a:t>
            </a:r>
            <a:r>
              <a:rPr lang="ru-RU" sz="2000" b="1" i="1" dirty="0"/>
              <a:t>финансового обеспечения задач и функций государства и местного самоуправления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endParaRPr lang="ru-RU" dirty="0"/>
          </a:p>
        </p:txBody>
      </p:sp>
      <p:pic>
        <p:nvPicPr>
          <p:cNvPr id="3078" name="Picture 6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22343" y="2583488"/>
            <a:ext cx="2336583" cy="1038160"/>
          </a:xfrm>
          <a:prstGeom prst="ellipse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pic>
        <p:nvPicPr>
          <p:cNvPr id="3079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841904" y="2592894"/>
            <a:ext cx="2194592" cy="891679"/>
          </a:xfrm>
          <a:prstGeom prst="ellipse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9" name="Стрелка вниз 8"/>
          <p:cNvSpPr/>
          <p:nvPr/>
        </p:nvSpPr>
        <p:spPr>
          <a:xfrm>
            <a:off x="1321792" y="3910286"/>
            <a:ext cx="311717" cy="958874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sp>
        <p:nvSpPr>
          <p:cNvPr id="10" name="Стрелка вниз 9"/>
          <p:cNvSpPr/>
          <p:nvPr/>
        </p:nvSpPr>
        <p:spPr>
          <a:xfrm>
            <a:off x="4560587" y="3211669"/>
            <a:ext cx="386788" cy="619211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>
            <a:off x="7743074" y="3717031"/>
            <a:ext cx="326515" cy="1006113"/>
          </a:xfrm>
          <a:prstGeom prst="down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3081" name="Picture 9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353613" y="2370670"/>
            <a:ext cx="2809875" cy="737629"/>
          </a:xfrm>
          <a:prstGeom prst="ellipse">
            <a:avLst/>
          </a:prstGeom>
          <a:ln/>
          <a:extLst/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</p:pic>
      <p:sp>
        <p:nvSpPr>
          <p:cNvPr id="12" name="Прямоугольник 11"/>
          <p:cNvSpPr/>
          <p:nvPr/>
        </p:nvSpPr>
        <p:spPr>
          <a:xfrm>
            <a:off x="-180527" y="4951844"/>
            <a:ext cx="295232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доходы БОЛЬШЕ расходов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2771799" y="4869160"/>
            <a:ext cx="3816425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доходы (источники </a:t>
            </a:r>
          </a:p>
          <a:p>
            <a:pPr algn="ctr"/>
            <a:r>
              <a:rPr lang="ru-RU" sz="2000" b="1" dirty="0"/>
              <a:t>финансирования бюджета) </a:t>
            </a:r>
          </a:p>
          <a:p>
            <a:pPr algn="ctr"/>
            <a:r>
              <a:rPr lang="ru-RU" sz="2000" b="1" dirty="0"/>
              <a:t>РАВНЫ расходам</a:t>
            </a:r>
          </a:p>
        </p:txBody>
      </p:sp>
      <p:sp>
        <p:nvSpPr>
          <p:cNvPr id="14" name="Прямоугольник 13"/>
          <p:cNvSpPr/>
          <p:nvPr/>
        </p:nvSpPr>
        <p:spPr>
          <a:xfrm>
            <a:off x="6682195" y="4951844"/>
            <a:ext cx="2448272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sz="2000" b="1" dirty="0"/>
              <a:t>доходы МЕНЬШЕ </a:t>
            </a:r>
            <a:endParaRPr lang="ru-RU" sz="2000" b="1" dirty="0" smtClean="0"/>
          </a:p>
          <a:p>
            <a:pPr algn="ctr"/>
            <a:r>
              <a:rPr lang="ru-RU" sz="2000" b="1" dirty="0" smtClean="0"/>
              <a:t>расходов</a:t>
            </a:r>
            <a:endParaRPr lang="ru-RU" sz="2000" b="1" dirty="0"/>
          </a:p>
        </p:txBody>
      </p:sp>
      <p:pic>
        <p:nvPicPr>
          <p:cNvPr id="3082" name="Picture 10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057482" y="1"/>
            <a:ext cx="1045021" cy="105273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754668" y="5979694"/>
            <a:ext cx="6057692" cy="646331"/>
          </a:xfrm>
          <a:prstGeom prst="rect">
            <a:avLst/>
          </a:prstGeom>
        </p:spPr>
        <p:style>
          <a:lnRef idx="2">
            <a:schemeClr val="dk1"/>
          </a:lnRef>
          <a:fillRef idx="1">
            <a:schemeClr val="lt1"/>
          </a:fillRef>
          <a:effectRef idx="0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/>
              <a:t>Сбалансированность – это основополагающий принцип        </a:t>
            </a:r>
          </a:p>
          <a:p>
            <a:r>
              <a:rPr lang="ru-RU" b="1" i="1" dirty="0"/>
              <a:t>                      составления и исполнения бюджета</a:t>
            </a:r>
          </a:p>
        </p:txBody>
      </p:sp>
      <p:pic>
        <p:nvPicPr>
          <p:cNvPr id="8" name="Рисунок 7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5758" y="5793070"/>
            <a:ext cx="1771946" cy="101958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668344" y="5635642"/>
            <a:ext cx="1584176" cy="126374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10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11923" y="3867811"/>
            <a:ext cx="1884116" cy="96849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11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69834" y="80903"/>
            <a:ext cx="14636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85211412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122" y="-38985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116633"/>
            <a:ext cx="720080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НАЛОГА</a:t>
            </a:r>
            <a:r>
              <a:rPr lang="en-US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НА ДОХОДЫ </a:t>
            </a:r>
            <a:endParaRPr lang="en-US" altLang="ru-RU" sz="2400" b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ФИЗИЧЕСКИХ ЛИЦ ЗА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</a:t>
            </a:r>
          </a:p>
        </p:txBody>
      </p:sp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042730565"/>
              </p:ext>
            </p:extLst>
          </p:nvPr>
        </p:nvGraphicFramePr>
        <p:xfrm>
          <a:off x="5580112" y="4377086"/>
          <a:ext cx="3493749" cy="2395109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9" name="Блок-схема: магнитный диск 8"/>
          <p:cNvSpPr/>
          <p:nvPr/>
        </p:nvSpPr>
        <p:spPr>
          <a:xfrm>
            <a:off x="3613986" y="1750603"/>
            <a:ext cx="1800200" cy="2358688"/>
          </a:xfrm>
          <a:prstGeom prst="flowChartMagneticDisk">
            <a:avLst/>
          </a:prstGeom>
          <a:gradFill flip="none" rotWithShape="1">
            <a:gsLst>
              <a:gs pos="0">
                <a:schemeClr val="accent6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6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6">
                  <a:lumMod val="60000"/>
                  <a:lumOff val="40000"/>
                  <a:shade val="100000"/>
                  <a:satMod val="115000"/>
                </a:schemeClr>
              </a:gs>
            </a:gsLst>
            <a:lin ang="5400000" scaled="1"/>
            <a:tileRect/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1 736,5</a:t>
            </a: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6664768" y="1718396"/>
            <a:ext cx="1764196" cy="2390896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3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3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4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1 745,1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156176" y="4293096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ПЛАН 2023 </a:t>
            </a: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 rot="10800000" flipH="1" flipV="1">
            <a:off x="2123728" y="4302021"/>
            <a:ext cx="52565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2023 </a:t>
            </a: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13" name="Прямоугольник 12"/>
          <p:cNvSpPr/>
          <p:nvPr/>
        </p:nvSpPr>
        <p:spPr>
          <a:xfrm>
            <a:off x="3839528" y="5872608"/>
            <a:ext cx="1960617" cy="461665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sz="1200" dirty="0">
                <a:solidFill>
                  <a:schemeClr val="tx1"/>
                </a:solidFill>
                <a:latin typeface="Arial Black" panose="020B0A04020102020204" pitchFamily="34" charset="0"/>
              </a:rPr>
              <a:t>Налог на доходы</a:t>
            </a:r>
          </a:p>
          <a:p>
            <a:r>
              <a:rPr lang="ru-RU" sz="1200" dirty="0">
                <a:solidFill>
                  <a:schemeClr val="tx1"/>
                </a:solidFill>
                <a:latin typeface="Arial Black" panose="020B0A04020102020204" pitchFamily="34" charset="0"/>
              </a:rPr>
              <a:t>физических лиц</a:t>
            </a:r>
          </a:p>
        </p:txBody>
      </p:sp>
      <p:cxnSp>
        <p:nvCxnSpPr>
          <p:cNvPr id="14" name="Прямая со стрелкой 566"/>
          <p:cNvCxnSpPr>
            <a:cxnSpLocks noChangeShapeType="1"/>
          </p:cNvCxnSpPr>
          <p:nvPr/>
        </p:nvCxnSpPr>
        <p:spPr bwMode="auto">
          <a:xfrm flipV="1">
            <a:off x="5671722" y="5396363"/>
            <a:ext cx="368070" cy="418193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15" name="Прямоугольник 14"/>
          <p:cNvSpPr/>
          <p:nvPr/>
        </p:nvSpPr>
        <p:spPr>
          <a:xfrm>
            <a:off x="7483960" y="6343183"/>
            <a:ext cx="1663588" cy="461665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>
                <a:solidFill>
                  <a:prstClr val="black"/>
                </a:solidFill>
              </a:rPr>
              <a:t>Иные </a:t>
            </a:r>
            <a:r>
              <a:rPr lang="ru-RU" sz="1200" b="1" dirty="0" smtClean="0">
                <a:solidFill>
                  <a:prstClr val="black"/>
                </a:solidFill>
              </a:rPr>
              <a:t>налоговые и неналоговые </a:t>
            </a:r>
            <a:r>
              <a:rPr lang="ru-RU" sz="1200" b="1" dirty="0">
                <a:solidFill>
                  <a:prstClr val="black"/>
                </a:solidFill>
              </a:rPr>
              <a:t>доходы</a:t>
            </a:r>
          </a:p>
        </p:txBody>
      </p:sp>
      <p:pic>
        <p:nvPicPr>
          <p:cNvPr id="921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94108" y="4730113"/>
            <a:ext cx="2261668" cy="184390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9" name="Arrow: Chevron 3"/>
          <p:cNvSpPr/>
          <p:nvPr/>
        </p:nvSpPr>
        <p:spPr>
          <a:xfrm>
            <a:off x="7362536" y="47890"/>
            <a:ext cx="1711325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20" name="Group 57"/>
          <p:cNvGrpSpPr/>
          <p:nvPr/>
        </p:nvGrpSpPr>
        <p:grpSpPr>
          <a:xfrm>
            <a:off x="7546866" y="116633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1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r>
                <a:rPr lang="ru-RU" altLang="ru-RU" sz="1600" b="1" dirty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endParaRPr lang="en-US" sz="1600" kern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7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0" name="Прямоугольник 29"/>
          <p:cNvSpPr/>
          <p:nvPr/>
        </p:nvSpPr>
        <p:spPr>
          <a:xfrm>
            <a:off x="5900132" y="5445224"/>
            <a:ext cx="14081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и</a:t>
            </a:r>
            <a:r>
              <a:rPr lang="ru-RU" altLang="ru-RU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ли 50%</a:t>
            </a: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1" name="Прямоугольник 30"/>
          <p:cNvSpPr/>
          <p:nvPr/>
        </p:nvSpPr>
        <p:spPr>
          <a:xfrm>
            <a:off x="7452319" y="5445224"/>
            <a:ext cx="129614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или 50%</a:t>
            </a:r>
          </a:p>
        </p:txBody>
      </p:sp>
      <p:sp>
        <p:nvSpPr>
          <p:cNvPr id="9216" name="Прямоугольник 9215"/>
          <p:cNvSpPr/>
          <p:nvPr/>
        </p:nvSpPr>
        <p:spPr>
          <a:xfrm>
            <a:off x="6039792" y="5002218"/>
            <a:ext cx="134051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1 736,5</a:t>
            </a:r>
          </a:p>
        </p:txBody>
      </p:sp>
      <p:sp>
        <p:nvSpPr>
          <p:cNvPr id="9217" name="Прямоугольник 9216"/>
          <p:cNvSpPr/>
          <p:nvPr/>
        </p:nvSpPr>
        <p:spPr>
          <a:xfrm>
            <a:off x="7362536" y="5002218"/>
            <a:ext cx="12419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1 741,0</a:t>
            </a:r>
          </a:p>
        </p:txBody>
      </p:sp>
      <p:cxnSp>
        <p:nvCxnSpPr>
          <p:cNvPr id="36" name="Прямая со стрелкой 566"/>
          <p:cNvCxnSpPr>
            <a:cxnSpLocks noChangeShapeType="1"/>
          </p:cNvCxnSpPr>
          <p:nvPr/>
        </p:nvCxnSpPr>
        <p:spPr bwMode="auto">
          <a:xfrm flipH="1" flipV="1">
            <a:off x="8207915" y="5789922"/>
            <a:ext cx="340474" cy="400688"/>
          </a:xfrm>
          <a:prstGeom prst="straightConnector1">
            <a:avLst/>
          </a:prstGeom>
          <a:noFill/>
          <a:ln w="28575" algn="ctr">
            <a:solidFill>
              <a:srgbClr val="000000"/>
            </a:solidFill>
            <a:miter lim="800000"/>
            <a:headEnd/>
            <a:tailEnd type="arrow" w="med" len="med"/>
          </a:ln>
          <a:extLst>
            <a:ext uri="{909E8E84-426E-40DD-AFC4-6F175D3DCCD1}">
              <a14:hiddenFill xmlns:a14="http://schemas.microsoft.com/office/drawing/2010/main">
                <a:noFill/>
              </a14:hiddenFill>
            </a:ext>
          </a:extLst>
        </p:spPr>
      </p:cxnSp>
      <p:sp>
        <p:nvSpPr>
          <p:cNvPr id="40" name="Блок-схема: магнитный диск 39"/>
          <p:cNvSpPr/>
          <p:nvPr/>
        </p:nvSpPr>
        <p:spPr>
          <a:xfrm>
            <a:off x="714117" y="2120373"/>
            <a:ext cx="1800200" cy="1964394"/>
          </a:xfrm>
          <a:prstGeom prst="flowChartMagneticDisk">
            <a:avLst/>
          </a:prstGeom>
          <a:gradFill flip="none" rotWithShape="1">
            <a:gsLst>
              <a:gs pos="0">
                <a:schemeClr val="accent5">
                  <a:lumMod val="60000"/>
                  <a:lumOff val="40000"/>
                  <a:shade val="30000"/>
                  <a:satMod val="115000"/>
                </a:schemeClr>
              </a:gs>
              <a:gs pos="50000">
                <a:schemeClr val="accent5">
                  <a:lumMod val="60000"/>
                  <a:lumOff val="40000"/>
                  <a:shade val="67500"/>
                  <a:satMod val="115000"/>
                </a:schemeClr>
              </a:gs>
              <a:gs pos="100000">
                <a:schemeClr val="accent5">
                  <a:lumMod val="60000"/>
                  <a:lumOff val="40000"/>
                  <a:shade val="100000"/>
                  <a:satMod val="115000"/>
                </a:schemeClr>
              </a:gs>
            </a:gsLst>
            <a:path path="circle">
              <a:fillToRect l="100000" t="100000"/>
            </a:path>
            <a:tileRect r="-100000" b="-100000"/>
          </a:gradFill>
          <a:ln>
            <a:solidFill>
              <a:schemeClr val="accent5">
                <a:lumMod val="20000"/>
                <a:lumOff val="8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1 536,9</a:t>
            </a:r>
          </a:p>
        </p:txBody>
      </p:sp>
      <p:sp>
        <p:nvSpPr>
          <p:cNvPr id="9224" name="Прямоугольник 9223"/>
          <p:cNvSpPr/>
          <p:nvPr/>
        </p:nvSpPr>
        <p:spPr>
          <a:xfrm>
            <a:off x="683568" y="4209689"/>
            <a:ext cx="2401619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2022 </a:t>
            </a: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9225" name="Минус 9224"/>
          <p:cNvSpPr/>
          <p:nvPr/>
        </p:nvSpPr>
        <p:spPr>
          <a:xfrm>
            <a:off x="-1548680" y="4060037"/>
            <a:ext cx="12025336" cy="299303"/>
          </a:xfrm>
          <a:prstGeom prst="mathMinus">
            <a:avLst/>
          </a:prstGeom>
        </p:spPr>
        <p:style>
          <a:lnRef idx="1">
            <a:schemeClr val="dk1"/>
          </a:lnRef>
          <a:fillRef idx="3">
            <a:schemeClr val="dk1"/>
          </a:fillRef>
          <a:effectRef idx="2">
            <a:schemeClr val="dk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4" name="Штриховая стрелка вправо 43"/>
          <p:cNvSpPr/>
          <p:nvPr/>
        </p:nvSpPr>
        <p:spPr>
          <a:xfrm rot="20182666">
            <a:off x="2593047" y="1662071"/>
            <a:ext cx="969963" cy="464075"/>
          </a:xfrm>
          <a:prstGeom prst="stripedRightArrow">
            <a:avLst/>
          </a:prstGeom>
          <a:gradFill>
            <a:gsLst>
              <a:gs pos="25000">
                <a:schemeClr val="accent2">
                  <a:lumMod val="75000"/>
                </a:schemeClr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45" name="Штриховая стрелка вправо 44"/>
          <p:cNvSpPr/>
          <p:nvPr/>
        </p:nvSpPr>
        <p:spPr>
          <a:xfrm rot="9563722">
            <a:off x="5445998" y="1981954"/>
            <a:ext cx="1162848" cy="444500"/>
          </a:xfrm>
          <a:prstGeom prst="stripedRightArrow">
            <a:avLst/>
          </a:prstGeom>
          <a:gradFill>
            <a:gsLst>
              <a:gs pos="25000">
                <a:schemeClr val="accent2">
                  <a:lumMod val="75000"/>
                </a:schemeClr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9226" name="Прямоугольник 9225"/>
          <p:cNvSpPr/>
          <p:nvPr/>
        </p:nvSpPr>
        <p:spPr>
          <a:xfrm>
            <a:off x="3444816" y="968647"/>
            <a:ext cx="2226906" cy="369332"/>
          </a:xfrm>
          <a:prstGeom prst="rect">
            <a:avLst/>
          </a:prstGeom>
        </p:spPr>
        <p:style>
          <a:lnRef idx="2">
            <a:schemeClr val="accent2"/>
          </a:lnRef>
          <a:fillRef idx="1">
            <a:schemeClr val="lt1"/>
          </a:fillRef>
          <a:effectRef idx="0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chemeClr val="tx1"/>
                </a:solidFill>
                <a:cs typeface="Times New Roman" pitchFamily="18" charset="0"/>
              </a:rPr>
              <a:t>+ 208,2 или + 13,5 %</a:t>
            </a:r>
          </a:p>
        </p:txBody>
      </p:sp>
      <p:sp>
        <p:nvSpPr>
          <p:cNvPr id="9227" name="Прямоугольник 9226"/>
          <p:cNvSpPr/>
          <p:nvPr/>
        </p:nvSpPr>
        <p:spPr>
          <a:xfrm rot="20141915">
            <a:off x="2333457" y="1533729"/>
            <a:ext cx="113561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Times New Roman" pitchFamily="18" charset="0"/>
              </a:rPr>
              <a:t>+ 199,6</a:t>
            </a:r>
          </a:p>
        </p:txBody>
      </p:sp>
      <p:sp>
        <p:nvSpPr>
          <p:cNvPr id="9228" name="Прямоугольник 9227"/>
          <p:cNvSpPr/>
          <p:nvPr/>
        </p:nvSpPr>
        <p:spPr>
          <a:xfrm rot="20245355">
            <a:off x="2528414" y="1964173"/>
            <a:ext cx="1173975" cy="30777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400" b="1" dirty="0">
                <a:solidFill>
                  <a:prstClr val="black"/>
                </a:solidFill>
                <a:cs typeface="Times New Roman" pitchFamily="18" charset="0"/>
              </a:rPr>
              <a:t>или + 13,0 %</a:t>
            </a:r>
          </a:p>
        </p:txBody>
      </p:sp>
      <p:sp>
        <p:nvSpPr>
          <p:cNvPr id="9229" name="Прямоугольник 9228"/>
          <p:cNvSpPr/>
          <p:nvPr/>
        </p:nvSpPr>
        <p:spPr>
          <a:xfrm rot="20554858" flipH="1">
            <a:off x="5195457" y="1707344"/>
            <a:ext cx="140935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Times New Roman" pitchFamily="18" charset="0"/>
              </a:rPr>
              <a:t> </a:t>
            </a:r>
            <a:r>
              <a:rPr lang="ru-RU" altLang="ru-RU" b="1" dirty="0">
                <a:solidFill>
                  <a:prstClr val="black"/>
                </a:solidFill>
                <a:latin typeface="Arial Black" panose="020B0A04020102020204" pitchFamily="34" charset="0"/>
                <a:cs typeface="Times New Roman" pitchFamily="18" charset="0"/>
              </a:rPr>
              <a:t>- 8,6</a:t>
            </a:r>
          </a:p>
        </p:txBody>
      </p:sp>
      <p:sp>
        <p:nvSpPr>
          <p:cNvPr id="9230" name="Прямоугольник 9229"/>
          <p:cNvSpPr/>
          <p:nvPr/>
        </p:nvSpPr>
        <p:spPr>
          <a:xfrm rot="20335674">
            <a:off x="5387173" y="2250755"/>
            <a:ext cx="145406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Times New Roman" pitchFamily="18" charset="0"/>
              </a:rPr>
              <a:t>или - 0,5 %</a:t>
            </a:r>
          </a:p>
        </p:txBody>
      </p:sp>
      <p:sp>
        <p:nvSpPr>
          <p:cNvPr id="51" name="Выгнутая вверх стрелка 50"/>
          <p:cNvSpPr/>
          <p:nvPr/>
        </p:nvSpPr>
        <p:spPr>
          <a:xfrm>
            <a:off x="1702488" y="907998"/>
            <a:ext cx="5766129" cy="1158361"/>
          </a:xfrm>
          <a:prstGeom prst="curvedDownArrow">
            <a:avLst/>
          </a:prstGeom>
          <a:solidFill>
            <a:schemeClr val="accent2">
              <a:lumMod val="75000"/>
            </a:schemeClr>
          </a:solidFill>
          <a:ln>
            <a:noFill/>
          </a:ln>
          <a:effectLst/>
        </p:spPr>
        <p:txBody>
          <a:bodyPr wrap="none" anchor="ctr"/>
          <a:lstStyle/>
          <a:p>
            <a:pPr defTabSz="914400">
              <a:spcBef>
                <a:spcPct val="0"/>
              </a:spcBef>
              <a:defRPr/>
            </a:pPr>
            <a:endParaRPr lang="ru-RU" dirty="0">
              <a:solidFill>
                <a:prstClr val="black"/>
              </a:solidFill>
              <a:latin typeface="Arial" pitchFamily="34" charset="0"/>
            </a:endParaRPr>
          </a:p>
        </p:txBody>
      </p:sp>
      <p:pic>
        <p:nvPicPr>
          <p:cNvPr id="9233" name="Рисунок 923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0888" y="386847"/>
            <a:ext cx="1521873" cy="12457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0427444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209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631015"/>
              </p:ext>
            </p:extLst>
          </p:nvPr>
        </p:nvGraphicFramePr>
        <p:xfrm>
          <a:off x="4771956" y="2764378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395536" y="188640"/>
            <a:ext cx="71287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ДИНАМИКА ПОСТУПЛЕНИЯ НАЛОГОВЫХ ДОХОДОВ ОТ СУБЪЕКТОВ МАЛОГО И СРЕДНЕГО БИЗНЕСА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2022 – 2023 ГОДАХ</a:t>
            </a:r>
          </a:p>
        </p:txBody>
      </p:sp>
      <p:sp>
        <p:nvSpPr>
          <p:cNvPr id="14" name="Arrow: Chevron 3"/>
          <p:cNvSpPr/>
          <p:nvPr/>
        </p:nvSpPr>
        <p:spPr>
          <a:xfrm>
            <a:off x="7432675" y="74204"/>
            <a:ext cx="1711325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5" name="Group 57"/>
          <p:cNvGrpSpPr/>
          <p:nvPr/>
        </p:nvGrpSpPr>
        <p:grpSpPr>
          <a:xfrm>
            <a:off x="7546866" y="116633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6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r>
                <a:rPr lang="ru-RU" altLang="ru-RU" sz="1600" b="1" dirty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endParaRPr lang="en-US" sz="1600" kern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196" y="1628800"/>
            <a:ext cx="2628900" cy="20267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6289" y="4077072"/>
            <a:ext cx="2757869" cy="231169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Блок-схема: магнитный диск 25"/>
          <p:cNvSpPr/>
          <p:nvPr/>
        </p:nvSpPr>
        <p:spPr>
          <a:xfrm>
            <a:off x="7056982" y="4671345"/>
            <a:ext cx="1937544" cy="1037825"/>
          </a:xfrm>
          <a:prstGeom prst="flowChartMagneticDisk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itchFamily="18" charset="0"/>
              </a:rPr>
              <a:t>21,4</a:t>
            </a:r>
          </a:p>
        </p:txBody>
      </p:sp>
      <p:sp>
        <p:nvSpPr>
          <p:cNvPr id="27" name="Блок-схема: магнитный диск 26"/>
          <p:cNvSpPr/>
          <p:nvPr/>
        </p:nvSpPr>
        <p:spPr>
          <a:xfrm>
            <a:off x="7020272" y="2104922"/>
            <a:ext cx="1974254" cy="2232798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itchFamily="18" charset="0"/>
              </a:rPr>
              <a:t>208,7</a:t>
            </a:r>
          </a:p>
        </p:txBody>
      </p:sp>
      <p:sp>
        <p:nvSpPr>
          <p:cNvPr id="28" name="Блок-схема: магнитный диск 27"/>
          <p:cNvSpPr/>
          <p:nvPr/>
        </p:nvSpPr>
        <p:spPr>
          <a:xfrm>
            <a:off x="2987825" y="1719904"/>
            <a:ext cx="1966634" cy="2636912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6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spcBef>
                <a:spcPct val="0"/>
              </a:spcBef>
            </a:pPr>
            <a:r>
              <a:rPr lang="ru-RU" altLang="ru-RU" sz="24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itchFamily="18" charset="0"/>
              </a:rPr>
              <a:t>280,4</a:t>
            </a:r>
          </a:p>
        </p:txBody>
      </p:sp>
      <p:sp>
        <p:nvSpPr>
          <p:cNvPr id="29" name="Блок-схема: магнитный диск 28"/>
          <p:cNvSpPr/>
          <p:nvPr/>
        </p:nvSpPr>
        <p:spPr>
          <a:xfrm>
            <a:off x="3033429" y="4437112"/>
            <a:ext cx="1946457" cy="1322433"/>
          </a:xfrm>
          <a:prstGeom prst="flowChartMagneticDisk">
            <a:avLst/>
          </a:prstGeom>
          <a:solidFill>
            <a:srgbClr val="92D050"/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>
              <a:defRPr/>
            </a:pPr>
            <a:r>
              <a:rPr lang="ru-RU" altLang="ru-RU" sz="2400" b="1" dirty="0">
                <a:solidFill>
                  <a:srgbClr val="000000"/>
                </a:solidFill>
                <a:latin typeface="Arial Black" panose="020B0A04020102020204" pitchFamily="34" charset="0"/>
                <a:cs typeface="Times New Roman" pitchFamily="18" charset="0"/>
              </a:rPr>
              <a:t>54,2</a:t>
            </a:r>
          </a:p>
        </p:txBody>
      </p:sp>
      <p:sp>
        <p:nvSpPr>
          <p:cNvPr id="31" name="Минус 30"/>
          <p:cNvSpPr/>
          <p:nvPr/>
        </p:nvSpPr>
        <p:spPr>
          <a:xfrm>
            <a:off x="1772084" y="5759545"/>
            <a:ext cx="8352928" cy="189735"/>
          </a:xfrm>
          <a:prstGeom prst="mathMinus">
            <a:avLst/>
          </a:prstGeom>
          <a:solidFill>
            <a:schemeClr val="tx1">
              <a:lumMod val="95000"/>
              <a:lumOff val="5000"/>
            </a:schemeClr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048" name="Прямоугольник 2047"/>
          <p:cNvSpPr/>
          <p:nvPr/>
        </p:nvSpPr>
        <p:spPr>
          <a:xfrm rot="10800000" flipV="1">
            <a:off x="2741579" y="5889469"/>
            <a:ext cx="27665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>
                <a:latin typeface="Arial Black" panose="020B0A04020102020204" pitchFamily="34" charset="0"/>
                <a:cs typeface="Arial" charset="0"/>
              </a:rPr>
              <a:t>2022 ГОД</a:t>
            </a:r>
          </a:p>
        </p:txBody>
      </p:sp>
      <p:sp>
        <p:nvSpPr>
          <p:cNvPr id="2049" name="Прямоугольник 2048"/>
          <p:cNvSpPr/>
          <p:nvPr/>
        </p:nvSpPr>
        <p:spPr>
          <a:xfrm flipH="1">
            <a:off x="6660232" y="5949280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b="1" dirty="0" smtClean="0">
                <a:latin typeface="Arial Black" panose="020B0A04020102020204" pitchFamily="34" charset="0"/>
                <a:cs typeface="Arial" charset="0"/>
              </a:rPr>
              <a:t>2023 </a:t>
            </a:r>
            <a:r>
              <a:rPr lang="ru-RU" altLang="ru-RU" b="1" dirty="0">
                <a:latin typeface="Arial Black" panose="020B0A04020102020204" pitchFamily="34" charset="0"/>
                <a:cs typeface="Arial" charset="0"/>
              </a:rPr>
              <a:t>ГОД</a:t>
            </a:r>
          </a:p>
        </p:txBody>
      </p:sp>
      <p:sp>
        <p:nvSpPr>
          <p:cNvPr id="2051" name="Прямоугольник 2050"/>
          <p:cNvSpPr/>
          <p:nvPr/>
        </p:nvSpPr>
        <p:spPr>
          <a:xfrm rot="1287234" flipH="1">
            <a:off x="5100119" y="2301752"/>
            <a:ext cx="290106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>
              <a:spcBef>
                <a:spcPct val="0"/>
              </a:spcBef>
            </a:pPr>
            <a:endParaRPr lang="ru-RU" altLang="ru-RU" b="1" dirty="0">
              <a:solidFill>
                <a:srgbClr val="FFFFFF"/>
              </a:solidFill>
              <a:cs typeface="Arial" charset="0"/>
            </a:endParaRPr>
          </a:p>
        </p:txBody>
      </p:sp>
      <p:sp>
        <p:nvSpPr>
          <p:cNvPr id="37" name="AutoShape 21"/>
          <p:cNvSpPr>
            <a:spLocks noChangeArrowheads="1"/>
          </p:cNvSpPr>
          <p:nvPr/>
        </p:nvSpPr>
        <p:spPr bwMode="auto">
          <a:xfrm rot="660367">
            <a:off x="4975125" y="1569510"/>
            <a:ext cx="2436822" cy="451262"/>
          </a:xfrm>
          <a:prstGeom prst="rightArrow">
            <a:avLst>
              <a:gd name="adj1" fmla="val 50000"/>
              <a:gd name="adj2" fmla="val 99483"/>
            </a:avLst>
          </a:prstGeom>
          <a:ln/>
          <a:extLst/>
        </p:spPr>
        <p:style>
          <a:lnRef idx="2">
            <a:schemeClr val="accent2">
              <a:shade val="50000"/>
            </a:schemeClr>
          </a:lnRef>
          <a:fillRef idx="1">
            <a:schemeClr val="accent2"/>
          </a:fillRef>
          <a:effectRef idx="0">
            <a:schemeClr val="accent2"/>
          </a:effectRef>
          <a:fontRef idx="minor">
            <a:schemeClr val="lt1"/>
          </a:fontRef>
        </p:style>
        <p:txBody>
          <a:bodyPr wrap="none" anchor="ctr"/>
          <a:lstStyle>
            <a:lvl1pPr>
              <a:spcBef>
                <a:spcPct val="20000"/>
              </a:spcBef>
              <a:buFont typeface="Arial" charset="0"/>
              <a:buChar char="•"/>
              <a:defRPr sz="3200">
                <a:solidFill>
                  <a:schemeClr val="tx1"/>
                </a:solidFill>
                <a:latin typeface="Calibri" pitchFamily="34" charset="0"/>
              </a:defRPr>
            </a:lvl1pPr>
            <a:lvl2pPr marL="742950" indent="-285750">
              <a:spcBef>
                <a:spcPct val="20000"/>
              </a:spcBef>
              <a:buFont typeface="Arial" charset="0"/>
              <a:buChar char="–"/>
              <a:defRPr sz="2800">
                <a:solidFill>
                  <a:schemeClr val="tx1"/>
                </a:solidFill>
                <a:latin typeface="Calibri" pitchFamily="34" charset="0"/>
              </a:defRPr>
            </a:lvl2pPr>
            <a:lvl3pPr marL="1143000" indent="-228600">
              <a:spcBef>
                <a:spcPct val="20000"/>
              </a:spcBef>
              <a:buFont typeface="Arial" charset="0"/>
              <a:buChar char="•"/>
              <a:defRPr sz="2400">
                <a:solidFill>
                  <a:schemeClr val="tx1"/>
                </a:solidFill>
                <a:latin typeface="Calibri" pitchFamily="34" charset="0"/>
              </a:defRPr>
            </a:lvl3pPr>
            <a:lvl4pPr marL="1600200" indent="-228600">
              <a:spcBef>
                <a:spcPct val="20000"/>
              </a:spcBef>
              <a:buFont typeface="Arial" charset="0"/>
              <a:buChar char="–"/>
              <a:defRPr sz="2000">
                <a:solidFill>
                  <a:schemeClr val="tx1"/>
                </a:solidFill>
                <a:latin typeface="Calibri" pitchFamily="34" charset="0"/>
              </a:defRPr>
            </a:lvl4pPr>
            <a:lvl5pPr marL="2057400" indent="-228600">
              <a:spcBef>
                <a:spcPct val="20000"/>
              </a:spcBef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5pPr>
            <a:lvl6pPr marL="25146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6pPr>
            <a:lvl7pPr marL="29718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7pPr>
            <a:lvl8pPr marL="34290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8pPr>
            <a:lvl9pPr marL="3886200" indent="-228600" eaLnBrk="0" fontAlgn="base" hangingPunct="0">
              <a:spcBef>
                <a:spcPct val="20000"/>
              </a:spcBef>
              <a:spcAft>
                <a:spcPct val="0"/>
              </a:spcAft>
              <a:buFont typeface="Arial" charset="0"/>
              <a:buChar char="»"/>
              <a:defRPr sz="2000">
                <a:solidFill>
                  <a:schemeClr val="tx1"/>
                </a:solidFill>
                <a:latin typeface="Calibri" pitchFamily="34" charset="0"/>
              </a:defRPr>
            </a:lvl9pPr>
          </a:lstStyle>
          <a:p>
            <a:pPr eaLnBrk="1" hangingPunct="1">
              <a:spcBef>
                <a:spcPct val="0"/>
              </a:spcBef>
              <a:buFontTx/>
              <a:buNone/>
            </a:pPr>
            <a:r>
              <a:rPr lang="ru-RU" altLang="ru-RU" sz="1400" b="1" dirty="0">
                <a:cs typeface="Arial" charset="0"/>
              </a:rPr>
              <a:t>Снижение </a:t>
            </a:r>
            <a:r>
              <a:rPr lang="ru-RU" altLang="ru-RU" sz="1400" b="1" dirty="0" smtClean="0">
                <a:cs typeface="Arial" charset="0"/>
              </a:rPr>
              <a:t>104,5 </a:t>
            </a:r>
            <a:r>
              <a:rPr lang="ru-RU" altLang="ru-RU" sz="1400" b="1" dirty="0">
                <a:cs typeface="Arial" charset="0"/>
              </a:rPr>
              <a:t>млн рублей</a:t>
            </a:r>
          </a:p>
        </p:txBody>
      </p:sp>
      <p:sp>
        <p:nvSpPr>
          <p:cNvPr id="2053" name="Прямоугольник 2052"/>
          <p:cNvSpPr/>
          <p:nvPr/>
        </p:nvSpPr>
        <p:spPr>
          <a:xfrm>
            <a:off x="4966884" y="2348880"/>
            <a:ext cx="205338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Arial Black" panose="020B0A04020102020204" pitchFamily="34" charset="0"/>
                <a:cs typeface="Times New Roman" pitchFamily="18" charset="0"/>
              </a:rPr>
              <a:t>Налоги на совокупный налог</a:t>
            </a:r>
          </a:p>
        </p:txBody>
      </p:sp>
      <p:sp>
        <p:nvSpPr>
          <p:cNvPr id="2054" name="Прямоугольник 2053"/>
          <p:cNvSpPr/>
          <p:nvPr/>
        </p:nvSpPr>
        <p:spPr>
          <a:xfrm>
            <a:off x="5218011" y="3156327"/>
            <a:ext cx="1730253" cy="307777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cs typeface="Times New Roman" pitchFamily="18" charset="0"/>
              </a:rPr>
              <a:t>- 71,7 или - 25,6 % </a:t>
            </a:r>
          </a:p>
        </p:txBody>
      </p:sp>
      <p:sp>
        <p:nvSpPr>
          <p:cNvPr id="40" name="Штриховая стрелка вправо 39"/>
          <p:cNvSpPr/>
          <p:nvPr/>
        </p:nvSpPr>
        <p:spPr>
          <a:xfrm rot="5400000">
            <a:off x="4378869" y="3106459"/>
            <a:ext cx="1440158" cy="238125"/>
          </a:xfrm>
          <a:prstGeom prst="stripedRightArrow">
            <a:avLst/>
          </a:prstGeom>
          <a:solidFill>
            <a:srgbClr val="FF000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anchor="ctr"/>
          <a:lstStyle/>
          <a:p>
            <a:pPr algn="ctr" eaLnBrk="1" hangingPunct="1">
              <a:defRPr/>
            </a:pPr>
            <a:endParaRPr lang="ru-RU">
              <a:solidFill>
                <a:srgbClr val="9BCAE3"/>
              </a:solidFill>
            </a:endParaRPr>
          </a:p>
        </p:txBody>
      </p:sp>
      <p:sp>
        <p:nvSpPr>
          <p:cNvPr id="2055" name="Прямоугольник 2054"/>
          <p:cNvSpPr/>
          <p:nvPr/>
        </p:nvSpPr>
        <p:spPr>
          <a:xfrm>
            <a:off x="5154601" y="4331167"/>
            <a:ext cx="2090293" cy="1077218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600" b="1" dirty="0">
                <a:latin typeface="Arial Black" panose="020B0A04020102020204" pitchFamily="34" charset="0"/>
                <a:cs typeface="Times New Roman" pitchFamily="18" charset="0"/>
              </a:rPr>
              <a:t>Налог на доходы физических лиц </a:t>
            </a:r>
          </a:p>
        </p:txBody>
      </p:sp>
      <p:sp>
        <p:nvSpPr>
          <p:cNvPr id="2056" name="Прямоугольник 2055"/>
          <p:cNvSpPr/>
          <p:nvPr/>
        </p:nvSpPr>
        <p:spPr>
          <a:xfrm>
            <a:off x="5292080" y="5377108"/>
            <a:ext cx="1656184" cy="307777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>
              <a:spcBef>
                <a:spcPct val="0"/>
              </a:spcBef>
            </a:pPr>
            <a:r>
              <a:rPr lang="ru-RU" altLang="ru-RU" sz="1400" b="1" dirty="0">
                <a:solidFill>
                  <a:schemeClr val="tx1"/>
                </a:solidFill>
                <a:cs typeface="Times New Roman" pitchFamily="18" charset="0"/>
              </a:rPr>
              <a:t>- 32,8 или - 60,5 %</a:t>
            </a:r>
          </a:p>
        </p:txBody>
      </p:sp>
    </p:spTree>
    <p:extLst>
      <p:ext uri="{BB962C8B-B14F-4D97-AF65-F5344CB8AC3E}">
        <p14:creationId xmlns:p14="http://schemas.microsoft.com/office/powerpoint/2010/main" val="254927659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4917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6912524"/>
              </p:ext>
            </p:extLst>
          </p:nvPr>
        </p:nvGraphicFramePr>
        <p:xfrm>
          <a:off x="5100147" y="2826112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3026831" y="4650333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1691680" y="116632"/>
            <a:ext cx="619268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ДИНАМИКА ПОСТУПЛЕНИЯ НАЛОГОВ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НА СОВОКУПНЫЙ ДОХОД В 2022 – 2023 ГОДАХ</a:t>
            </a:r>
          </a:p>
        </p:txBody>
      </p:sp>
      <p:sp>
        <p:nvSpPr>
          <p:cNvPr id="9" name="Arrow: Chevron 3"/>
          <p:cNvSpPr/>
          <p:nvPr/>
        </p:nvSpPr>
        <p:spPr>
          <a:xfrm>
            <a:off x="7432675" y="74204"/>
            <a:ext cx="1711325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3" name="Group 57"/>
          <p:cNvGrpSpPr/>
          <p:nvPr/>
        </p:nvGrpSpPr>
        <p:grpSpPr>
          <a:xfrm>
            <a:off x="7589671" y="124197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4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r>
                <a:rPr lang="ru-RU" altLang="ru-RU" sz="1600" b="1" dirty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endParaRPr lang="en-US" sz="1600" kern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5" name="Минус 4"/>
          <p:cNvSpPr/>
          <p:nvPr/>
        </p:nvSpPr>
        <p:spPr>
          <a:xfrm>
            <a:off x="-1044624" y="6120469"/>
            <a:ext cx="10441160" cy="45719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Прямоугольник 5"/>
          <p:cNvSpPr/>
          <p:nvPr/>
        </p:nvSpPr>
        <p:spPr>
          <a:xfrm>
            <a:off x="0" y="6309320"/>
            <a:ext cx="579613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2022 ГОДА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5004048" y="6309320"/>
            <a:ext cx="258562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2023 ГОДА</a:t>
            </a:r>
          </a:p>
        </p:txBody>
      </p:sp>
      <p:sp>
        <p:nvSpPr>
          <p:cNvPr id="33" name="Блок-схема: магнитный диск 32"/>
          <p:cNvSpPr/>
          <p:nvPr/>
        </p:nvSpPr>
        <p:spPr>
          <a:xfrm>
            <a:off x="2123728" y="5461826"/>
            <a:ext cx="1800200" cy="576064"/>
          </a:xfrm>
          <a:prstGeom prst="flowChartMagneticDisk">
            <a:avLst/>
          </a:prstGeom>
          <a:solidFill>
            <a:srgbClr val="CF3D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5,1</a:t>
            </a:r>
          </a:p>
        </p:txBody>
      </p:sp>
      <p:sp>
        <p:nvSpPr>
          <p:cNvPr id="34" name="Блок-схема: магнитный диск 33"/>
          <p:cNvSpPr/>
          <p:nvPr/>
        </p:nvSpPr>
        <p:spPr>
          <a:xfrm>
            <a:off x="2123728" y="4174311"/>
            <a:ext cx="1872208" cy="1141036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110,8</a:t>
            </a:r>
          </a:p>
        </p:txBody>
      </p:sp>
      <p:sp>
        <p:nvSpPr>
          <p:cNvPr id="35" name="Блок-схема: магнитный диск 34"/>
          <p:cNvSpPr/>
          <p:nvPr/>
        </p:nvSpPr>
        <p:spPr>
          <a:xfrm>
            <a:off x="2078844" y="2263604"/>
            <a:ext cx="1895973" cy="1800200"/>
          </a:xfrm>
          <a:prstGeom prst="flowChartMagneticDisk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164,5</a:t>
            </a:r>
          </a:p>
        </p:txBody>
      </p:sp>
      <p:sp>
        <p:nvSpPr>
          <p:cNvPr id="36" name="Блок-схема: магнитный диск 35"/>
          <p:cNvSpPr/>
          <p:nvPr/>
        </p:nvSpPr>
        <p:spPr>
          <a:xfrm>
            <a:off x="5995131" y="5517232"/>
            <a:ext cx="1759619" cy="473298"/>
          </a:xfrm>
          <a:prstGeom prst="flowChartMagneticDisk">
            <a:avLst/>
          </a:prstGeom>
          <a:solidFill>
            <a:srgbClr val="CF3DB0"/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2,0</a:t>
            </a:r>
          </a:p>
        </p:txBody>
      </p:sp>
      <p:sp>
        <p:nvSpPr>
          <p:cNvPr id="37" name="Блок-схема: магнитный диск 36"/>
          <p:cNvSpPr/>
          <p:nvPr/>
        </p:nvSpPr>
        <p:spPr>
          <a:xfrm>
            <a:off x="5928196" y="4464015"/>
            <a:ext cx="1838105" cy="806808"/>
          </a:xfrm>
          <a:prstGeom prst="flowChartMagneticDisk">
            <a:avLst/>
          </a:prstGeom>
          <a:solidFill>
            <a:schemeClr val="accent5">
              <a:lumMod val="60000"/>
              <a:lumOff val="40000"/>
            </a:schemeClr>
          </a:solidFill>
          <a:ln>
            <a:solidFill>
              <a:schemeClr val="accent5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53,6</a:t>
            </a:r>
          </a:p>
        </p:txBody>
      </p:sp>
      <p:sp>
        <p:nvSpPr>
          <p:cNvPr id="38" name="Блок-схема: магнитный диск 37"/>
          <p:cNvSpPr/>
          <p:nvPr/>
        </p:nvSpPr>
        <p:spPr>
          <a:xfrm>
            <a:off x="5883788" y="2717701"/>
            <a:ext cx="1881718" cy="1456610"/>
          </a:xfrm>
          <a:prstGeom prst="flowChartMagneticDisk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156,6</a:t>
            </a:r>
          </a:p>
        </p:txBody>
      </p:sp>
      <p:sp>
        <p:nvSpPr>
          <p:cNvPr id="39" name="Блок-схема: магнитный диск 38"/>
          <p:cNvSpPr/>
          <p:nvPr/>
        </p:nvSpPr>
        <p:spPr>
          <a:xfrm>
            <a:off x="5928226" y="2137410"/>
            <a:ext cx="1722039" cy="504056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Tx/>
              <a:buNone/>
              <a:defRPr/>
            </a:pPr>
            <a:r>
              <a:rPr lang="ru-RU" altLang="ru-RU" b="1" kern="0" dirty="0">
                <a:solidFill>
                  <a:prstClr val="black"/>
                </a:solidFill>
                <a:latin typeface="Arial" charset="0"/>
              </a:rPr>
              <a:t>-3,5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2898067" y="5418664"/>
            <a:ext cx="3911281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i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</a:rPr>
              <a:t> -3,1 или </a:t>
            </a:r>
            <a:r>
              <a:rPr lang="ru-RU" altLang="ru-RU" sz="1600" b="1" i="1" dirty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</a:rPr>
              <a:t>- 60,8 % 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47606" y="5298033"/>
            <a:ext cx="2004114" cy="69249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i="1" dirty="0">
                <a:solidFill>
                  <a:prstClr val="black"/>
                </a:solidFill>
                <a:cs typeface="Arial" pitchFamily="34" charset="0"/>
              </a:rPr>
              <a:t>Единый сельскохозяйственный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300" b="1" i="1" dirty="0">
                <a:solidFill>
                  <a:prstClr val="black"/>
                </a:solidFill>
                <a:cs typeface="Arial" pitchFamily="34" charset="0"/>
              </a:rPr>
              <a:t>налог</a:t>
            </a:r>
          </a:p>
        </p:txBody>
      </p:sp>
      <p:sp>
        <p:nvSpPr>
          <p:cNvPr id="42" name="Прямоугольник 41"/>
          <p:cNvSpPr/>
          <p:nvPr/>
        </p:nvSpPr>
        <p:spPr>
          <a:xfrm>
            <a:off x="98120" y="4483219"/>
            <a:ext cx="1907704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prstClr val="black"/>
                </a:solidFill>
                <a:cs typeface="Arial" pitchFamily="34" charset="0"/>
              </a:rPr>
              <a:t>Патентная система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prstClr val="black"/>
                </a:solidFill>
                <a:cs typeface="Arial" pitchFamily="34" charset="0"/>
              </a:rPr>
              <a:t>налогообложения</a:t>
            </a:r>
          </a:p>
        </p:txBody>
      </p:sp>
      <p:sp>
        <p:nvSpPr>
          <p:cNvPr id="43" name="Прямоугольник 42"/>
          <p:cNvSpPr/>
          <p:nvPr/>
        </p:nvSpPr>
        <p:spPr>
          <a:xfrm>
            <a:off x="93502" y="2977398"/>
            <a:ext cx="1912322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prstClr val="black"/>
                </a:solidFill>
                <a:cs typeface="Arial" pitchFamily="34" charset="0"/>
              </a:rPr>
              <a:t>Упрощенная система </a:t>
            </a:r>
          </a:p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prstClr val="black"/>
                </a:solidFill>
                <a:cs typeface="Arial" pitchFamily="34" charset="0"/>
              </a:rPr>
              <a:t>налогообложения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7546934" y="1464672"/>
            <a:ext cx="1482806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solidFill>
                  <a:srgbClr val="000000"/>
                </a:solidFill>
                <a:latin typeface="Calibri" pitchFamily="34" charset="0"/>
                <a:cs typeface="Arial" pitchFamily="34" charset="0"/>
              </a:rPr>
              <a:t>Единый налог на вменённый доход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3779912" y="4221088"/>
            <a:ext cx="2376265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i="1" dirty="0" smtClean="0">
                <a:solidFill>
                  <a:prstClr val="black"/>
                </a:solidFill>
                <a:cs typeface="Arial" pitchFamily="34" charset="0"/>
              </a:rPr>
              <a:t>  -</a:t>
            </a:r>
            <a:r>
              <a:rPr lang="ru-RU" altLang="ru-RU" sz="1600" b="1" i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</a:rPr>
              <a:t>57,2 или </a:t>
            </a:r>
            <a:r>
              <a:rPr lang="ru-RU" altLang="ru-RU" sz="1600" b="1" i="1" dirty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</a:rPr>
              <a:t>- 51,6 % 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3203848" y="2654232"/>
            <a:ext cx="338437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i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altLang="ru-RU" sz="1600" b="1" i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</a:rPr>
              <a:t>- 7,9</a:t>
            </a:r>
            <a:r>
              <a:rPr lang="ru-RU" altLang="ru-RU" sz="1600" b="1" i="1" dirty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</a:rPr>
              <a:t> </a:t>
            </a:r>
            <a:r>
              <a:rPr lang="ru-RU" altLang="ru-RU" sz="1600" b="1" i="1" dirty="0" smtClean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</a:rPr>
              <a:t>или </a:t>
            </a:r>
            <a:r>
              <a:rPr lang="ru-RU" altLang="ru-RU" sz="1600" b="1" i="1" dirty="0">
                <a:solidFill>
                  <a:prstClr val="black"/>
                </a:solidFill>
                <a:latin typeface="Arial Black" panose="020B0A04020102020204" pitchFamily="34" charset="0"/>
                <a:cs typeface="Arial" pitchFamily="34" charset="0"/>
              </a:rPr>
              <a:t>- 4,8 </a:t>
            </a:r>
            <a:r>
              <a:rPr lang="ru-RU" altLang="ru-RU" b="1" i="1" dirty="0">
                <a:solidFill>
                  <a:prstClr val="black"/>
                </a:solidFill>
                <a:cs typeface="Arial" pitchFamily="34" charset="0"/>
              </a:rPr>
              <a:t>% </a:t>
            </a:r>
          </a:p>
        </p:txBody>
      </p:sp>
      <p:sp>
        <p:nvSpPr>
          <p:cNvPr id="47" name="Штриховая стрелка вправо 46"/>
          <p:cNvSpPr/>
          <p:nvPr/>
        </p:nvSpPr>
        <p:spPr>
          <a:xfrm rot="531895">
            <a:off x="3636287" y="1305757"/>
            <a:ext cx="2408028" cy="539750"/>
          </a:xfrm>
          <a:prstGeom prst="stripedRightArrow">
            <a:avLst/>
          </a:prstGeom>
          <a:gradFill>
            <a:gsLst>
              <a:gs pos="14000">
                <a:schemeClr val="accent2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200" b="1" dirty="0">
                <a:solidFill>
                  <a:prstClr val="black"/>
                </a:solidFill>
                <a:cs typeface="Arial" pitchFamily="34" charset="0"/>
              </a:rPr>
              <a:t>- 71,7 </a:t>
            </a:r>
            <a:r>
              <a:rPr lang="ru-RU" altLang="ru-RU" sz="1200" b="1" dirty="0" smtClean="0">
                <a:solidFill>
                  <a:prstClr val="black"/>
                </a:solidFill>
                <a:cs typeface="Arial" pitchFamily="34" charset="0"/>
              </a:rPr>
              <a:t> </a:t>
            </a:r>
            <a:r>
              <a:rPr lang="ru-RU" altLang="ru-RU" sz="1200" b="1" dirty="0">
                <a:solidFill>
                  <a:prstClr val="black"/>
                </a:solidFill>
                <a:cs typeface="Arial" pitchFamily="34" charset="0"/>
              </a:rPr>
              <a:t>или - 25,6 %  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860321" y="1333775"/>
            <a:ext cx="397998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280,4</a:t>
            </a:r>
          </a:p>
        </p:txBody>
      </p:sp>
      <p:sp>
        <p:nvSpPr>
          <p:cNvPr id="49" name="Прямоугольник 48"/>
          <p:cNvSpPr/>
          <p:nvPr/>
        </p:nvSpPr>
        <p:spPr>
          <a:xfrm>
            <a:off x="6037468" y="1274572"/>
            <a:ext cx="164174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208,7</a:t>
            </a:r>
          </a:p>
        </p:txBody>
      </p:sp>
      <p:sp>
        <p:nvSpPr>
          <p:cNvPr id="50" name="Штриховая стрелка вправо 49"/>
          <p:cNvSpPr/>
          <p:nvPr/>
        </p:nvSpPr>
        <p:spPr>
          <a:xfrm rot="5400000">
            <a:off x="5301489" y="3381556"/>
            <a:ext cx="936104" cy="238125"/>
          </a:xfrm>
          <a:prstGeom prst="stripedRightArrow">
            <a:avLst/>
          </a:prstGeom>
          <a:gradFill>
            <a:gsLst>
              <a:gs pos="71000">
                <a:srgbClr val="C00000"/>
              </a:gs>
              <a:gs pos="94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1" name="Штриховая стрелка вправо 50"/>
          <p:cNvSpPr/>
          <p:nvPr/>
        </p:nvSpPr>
        <p:spPr>
          <a:xfrm rot="5400000">
            <a:off x="5434701" y="4798917"/>
            <a:ext cx="748865" cy="238125"/>
          </a:xfrm>
          <a:prstGeom prst="stripedRightArrow">
            <a:avLst/>
          </a:prstGeom>
          <a:gradFill>
            <a:gsLst>
              <a:gs pos="71000">
                <a:srgbClr val="C00000"/>
              </a:gs>
              <a:gs pos="94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52" name="Штриховая стрелка вправо 51"/>
          <p:cNvSpPr/>
          <p:nvPr/>
        </p:nvSpPr>
        <p:spPr>
          <a:xfrm rot="5400000">
            <a:off x="5586134" y="5724545"/>
            <a:ext cx="542352" cy="238126"/>
          </a:xfrm>
          <a:prstGeom prst="stripedRightArrow">
            <a:avLst/>
          </a:prstGeom>
          <a:gradFill>
            <a:gsLst>
              <a:gs pos="71000">
                <a:srgbClr val="C00000"/>
              </a:gs>
              <a:gs pos="94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65549"/>
            <a:ext cx="2078844" cy="15621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54364462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391375617"/>
              </p:ext>
            </p:extLst>
          </p:nvPr>
        </p:nvGraphicFramePr>
        <p:xfrm>
          <a:off x="6516957" y="4372918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67544" y="116632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СТРУКТУРА ИМУЩЕСТВЕННЫХ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НАЛОГОВ В 2023 ГОДУ</a:t>
            </a:r>
          </a:p>
        </p:txBody>
      </p:sp>
      <p:sp>
        <p:nvSpPr>
          <p:cNvPr id="9" name="Arrow: Chevron 3"/>
          <p:cNvSpPr/>
          <p:nvPr/>
        </p:nvSpPr>
        <p:spPr>
          <a:xfrm>
            <a:off x="7432675" y="74204"/>
            <a:ext cx="1711325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0" name="Group 57"/>
          <p:cNvGrpSpPr/>
          <p:nvPr/>
        </p:nvGrpSpPr>
        <p:grpSpPr>
          <a:xfrm>
            <a:off x="7589671" y="124197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r>
                <a:rPr lang="ru-RU" altLang="ru-RU" sz="1600" b="1" dirty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endParaRPr lang="en-US" sz="1600" kern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5" name="Блок-схема: магнитный диск 4"/>
          <p:cNvSpPr/>
          <p:nvPr/>
        </p:nvSpPr>
        <p:spPr>
          <a:xfrm>
            <a:off x="107504" y="3630595"/>
            <a:ext cx="1650993" cy="2013876"/>
          </a:xfrm>
          <a:prstGeom prst="flowChartMagneticDisk">
            <a:avLst/>
          </a:prstGeom>
          <a:solidFill>
            <a:schemeClr val="accent5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400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250,9</a:t>
            </a:r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2082027" y="3097999"/>
            <a:ext cx="1728191" cy="2549838"/>
          </a:xfrm>
          <a:prstGeom prst="flowChartMagneticDisk">
            <a:avLst/>
          </a:prstGeom>
          <a:solidFill>
            <a:schemeClr val="accent3">
              <a:lumMod val="75000"/>
            </a:schemeClr>
          </a:solidFill>
          <a:ln>
            <a:solidFill>
              <a:schemeClr val="accent3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400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264,3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4192953" y="3187038"/>
            <a:ext cx="1728192" cy="2431663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  <a:ln>
            <a:solidFill>
              <a:schemeClr val="accent6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400" b="1" u="sng" dirty="0">
                <a:solidFill>
                  <a:prstClr val="black"/>
                </a:solidFill>
                <a:latin typeface="Arial Black" pitchFamily="34" charset="0"/>
                <a:cs typeface="Times New Roman" pitchFamily="18" charset="0"/>
              </a:rPr>
              <a:t>268,3</a:t>
            </a:r>
          </a:p>
        </p:txBody>
      </p:sp>
      <p:sp>
        <p:nvSpPr>
          <p:cNvPr id="22" name="Минус 21"/>
          <p:cNvSpPr/>
          <p:nvPr/>
        </p:nvSpPr>
        <p:spPr>
          <a:xfrm>
            <a:off x="-1096278" y="5621388"/>
            <a:ext cx="8938185" cy="288032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3" name="Прямоугольник 22"/>
          <p:cNvSpPr/>
          <p:nvPr/>
        </p:nvSpPr>
        <p:spPr>
          <a:xfrm>
            <a:off x="107504" y="5946933"/>
            <a:ext cx="244827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</a:rPr>
              <a:t>ФАКТ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</a:rPr>
              <a:t>2022 ГОДА</a:t>
            </a:r>
          </a:p>
        </p:txBody>
      </p:sp>
      <p:sp>
        <p:nvSpPr>
          <p:cNvPr id="24" name="Прямоугольник 23"/>
          <p:cNvSpPr/>
          <p:nvPr/>
        </p:nvSpPr>
        <p:spPr>
          <a:xfrm>
            <a:off x="1758497" y="5946933"/>
            <a:ext cx="2957519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</a:rPr>
              <a:t>ФАКТ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</a:rPr>
              <a:t>2023 ГОДА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563889" y="5928667"/>
            <a:ext cx="33123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</a:rPr>
              <a:t>ПЛАН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</a:rPr>
              <a:t>2023 ГОДА</a:t>
            </a:r>
          </a:p>
        </p:txBody>
      </p:sp>
      <p:pic>
        <p:nvPicPr>
          <p:cNvPr id="26" name="Рисунок 2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032435" y="2220344"/>
            <a:ext cx="1994318" cy="145641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3314" y="708084"/>
            <a:ext cx="2170685" cy="131244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106772" y="3970498"/>
            <a:ext cx="1845645" cy="133407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9" name="Прямоугольник 28"/>
          <p:cNvSpPr/>
          <p:nvPr/>
        </p:nvSpPr>
        <p:spPr>
          <a:xfrm>
            <a:off x="5937015" y="1117556"/>
            <a:ext cx="852207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03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u="sng" dirty="0">
                <a:latin typeface="Arial Black" panose="020B0A04020102020204" pitchFamily="34" charset="0"/>
                <a:cs typeface="Times New Roman" pitchFamily="18" charset="0"/>
              </a:rPr>
              <a:t>33,0</a:t>
            </a:r>
          </a:p>
        </p:txBody>
      </p:sp>
      <p:sp>
        <p:nvSpPr>
          <p:cNvPr id="30" name="Прямоугольник 29"/>
          <p:cNvSpPr/>
          <p:nvPr/>
        </p:nvSpPr>
        <p:spPr>
          <a:xfrm flipH="1">
            <a:off x="6024049" y="2630340"/>
            <a:ext cx="852208" cy="400110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03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000" b="1" u="sng" dirty="0">
                <a:latin typeface="Arial Black" panose="020B0A04020102020204" pitchFamily="34" charset="0"/>
                <a:cs typeface="Times New Roman" pitchFamily="18" charset="0"/>
              </a:rPr>
              <a:t>69,8</a:t>
            </a:r>
          </a:p>
        </p:txBody>
      </p:sp>
      <p:sp>
        <p:nvSpPr>
          <p:cNvPr id="34" name="Прямоугольник 33"/>
          <p:cNvSpPr/>
          <p:nvPr/>
        </p:nvSpPr>
        <p:spPr>
          <a:xfrm>
            <a:off x="6060601" y="4298553"/>
            <a:ext cx="912713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2031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latin typeface="Arial Black" panose="020B0A04020102020204" pitchFamily="34" charset="0"/>
                <a:cs typeface="Times New Roman" pitchFamily="18" charset="0"/>
              </a:rPr>
              <a:t>161,5</a:t>
            </a:r>
          </a:p>
        </p:txBody>
      </p:sp>
      <p:sp>
        <p:nvSpPr>
          <p:cNvPr id="39" name="Стрелка вправо 38"/>
          <p:cNvSpPr/>
          <p:nvPr/>
        </p:nvSpPr>
        <p:spPr>
          <a:xfrm>
            <a:off x="6858056" y="1217583"/>
            <a:ext cx="230516" cy="20005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Стрелка вправо 39"/>
          <p:cNvSpPr/>
          <p:nvPr/>
        </p:nvSpPr>
        <p:spPr>
          <a:xfrm>
            <a:off x="6918562" y="2730367"/>
            <a:ext cx="230516" cy="200055"/>
          </a:xfrm>
          <a:prstGeom prst="right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41" name="Рисунок 40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83744" y="1081749"/>
            <a:ext cx="3396565" cy="171283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6918562" y="1853063"/>
            <a:ext cx="226774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bg1"/>
                </a:solidFill>
              </a:rPr>
              <a:t>Транспортный налог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6964604" y="5211810"/>
            <a:ext cx="222170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bg1"/>
                </a:solidFill>
              </a:rPr>
              <a:t>Налог на имущество физических лиц</a:t>
            </a:r>
            <a:endParaRPr lang="ru-RU" altLang="ru-RU" b="1" dirty="0">
              <a:solidFill>
                <a:schemeClr val="bg1"/>
              </a:solidFill>
            </a:endParaRPr>
          </a:p>
        </p:txBody>
      </p:sp>
      <p:sp>
        <p:nvSpPr>
          <p:cNvPr id="33" name="Прямоугольник 32"/>
          <p:cNvSpPr/>
          <p:nvPr/>
        </p:nvSpPr>
        <p:spPr>
          <a:xfrm>
            <a:off x="6516957" y="3573016"/>
            <a:ext cx="31740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chemeClr val="bg1"/>
                </a:solidFill>
              </a:rPr>
              <a:t>Земельный налог</a:t>
            </a:r>
            <a:endParaRPr lang="ru-RU" altLang="ru-RU" b="1" dirty="0">
              <a:solidFill>
                <a:schemeClr val="bg1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254525293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359403922"/>
              </p:ext>
            </p:extLst>
          </p:nvPr>
        </p:nvGraphicFramePr>
        <p:xfrm>
          <a:off x="5088066" y="2687510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466064" y="0"/>
            <a:ext cx="907300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</a:t>
            </a:r>
            <a:r>
              <a:rPr lang="ru-RU" altLang="ru-RU" sz="20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ДИНАМИКА </a:t>
            </a: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ПОСТУПЛЕНИЯ ДОХОДОВ </a:t>
            </a:r>
            <a:r>
              <a:rPr lang="ru-RU" altLang="ru-RU" sz="20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ОТ </a:t>
            </a: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ИСПОЛЬЗОВАНИЯ МУНИЦИПАЛЬНОГО ИМУЩЕСТВА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2022 – 2023 ГОДАХ</a:t>
            </a:r>
            <a:endParaRPr lang="ru-RU" altLang="ru-RU" sz="2000" b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9" name="Arrow: Chevron 3"/>
          <p:cNvSpPr/>
          <p:nvPr/>
        </p:nvSpPr>
        <p:spPr>
          <a:xfrm>
            <a:off x="7432675" y="74204"/>
            <a:ext cx="1711325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0" name="Group 57"/>
          <p:cNvGrpSpPr/>
          <p:nvPr/>
        </p:nvGrpSpPr>
        <p:grpSpPr>
          <a:xfrm>
            <a:off x="7589671" y="124197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r>
                <a:rPr lang="ru-RU" altLang="ru-RU" sz="1600" b="1" dirty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endParaRPr lang="en-US" sz="1600" kern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5" name="Прямоугольник 4"/>
          <p:cNvSpPr/>
          <p:nvPr/>
        </p:nvSpPr>
        <p:spPr>
          <a:xfrm>
            <a:off x="251520" y="5661248"/>
            <a:ext cx="3672408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 smtClean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 smtClean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2022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3923926" y="5661248"/>
            <a:ext cx="4680521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 smtClean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         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 ФАКТ </a:t>
            </a: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2023 ГОДА</a:t>
            </a: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1210950" y="5661248"/>
            <a:ext cx="1716451" cy="381360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1,6</a:t>
            </a: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1210950" y="4786407"/>
            <a:ext cx="1681539" cy="698221"/>
          </a:xfrm>
          <a:prstGeom prst="flowChartMagneticDis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87,7</a:t>
            </a:r>
            <a:endParaRPr lang="ru-RU" dirty="0"/>
          </a:p>
        </p:txBody>
      </p:sp>
      <p:sp>
        <p:nvSpPr>
          <p:cNvPr id="23" name="Блок-схема: магнитный диск 22"/>
          <p:cNvSpPr/>
          <p:nvPr/>
        </p:nvSpPr>
        <p:spPr>
          <a:xfrm>
            <a:off x="1210950" y="4017394"/>
            <a:ext cx="1657198" cy="511430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16,9</a:t>
            </a:r>
          </a:p>
        </p:txBody>
      </p:sp>
      <p:sp>
        <p:nvSpPr>
          <p:cNvPr id="24" name="Блок-схема: магнитный диск 23"/>
          <p:cNvSpPr/>
          <p:nvPr/>
        </p:nvSpPr>
        <p:spPr>
          <a:xfrm>
            <a:off x="1160285" y="2924944"/>
            <a:ext cx="1707049" cy="828092"/>
          </a:xfrm>
          <a:prstGeom prst="flowChartMagneticDisk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117,2</a:t>
            </a:r>
          </a:p>
        </p:txBody>
      </p:sp>
      <p:sp>
        <p:nvSpPr>
          <p:cNvPr id="25" name="Блок-схема: магнитный диск 24"/>
          <p:cNvSpPr/>
          <p:nvPr/>
        </p:nvSpPr>
        <p:spPr>
          <a:xfrm>
            <a:off x="1176036" y="1478391"/>
            <a:ext cx="1751365" cy="1296144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317,1</a:t>
            </a:r>
          </a:p>
        </p:txBody>
      </p:sp>
      <p:sp>
        <p:nvSpPr>
          <p:cNvPr id="26" name="Блок-схема: магнитный диск 25"/>
          <p:cNvSpPr/>
          <p:nvPr/>
        </p:nvSpPr>
        <p:spPr>
          <a:xfrm>
            <a:off x="5823042" y="5805264"/>
            <a:ext cx="1650078" cy="237344"/>
          </a:xfrm>
          <a:prstGeom prst="flowChartMagneticDisk">
            <a:avLst/>
          </a:prstGeom>
          <a:solidFill>
            <a:schemeClr val="accent6">
              <a:lumMod val="60000"/>
              <a:lumOff val="40000"/>
            </a:schemeClr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1,1</a:t>
            </a:r>
          </a:p>
        </p:txBody>
      </p:sp>
      <p:sp>
        <p:nvSpPr>
          <p:cNvPr id="27" name="Блок-схема: магнитный диск 26"/>
          <p:cNvSpPr/>
          <p:nvPr/>
        </p:nvSpPr>
        <p:spPr>
          <a:xfrm>
            <a:off x="5796136" y="4898718"/>
            <a:ext cx="1638182" cy="565935"/>
          </a:xfrm>
          <a:prstGeom prst="flowChartMagneticDisk">
            <a:avLst/>
          </a:prstGeom>
          <a:solidFill>
            <a:schemeClr val="bg1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104,0</a:t>
            </a:r>
          </a:p>
        </p:txBody>
      </p:sp>
      <p:sp>
        <p:nvSpPr>
          <p:cNvPr id="28" name="Блок-схема: магнитный диск 27"/>
          <p:cNvSpPr/>
          <p:nvPr/>
        </p:nvSpPr>
        <p:spPr>
          <a:xfrm>
            <a:off x="5823755" y="4101732"/>
            <a:ext cx="1604263" cy="427092"/>
          </a:xfrm>
          <a:prstGeom prst="flowChartMagneticDisk">
            <a:avLst/>
          </a:prstGeom>
          <a:solidFill>
            <a:schemeClr val="accent1">
              <a:lumMod val="40000"/>
              <a:lumOff val="60000"/>
            </a:schemeClr>
          </a:solidFill>
          <a:ln>
            <a:solidFill>
              <a:schemeClr val="tx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16,6</a:t>
            </a:r>
          </a:p>
        </p:txBody>
      </p:sp>
      <p:sp>
        <p:nvSpPr>
          <p:cNvPr id="29" name="Блок-схема: магнитный диск 28"/>
          <p:cNvSpPr/>
          <p:nvPr/>
        </p:nvSpPr>
        <p:spPr>
          <a:xfrm>
            <a:off x="5716758" y="2911967"/>
            <a:ext cx="1711260" cy="828092"/>
          </a:xfrm>
          <a:prstGeom prst="flowChartMagneticDisk">
            <a:avLst/>
          </a:prstGeom>
          <a:solidFill>
            <a:schemeClr val="accent3">
              <a:lumMod val="40000"/>
              <a:lumOff val="60000"/>
            </a:schemeClr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115,8</a:t>
            </a:r>
          </a:p>
        </p:txBody>
      </p:sp>
      <p:sp>
        <p:nvSpPr>
          <p:cNvPr id="30" name="Блок-схема: магнитный диск 29"/>
          <p:cNvSpPr/>
          <p:nvPr/>
        </p:nvSpPr>
        <p:spPr>
          <a:xfrm>
            <a:off x="5796136" y="1269573"/>
            <a:ext cx="1733485" cy="1512168"/>
          </a:xfrm>
          <a:prstGeom prst="flowChartMagneticDisk">
            <a:avLst/>
          </a:prstGeom>
          <a:solidFill>
            <a:schemeClr val="accent2">
              <a:lumMod val="20000"/>
              <a:lumOff val="80000"/>
            </a:schemeClr>
          </a:solidFill>
          <a:ln>
            <a:solidFill>
              <a:schemeClr val="accent2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386,2</a:t>
            </a:r>
          </a:p>
        </p:txBody>
      </p:sp>
      <p:sp>
        <p:nvSpPr>
          <p:cNvPr id="33" name="Минус 32"/>
          <p:cNvSpPr/>
          <p:nvPr/>
        </p:nvSpPr>
        <p:spPr>
          <a:xfrm>
            <a:off x="-1094393" y="6122913"/>
            <a:ext cx="10585176" cy="72008"/>
          </a:xfrm>
          <a:prstGeom prst="mathMinus">
            <a:avLst/>
          </a:prstGeom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4" name="Прямоугольник 33"/>
          <p:cNvSpPr/>
          <p:nvPr/>
        </p:nvSpPr>
        <p:spPr>
          <a:xfrm>
            <a:off x="1210950" y="1015664"/>
            <a:ext cx="1848883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400" b="1" u="sng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540,5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5623769" y="830997"/>
            <a:ext cx="1107997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400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623,7</a:t>
            </a:r>
            <a:endParaRPr lang="ru-RU" altLang="ru-RU" sz="2400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6" name="TextBox 35"/>
          <p:cNvSpPr txBox="1"/>
          <p:nvPr/>
        </p:nvSpPr>
        <p:spPr>
          <a:xfrm>
            <a:off x="3133190" y="2025656"/>
            <a:ext cx="2310453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400" b="1" i="1" u="sng" dirty="0">
                <a:solidFill>
                  <a:srgbClr val="C00000"/>
                </a:solidFill>
                <a:cs typeface="Arial" pitchFamily="34" charset="0"/>
              </a:rPr>
              <a:t>+ 69,1 </a:t>
            </a:r>
            <a:r>
              <a:rPr lang="ru-RU" altLang="ru-RU" sz="1400" b="1" i="1" u="sng" dirty="0" smtClean="0">
                <a:solidFill>
                  <a:srgbClr val="C00000"/>
                </a:solidFill>
                <a:cs typeface="Arial" pitchFamily="34" charset="0"/>
              </a:rPr>
              <a:t>или </a:t>
            </a:r>
            <a:r>
              <a:rPr lang="ru-RU" altLang="ru-RU" sz="1400" b="1" i="1" u="sng" dirty="0">
                <a:solidFill>
                  <a:srgbClr val="C00000"/>
                </a:solidFill>
                <a:cs typeface="Arial" pitchFamily="34" charset="0"/>
              </a:rPr>
              <a:t>+ 21,8 % </a:t>
            </a:r>
          </a:p>
        </p:txBody>
      </p:sp>
      <p:sp>
        <p:nvSpPr>
          <p:cNvPr id="37" name="TextBox 36"/>
          <p:cNvSpPr txBox="1"/>
          <p:nvPr/>
        </p:nvSpPr>
        <p:spPr>
          <a:xfrm rot="21199595">
            <a:off x="2857542" y="1107177"/>
            <a:ext cx="2822664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38" name="Штриховая стрелка вправо 37"/>
          <p:cNvSpPr/>
          <p:nvPr/>
        </p:nvSpPr>
        <p:spPr>
          <a:xfrm rot="21237575">
            <a:off x="2841857" y="826502"/>
            <a:ext cx="2747125" cy="526897"/>
          </a:xfrm>
          <a:prstGeom prst="stripedRightArrow">
            <a:avLst/>
          </a:prstGeom>
          <a:ln>
            <a:noFill/>
          </a:ln>
        </p:spPr>
        <p:style>
          <a:lnRef idx="2">
            <a:schemeClr val="accent1">
              <a:shade val="50000"/>
            </a:schemeClr>
          </a:lnRef>
          <a:fillRef idx="1002">
            <a:schemeClr val="lt2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200" b="1" dirty="0" smtClean="0">
                <a:solidFill>
                  <a:schemeClr val="tx1"/>
                </a:solidFill>
              </a:rPr>
              <a:t>        </a:t>
            </a:r>
            <a:r>
              <a:rPr lang="ru-RU" sz="1400" b="1" dirty="0" smtClean="0">
                <a:solidFill>
                  <a:schemeClr val="tx1"/>
                </a:solidFill>
              </a:rPr>
              <a:t>+ </a:t>
            </a:r>
            <a:r>
              <a:rPr lang="ru-RU" sz="1400" b="1" dirty="0">
                <a:solidFill>
                  <a:schemeClr val="tx1"/>
                </a:solidFill>
              </a:rPr>
              <a:t>83,2 </a:t>
            </a:r>
            <a:r>
              <a:rPr lang="ru-RU" sz="1400" b="1" dirty="0" smtClean="0">
                <a:solidFill>
                  <a:schemeClr val="tx1"/>
                </a:solidFill>
              </a:rPr>
              <a:t>или </a:t>
            </a:r>
            <a:r>
              <a:rPr lang="ru-RU" sz="1400" b="1" dirty="0">
                <a:solidFill>
                  <a:schemeClr val="tx1"/>
                </a:solidFill>
              </a:rPr>
              <a:t>+ 15,4 %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133190" y="1292661"/>
            <a:ext cx="1898676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Доходы от аренды земли</a:t>
            </a:r>
          </a:p>
        </p:txBody>
      </p:sp>
      <p:sp>
        <p:nvSpPr>
          <p:cNvPr id="40" name="Прямоугольник 39"/>
          <p:cNvSpPr/>
          <p:nvPr/>
        </p:nvSpPr>
        <p:spPr>
          <a:xfrm>
            <a:off x="3010224" y="2564904"/>
            <a:ext cx="2317859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srgbClr val="000000"/>
                </a:solidFill>
                <a:cs typeface="Arial" pitchFamily="34" charset="0"/>
              </a:rPr>
              <a:t>Доходы от аренды имущества</a:t>
            </a:r>
          </a:p>
        </p:txBody>
      </p:sp>
      <p:sp>
        <p:nvSpPr>
          <p:cNvPr id="41" name="Штриховая стрелка вправо 40"/>
          <p:cNvSpPr/>
          <p:nvPr/>
        </p:nvSpPr>
        <p:spPr>
          <a:xfrm rot="5400000" flipH="1">
            <a:off x="5234851" y="2025655"/>
            <a:ext cx="687387" cy="201613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56" tIns="36181" rIns="72356" bIns="36181" anchor="ctr"/>
          <a:lstStyle/>
          <a:p>
            <a:pPr algn="ctr" defTabSz="723558">
              <a:defRPr/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42" name="Штриховая стрелка вправо 41"/>
          <p:cNvSpPr/>
          <p:nvPr/>
        </p:nvSpPr>
        <p:spPr>
          <a:xfrm rot="16200000" flipH="1">
            <a:off x="5254570" y="3225207"/>
            <a:ext cx="608012" cy="201613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56" tIns="36181" rIns="72356" bIns="36181" anchor="ctr"/>
          <a:lstStyle/>
          <a:p>
            <a:pPr algn="ctr" defTabSz="723558">
              <a:defRPr/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43" name="Штриховая стрелка вправо 42"/>
          <p:cNvSpPr/>
          <p:nvPr/>
        </p:nvSpPr>
        <p:spPr>
          <a:xfrm rot="16200000" flipH="1">
            <a:off x="5420711" y="4229434"/>
            <a:ext cx="406115" cy="201613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56" tIns="36181" rIns="72356" bIns="36181" anchor="ctr"/>
          <a:lstStyle/>
          <a:p>
            <a:pPr algn="ctr" defTabSz="723558">
              <a:defRPr/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44" name="Штриховая стрелка вправо 43"/>
          <p:cNvSpPr/>
          <p:nvPr/>
        </p:nvSpPr>
        <p:spPr>
          <a:xfrm rot="16200000">
            <a:off x="5415365" y="5091608"/>
            <a:ext cx="461559" cy="180153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56" tIns="36181" rIns="72356" bIns="36181" anchor="ctr"/>
          <a:lstStyle/>
          <a:p>
            <a:pPr algn="ctr" defTabSz="723558">
              <a:defRPr/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45" name="Штриховая стрелка вправо 44"/>
          <p:cNvSpPr/>
          <p:nvPr/>
        </p:nvSpPr>
        <p:spPr>
          <a:xfrm rot="5400000">
            <a:off x="5523146" y="5823130"/>
            <a:ext cx="307975" cy="201612"/>
          </a:xfrm>
          <a:prstGeom prst="stripedRightArrow">
            <a:avLst/>
          </a:prstGeom>
          <a:gradFill>
            <a:gsLst>
              <a:gs pos="86000">
                <a:srgbClr val="C00000"/>
              </a:gs>
              <a:gs pos="91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72356" tIns="36181" rIns="72356" bIns="36181" anchor="ctr"/>
          <a:lstStyle/>
          <a:p>
            <a:pPr algn="ctr" defTabSz="723558">
              <a:defRPr/>
            </a:pPr>
            <a:endParaRPr lang="ru-RU" sz="1600" dirty="0">
              <a:solidFill>
                <a:prstClr val="white"/>
              </a:solidFill>
            </a:endParaRPr>
          </a:p>
        </p:txBody>
      </p:sp>
      <p:sp>
        <p:nvSpPr>
          <p:cNvPr id="46" name="Прямоугольник 45"/>
          <p:cNvSpPr/>
          <p:nvPr/>
        </p:nvSpPr>
        <p:spPr>
          <a:xfrm>
            <a:off x="3190634" y="3031213"/>
            <a:ext cx="2206181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400" b="1" i="1" u="sng" dirty="0">
                <a:solidFill>
                  <a:srgbClr val="C00000"/>
                </a:solidFill>
                <a:cs typeface="Arial" pitchFamily="34" charset="0"/>
              </a:rPr>
              <a:t>- 1,4 </a:t>
            </a:r>
            <a:r>
              <a:rPr lang="ru-RU" altLang="ru-RU" sz="1400" b="1" i="1" u="sng" dirty="0" smtClean="0">
                <a:solidFill>
                  <a:srgbClr val="C00000"/>
                </a:solidFill>
                <a:cs typeface="Arial" pitchFamily="34" charset="0"/>
              </a:rPr>
              <a:t> или </a:t>
            </a:r>
            <a:r>
              <a:rPr lang="ru-RU" altLang="ru-RU" sz="1400" b="1" i="1" u="sng" dirty="0">
                <a:solidFill>
                  <a:srgbClr val="C00000"/>
                </a:solidFill>
                <a:cs typeface="Arial" pitchFamily="34" charset="0"/>
              </a:rPr>
              <a:t>– 1,2 %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3190636" y="3731497"/>
            <a:ext cx="2407887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Отчисления от прибыли</a:t>
            </a:r>
          </a:p>
        </p:txBody>
      </p:sp>
      <p:sp>
        <p:nvSpPr>
          <p:cNvPr id="48" name="Прямоугольник 47"/>
          <p:cNvSpPr/>
          <p:nvPr/>
        </p:nvSpPr>
        <p:spPr>
          <a:xfrm>
            <a:off x="3190635" y="4108550"/>
            <a:ext cx="2273763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 algn="ctr"/>
            <a:r>
              <a:rPr lang="ru-RU" sz="1400" b="1" i="1" u="sng" dirty="0">
                <a:solidFill>
                  <a:srgbClr val="C00000"/>
                </a:solidFill>
              </a:rPr>
              <a:t>-0,3 </a:t>
            </a:r>
            <a:r>
              <a:rPr lang="ru-RU" sz="1400" b="1" i="1" u="sng" dirty="0" smtClean="0">
                <a:solidFill>
                  <a:srgbClr val="C00000"/>
                </a:solidFill>
              </a:rPr>
              <a:t> или </a:t>
            </a:r>
            <a:r>
              <a:rPr lang="ru-RU" sz="1400" b="1" i="1" u="sng" dirty="0">
                <a:solidFill>
                  <a:srgbClr val="C00000"/>
                </a:solidFill>
              </a:rPr>
              <a:t>– 1,8 %</a:t>
            </a:r>
          </a:p>
        </p:txBody>
      </p:sp>
      <p:sp>
        <p:nvSpPr>
          <p:cNvPr id="49" name="Прямоугольник 48"/>
          <p:cNvSpPr/>
          <p:nvPr/>
        </p:nvSpPr>
        <p:spPr>
          <a:xfrm rot="10800000" flipV="1">
            <a:off x="2867334" y="4589361"/>
            <a:ext cx="2928802" cy="45140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lnSpc>
                <a:spcPts val="1400"/>
              </a:lnSpc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Прочие доходы от  использования имущества </a:t>
            </a:r>
          </a:p>
        </p:txBody>
      </p:sp>
      <p:sp>
        <p:nvSpPr>
          <p:cNvPr id="50" name="Прямоугольник 49"/>
          <p:cNvSpPr/>
          <p:nvPr/>
        </p:nvSpPr>
        <p:spPr>
          <a:xfrm>
            <a:off x="3209239" y="4997017"/>
            <a:ext cx="2187577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200" b="1" i="1" u="sng" dirty="0">
                <a:solidFill>
                  <a:srgbClr val="C00000"/>
                </a:solidFill>
                <a:cs typeface="Arial" pitchFamily="34" charset="0"/>
              </a:rPr>
              <a:t>+ 16,3 </a:t>
            </a:r>
            <a:r>
              <a:rPr lang="ru-RU" altLang="ru-RU" sz="1200" b="1" i="1" u="sng" dirty="0" smtClean="0">
                <a:solidFill>
                  <a:srgbClr val="C00000"/>
                </a:solidFill>
                <a:cs typeface="Arial" pitchFamily="34" charset="0"/>
              </a:rPr>
              <a:t>или </a:t>
            </a:r>
            <a:r>
              <a:rPr lang="ru-RU" altLang="ru-RU" sz="1200" b="1" i="1" u="sng" dirty="0">
                <a:solidFill>
                  <a:srgbClr val="C00000"/>
                </a:solidFill>
                <a:cs typeface="Arial" pitchFamily="34" charset="0"/>
              </a:rPr>
              <a:t>+ 18,6%  </a:t>
            </a:r>
          </a:p>
        </p:txBody>
      </p:sp>
      <p:sp>
        <p:nvSpPr>
          <p:cNvPr id="51" name="Прямоугольник 50"/>
          <p:cNvSpPr/>
          <p:nvPr/>
        </p:nvSpPr>
        <p:spPr>
          <a:xfrm>
            <a:off x="3209240" y="5464653"/>
            <a:ext cx="2143488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600" b="1" dirty="0">
                <a:solidFill>
                  <a:srgbClr val="000000"/>
                </a:solidFill>
                <a:cs typeface="Arial" pitchFamily="34" charset="0"/>
              </a:rPr>
              <a:t>Иные доходы</a:t>
            </a:r>
          </a:p>
        </p:txBody>
      </p:sp>
      <p:sp>
        <p:nvSpPr>
          <p:cNvPr id="52" name="Прямоугольник 51"/>
          <p:cNvSpPr/>
          <p:nvPr/>
        </p:nvSpPr>
        <p:spPr>
          <a:xfrm>
            <a:off x="3209240" y="5752446"/>
            <a:ext cx="2234403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200" b="1" i="1" u="sng" dirty="0">
                <a:solidFill>
                  <a:srgbClr val="C00000"/>
                </a:solidFill>
                <a:cs typeface="Arial" pitchFamily="34" charset="0"/>
              </a:rPr>
              <a:t>- 0,5 </a:t>
            </a:r>
            <a:r>
              <a:rPr lang="ru-RU" altLang="ru-RU" sz="1200" b="1" i="1" u="sng" dirty="0" smtClean="0">
                <a:solidFill>
                  <a:srgbClr val="C00000"/>
                </a:solidFill>
                <a:cs typeface="Arial" pitchFamily="34" charset="0"/>
              </a:rPr>
              <a:t> или </a:t>
            </a:r>
            <a:r>
              <a:rPr lang="ru-RU" altLang="ru-RU" sz="1200" b="1" i="1" u="sng" dirty="0">
                <a:solidFill>
                  <a:srgbClr val="C00000"/>
                </a:solidFill>
                <a:cs typeface="Arial" pitchFamily="34" charset="0"/>
              </a:rPr>
              <a:t>-31,3%</a:t>
            </a:r>
          </a:p>
        </p:txBody>
      </p:sp>
      <p:pic>
        <p:nvPicPr>
          <p:cNvPr id="53" name="Рисунок 5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01385" y="507832"/>
            <a:ext cx="1263104" cy="151782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179925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-5571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911605742"/>
              </p:ext>
            </p:extLst>
          </p:nvPr>
        </p:nvGraphicFramePr>
        <p:xfrm>
          <a:off x="5263340" y="3693582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4139449" y="1242918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endParaRPr lang="ru-RU" altLang="ru-RU" b="1" dirty="0">
              <a:solidFill>
                <a:srgbClr val="FFFFFF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539552" y="0"/>
            <a:ext cx="71287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ДИНАМИКА ДОХОДОВ ОТ ПРОДАЖИ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АКТИВОВ В 2022 – 2023 ГОДАХ</a:t>
            </a:r>
          </a:p>
        </p:txBody>
      </p:sp>
      <p:sp>
        <p:nvSpPr>
          <p:cNvPr id="9" name="Arrow: Chevron 3"/>
          <p:cNvSpPr/>
          <p:nvPr/>
        </p:nvSpPr>
        <p:spPr>
          <a:xfrm>
            <a:off x="7432675" y="74204"/>
            <a:ext cx="1711325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0" name="Group 57"/>
          <p:cNvGrpSpPr/>
          <p:nvPr/>
        </p:nvGrpSpPr>
        <p:grpSpPr>
          <a:xfrm>
            <a:off x="7589671" y="124197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r>
                <a:rPr lang="ru-RU" altLang="ru-RU" sz="1600" b="1" dirty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endParaRPr lang="en-US" sz="1600" kern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6" name="Прямоугольник 5"/>
          <p:cNvSpPr/>
          <p:nvPr/>
        </p:nvSpPr>
        <p:spPr>
          <a:xfrm>
            <a:off x="467544" y="6165304"/>
            <a:ext cx="465719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2022 ГОДА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5309828" y="6093296"/>
            <a:ext cx="309634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2023 </a:t>
            </a: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22" name="Блок-схема: магнитный диск 21"/>
          <p:cNvSpPr/>
          <p:nvPr/>
        </p:nvSpPr>
        <p:spPr>
          <a:xfrm>
            <a:off x="1521392" y="3800176"/>
            <a:ext cx="1800200" cy="1398580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98,1</a:t>
            </a:r>
          </a:p>
        </p:txBody>
      </p:sp>
      <p:sp>
        <p:nvSpPr>
          <p:cNvPr id="23" name="Блок-схема: магнитный диск 22"/>
          <p:cNvSpPr/>
          <p:nvPr/>
        </p:nvSpPr>
        <p:spPr>
          <a:xfrm>
            <a:off x="1548911" y="5590606"/>
            <a:ext cx="1800200" cy="306119"/>
          </a:xfrm>
          <a:prstGeom prst="flowChartMagneticDisk">
            <a:avLst/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0,3</a:t>
            </a:r>
          </a:p>
        </p:txBody>
      </p:sp>
      <p:sp>
        <p:nvSpPr>
          <p:cNvPr id="24" name="Блок-схема: магнитный диск 23"/>
          <p:cNvSpPr/>
          <p:nvPr/>
        </p:nvSpPr>
        <p:spPr>
          <a:xfrm>
            <a:off x="1548911" y="2071881"/>
            <a:ext cx="1852743" cy="1080120"/>
          </a:xfrm>
          <a:prstGeom prst="flowChartMagneticDisk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32,6</a:t>
            </a:r>
          </a:p>
        </p:txBody>
      </p:sp>
      <p:sp>
        <p:nvSpPr>
          <p:cNvPr id="25" name="Блок-схема: магнитный диск 24"/>
          <p:cNvSpPr/>
          <p:nvPr/>
        </p:nvSpPr>
        <p:spPr>
          <a:xfrm>
            <a:off x="6107939" y="1916832"/>
            <a:ext cx="1758472" cy="1121640"/>
          </a:xfrm>
          <a:prstGeom prst="flowChartMagneticDisk">
            <a:avLst/>
          </a:prstGeom>
          <a:solidFill>
            <a:schemeClr val="accent3"/>
          </a:solidFill>
          <a:ln>
            <a:solidFill>
              <a:schemeClr val="accent3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32,0</a:t>
            </a:r>
          </a:p>
        </p:txBody>
      </p:sp>
      <p:sp>
        <p:nvSpPr>
          <p:cNvPr id="26" name="Блок-схема: магнитный диск 25"/>
          <p:cNvSpPr/>
          <p:nvPr/>
        </p:nvSpPr>
        <p:spPr>
          <a:xfrm>
            <a:off x="6144886" y="5338036"/>
            <a:ext cx="1721525" cy="581638"/>
          </a:xfrm>
          <a:prstGeom prst="flowChartMagneticDisk">
            <a:avLst/>
          </a:prstGeom>
          <a:solidFill>
            <a:srgbClr val="FFFF66"/>
          </a:solidFill>
          <a:ln>
            <a:solidFill>
              <a:schemeClr val="accent6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3,0</a:t>
            </a:r>
          </a:p>
        </p:txBody>
      </p:sp>
      <p:sp>
        <p:nvSpPr>
          <p:cNvPr id="27" name="Блок-схема: магнитный диск 26"/>
          <p:cNvSpPr/>
          <p:nvPr/>
        </p:nvSpPr>
        <p:spPr>
          <a:xfrm>
            <a:off x="6167976" y="3179743"/>
            <a:ext cx="1721526" cy="2040236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150,9</a:t>
            </a:r>
          </a:p>
        </p:txBody>
      </p:sp>
      <p:sp>
        <p:nvSpPr>
          <p:cNvPr id="28" name="Минус 27"/>
          <p:cNvSpPr/>
          <p:nvPr/>
        </p:nvSpPr>
        <p:spPr>
          <a:xfrm>
            <a:off x="-720588" y="5913276"/>
            <a:ext cx="10585176" cy="36004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9" name="Прямоугольник 28"/>
          <p:cNvSpPr/>
          <p:nvPr/>
        </p:nvSpPr>
        <p:spPr>
          <a:xfrm>
            <a:off x="2179468" y="1196752"/>
            <a:ext cx="1168396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131,0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5309828" y="1242918"/>
            <a:ext cx="2484197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    185,9</a:t>
            </a:r>
            <a:endParaRPr lang="ru-RU" altLang="ru-RU" sz="2400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1" name="Штриховая стрелка вправо 30"/>
          <p:cNvSpPr/>
          <p:nvPr/>
        </p:nvSpPr>
        <p:spPr>
          <a:xfrm rot="16200000" flipV="1">
            <a:off x="5717347" y="5506704"/>
            <a:ext cx="409575" cy="233982"/>
          </a:xfrm>
          <a:prstGeom prst="stripedRightArrow">
            <a:avLst/>
          </a:prstGeom>
          <a:gradFill>
            <a:gsLst>
              <a:gs pos="70000">
                <a:srgbClr val="C0000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2" name="Штриховая стрелка вправо 31"/>
          <p:cNvSpPr/>
          <p:nvPr/>
        </p:nvSpPr>
        <p:spPr>
          <a:xfrm rot="16200000">
            <a:off x="5279877" y="4080800"/>
            <a:ext cx="1397710" cy="238125"/>
          </a:xfrm>
          <a:prstGeom prst="stripedRightArrow">
            <a:avLst/>
          </a:prstGeom>
          <a:gradFill>
            <a:gsLst>
              <a:gs pos="70000">
                <a:srgbClr val="C0000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3" name="Штриховая стрелка вправо 32"/>
          <p:cNvSpPr/>
          <p:nvPr/>
        </p:nvSpPr>
        <p:spPr>
          <a:xfrm rot="5400000">
            <a:off x="5646981" y="2381963"/>
            <a:ext cx="652081" cy="238125"/>
          </a:xfrm>
          <a:prstGeom prst="stripedRightArrow">
            <a:avLst/>
          </a:prstGeom>
          <a:gradFill>
            <a:gsLst>
              <a:gs pos="70000">
                <a:srgbClr val="C00000"/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lIns="91204" tIns="45604" rIns="91204" bIns="45604" anchor="ctr"/>
          <a:lstStyle/>
          <a:p>
            <a:pPr algn="ctr" defTabSz="912031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dirty="0">
              <a:solidFill>
                <a:prstClr val="white"/>
              </a:solidFill>
            </a:endParaRPr>
          </a:p>
        </p:txBody>
      </p:sp>
      <p:sp>
        <p:nvSpPr>
          <p:cNvPr id="34" name="Прямоугольник 33"/>
          <p:cNvSpPr/>
          <p:nvPr/>
        </p:nvSpPr>
        <p:spPr>
          <a:xfrm>
            <a:off x="3131840" y="1844824"/>
            <a:ext cx="30963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Доходы от продажи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земельных участков</a:t>
            </a:r>
          </a:p>
        </p:txBody>
      </p:sp>
      <p:sp>
        <p:nvSpPr>
          <p:cNvPr id="35" name="Прямоугольник 34"/>
          <p:cNvSpPr/>
          <p:nvPr/>
        </p:nvSpPr>
        <p:spPr>
          <a:xfrm>
            <a:off x="3707903" y="2519289"/>
            <a:ext cx="2097239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400" b="1" i="1" u="sng" dirty="0">
                <a:solidFill>
                  <a:srgbClr val="C00000"/>
                </a:solidFill>
                <a:cs typeface="Arial" pitchFamily="34" charset="0"/>
              </a:rPr>
              <a:t>- 0,6 </a:t>
            </a:r>
            <a:r>
              <a:rPr lang="ru-RU" altLang="ru-RU" sz="1400" b="1" i="1" u="sng" dirty="0" smtClean="0">
                <a:solidFill>
                  <a:srgbClr val="C00000"/>
                </a:solidFill>
                <a:cs typeface="Arial" pitchFamily="34" charset="0"/>
              </a:rPr>
              <a:t>или </a:t>
            </a:r>
            <a:r>
              <a:rPr lang="ru-RU" altLang="ru-RU" sz="1400" b="1" i="1" u="sng" dirty="0">
                <a:solidFill>
                  <a:srgbClr val="C00000"/>
                </a:solidFill>
                <a:cs typeface="Arial" pitchFamily="34" charset="0"/>
              </a:rPr>
              <a:t>- 1,8 % </a:t>
            </a:r>
          </a:p>
        </p:txBody>
      </p:sp>
      <p:sp>
        <p:nvSpPr>
          <p:cNvPr id="36" name="Прямоугольник 35"/>
          <p:cNvSpPr/>
          <p:nvPr/>
        </p:nvSpPr>
        <p:spPr>
          <a:xfrm>
            <a:off x="2179468" y="3501006"/>
            <a:ext cx="4624780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Доходы от </a:t>
            </a:r>
            <a:r>
              <a:rPr lang="ru-RU" altLang="ru-RU" b="1" dirty="0" smtClean="0">
                <a:solidFill>
                  <a:prstClr val="black"/>
                </a:solidFill>
                <a:cs typeface="Arial" pitchFamily="34" charset="0"/>
              </a:rPr>
              <a:t>приватизации</a:t>
            </a:r>
            <a:endParaRPr lang="ru-RU" altLang="ru-RU" b="1" dirty="0">
              <a:solidFill>
                <a:prstClr val="black"/>
              </a:solidFill>
              <a:cs typeface="Arial" pitchFamily="34" charset="0"/>
            </a:endParaRP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имущества</a:t>
            </a:r>
          </a:p>
        </p:txBody>
      </p:sp>
      <p:sp>
        <p:nvSpPr>
          <p:cNvPr id="37" name="Прямоугольник 36"/>
          <p:cNvSpPr/>
          <p:nvPr/>
        </p:nvSpPr>
        <p:spPr>
          <a:xfrm>
            <a:off x="3707903" y="4147337"/>
            <a:ext cx="2097240" cy="27699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200" b="1" i="1" u="sng" dirty="0">
                <a:solidFill>
                  <a:srgbClr val="C00000"/>
                </a:solidFill>
                <a:cs typeface="Arial" pitchFamily="34" charset="0"/>
              </a:rPr>
              <a:t>+ 52,8 </a:t>
            </a:r>
            <a:r>
              <a:rPr lang="ru-RU" altLang="ru-RU" sz="1200" b="1" i="1" u="sng" dirty="0" smtClean="0">
                <a:solidFill>
                  <a:srgbClr val="C00000"/>
                </a:solidFill>
                <a:cs typeface="Arial" pitchFamily="34" charset="0"/>
              </a:rPr>
              <a:t>или + </a:t>
            </a:r>
            <a:r>
              <a:rPr lang="ru-RU" altLang="ru-RU" sz="1200" b="1" i="1" u="sng" dirty="0">
                <a:solidFill>
                  <a:srgbClr val="C00000"/>
                </a:solidFill>
                <a:cs typeface="Arial" pitchFamily="34" charset="0"/>
              </a:rPr>
              <a:t>53,8 % </a:t>
            </a:r>
          </a:p>
        </p:txBody>
      </p:sp>
      <p:sp>
        <p:nvSpPr>
          <p:cNvPr id="38" name="Прямоугольник 37"/>
          <p:cNvSpPr/>
          <p:nvPr/>
        </p:nvSpPr>
        <p:spPr>
          <a:xfrm>
            <a:off x="3608263" y="5049575"/>
            <a:ext cx="22499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solidFill>
                  <a:prstClr val="black"/>
                </a:solidFill>
                <a:cs typeface="Arial" pitchFamily="34" charset="0"/>
              </a:rPr>
              <a:t>Прочие доходы</a:t>
            </a:r>
          </a:p>
        </p:txBody>
      </p:sp>
      <p:sp>
        <p:nvSpPr>
          <p:cNvPr id="39" name="Прямоугольник 38"/>
          <p:cNvSpPr/>
          <p:nvPr/>
        </p:nvSpPr>
        <p:spPr>
          <a:xfrm>
            <a:off x="3637829" y="5512835"/>
            <a:ext cx="2137747" cy="307777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1400" b="1" i="1" u="sng" dirty="0">
                <a:solidFill>
                  <a:srgbClr val="C00000"/>
                </a:solidFill>
                <a:cs typeface="Arial" pitchFamily="34" charset="0"/>
              </a:rPr>
              <a:t>+ </a:t>
            </a:r>
            <a:r>
              <a:rPr lang="ru-RU" altLang="ru-RU" sz="1400" b="1" i="1" u="sng" dirty="0" smtClean="0">
                <a:solidFill>
                  <a:srgbClr val="C00000"/>
                </a:solidFill>
                <a:cs typeface="Arial" pitchFamily="34" charset="0"/>
              </a:rPr>
              <a:t>2,7</a:t>
            </a:r>
            <a:endParaRPr lang="ru-RU" altLang="ru-RU" sz="1400" b="1" i="1" u="sng" dirty="0">
              <a:solidFill>
                <a:srgbClr val="C00000"/>
              </a:solidFill>
              <a:cs typeface="Arial" pitchFamily="34" charset="0"/>
            </a:endParaRPr>
          </a:p>
        </p:txBody>
      </p:sp>
      <p:sp>
        <p:nvSpPr>
          <p:cNvPr id="40" name="TextBox 39"/>
          <p:cNvSpPr txBox="1"/>
          <p:nvPr/>
        </p:nvSpPr>
        <p:spPr>
          <a:xfrm rot="21006382">
            <a:off x="3346831" y="1477654"/>
            <a:ext cx="2753821" cy="323165"/>
          </a:xfrm>
          <a:prstGeom prst="rect">
            <a:avLst/>
          </a:prstGeom>
          <a:noFill/>
        </p:spPr>
        <p:txBody>
          <a:bodyPr wrap="square">
            <a:spAutoFit/>
          </a:bodyPr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sz="1500" b="1" dirty="0">
              <a:solidFill>
                <a:prstClr val="black"/>
              </a:solidFill>
            </a:endParaRPr>
          </a:p>
        </p:txBody>
      </p:sp>
      <p:sp>
        <p:nvSpPr>
          <p:cNvPr id="43" name="Стрелка вправо 42"/>
          <p:cNvSpPr/>
          <p:nvPr/>
        </p:nvSpPr>
        <p:spPr>
          <a:xfrm rot="20766488">
            <a:off x="3315995" y="922213"/>
            <a:ext cx="2880320" cy="443082"/>
          </a:xfrm>
          <a:prstGeom prst="rightArrow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rtlCol="0" anchor="ctr"/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sz="1400" b="1" dirty="0" smtClean="0">
                <a:solidFill>
                  <a:prstClr val="black"/>
                </a:solidFill>
              </a:rPr>
              <a:t>           </a:t>
            </a:r>
            <a:r>
              <a:rPr lang="ru-RU" sz="1600" b="1" dirty="0" smtClean="0">
                <a:solidFill>
                  <a:prstClr val="black"/>
                </a:solidFill>
              </a:rPr>
              <a:t>+ </a:t>
            </a:r>
            <a:r>
              <a:rPr lang="ru-RU" sz="1600" b="1" dirty="0">
                <a:solidFill>
                  <a:prstClr val="black"/>
                </a:solidFill>
              </a:rPr>
              <a:t>54,9 </a:t>
            </a:r>
            <a:r>
              <a:rPr lang="ru-RU" sz="1600" b="1" dirty="0" smtClean="0">
                <a:solidFill>
                  <a:prstClr val="black"/>
                </a:solidFill>
              </a:rPr>
              <a:t>или </a:t>
            </a:r>
            <a:r>
              <a:rPr lang="ru-RU" sz="1600" b="1" dirty="0">
                <a:solidFill>
                  <a:prstClr val="black"/>
                </a:solidFill>
              </a:rPr>
              <a:t>+ 41,9%</a:t>
            </a:r>
          </a:p>
        </p:txBody>
      </p:sp>
      <p:pic>
        <p:nvPicPr>
          <p:cNvPr id="44" name="Рисунок 43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38901" y="307187"/>
            <a:ext cx="2190621" cy="165922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362676" y="524716"/>
            <a:ext cx="1851322" cy="139211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785497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2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219571101"/>
              </p:ext>
            </p:extLst>
          </p:nvPr>
        </p:nvGraphicFramePr>
        <p:xfrm>
          <a:off x="8964488" y="3693582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44624"/>
            <a:ext cx="7702066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СТРУКТУРА И ДИНАМИКА ЗАДОЛЖЕННОСТИ ПО НАЛОГАМ В МЕСТНЫЙ </a:t>
            </a:r>
            <a:r>
              <a:rPr lang="ru-RU" altLang="ru-RU" sz="2000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</a:t>
            </a:r>
            <a:r>
              <a:rPr lang="ru-RU" altLang="ru-RU" sz="2000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БЮДЖЕТ </a:t>
            </a: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ПО СОСТОЯНИЮ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НА 1 ЯНВАРЯ 2024 ГОДА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04823" y="1048220"/>
            <a:ext cx="4780058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kern="0" dirty="0">
                <a:latin typeface="Calibri" pitchFamily="34" charset="0"/>
              </a:rPr>
              <a:t>Всего задолженность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kern="0" dirty="0">
                <a:latin typeface="Calibri" pitchFamily="34" charset="0"/>
              </a:rPr>
              <a:t>на 01.01.2024</a:t>
            </a:r>
          </a:p>
          <a:p>
            <a:pPr lvl="0" algn="ctr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kern="0" dirty="0">
                <a:latin typeface="Calibri" pitchFamily="34" charset="0"/>
              </a:rPr>
              <a:t>138,6</a:t>
            </a:r>
            <a:r>
              <a:rPr lang="ru-RU" altLang="ru-RU" b="1" kern="0" dirty="0">
                <a:latin typeface="Calibri" pitchFamily="34" charset="0"/>
              </a:rPr>
              <a:t> млн рублей </a:t>
            </a:r>
          </a:p>
        </p:txBody>
      </p:sp>
      <p:grpSp>
        <p:nvGrpSpPr>
          <p:cNvPr id="13" name="Группа 56"/>
          <p:cNvGrpSpPr>
            <a:grpSpLocks/>
          </p:cNvGrpSpPr>
          <p:nvPr/>
        </p:nvGrpSpPr>
        <p:grpSpPr bwMode="auto">
          <a:xfrm>
            <a:off x="4585836" y="3143774"/>
            <a:ext cx="4524344" cy="3509888"/>
            <a:chOff x="-149784" y="2425637"/>
            <a:chExt cx="4331473" cy="4340344"/>
          </a:xfrm>
        </p:grpSpPr>
        <p:graphicFrame>
          <p:nvGraphicFramePr>
            <p:cNvPr id="14" name="Диаграмма 13"/>
            <p:cNvGraphicFramePr>
              <a:graphicFrameLocks/>
            </p:cNvGraphicFramePr>
            <p:nvPr>
              <p:extLst>
                <p:ext uri="{D42A27DB-BD31-4B8C-83A1-F6EECF244321}">
                  <p14:modId xmlns:p14="http://schemas.microsoft.com/office/powerpoint/2010/main" val="331526583"/>
                </p:ext>
              </p:extLst>
            </p:nvPr>
          </p:nvGraphicFramePr>
          <p:xfrm>
            <a:off x="-149784" y="2425637"/>
            <a:ext cx="4331473" cy="4340344"/>
          </p:xfrm>
          <a:graphic>
            <a:graphicData uri="http://schemas.openxmlformats.org/drawingml/2006/chart">
              <c:chart xmlns:c="http://schemas.openxmlformats.org/drawingml/2006/chart" xmlns:r="http://schemas.openxmlformats.org/officeDocument/2006/relationships" r:id="rId4"/>
            </a:graphicData>
          </a:graphic>
        </p:graphicFrame>
        <p:sp>
          <p:nvSpPr>
            <p:cNvPr id="15" name="Rectangle 29"/>
            <p:cNvSpPr>
              <a:spLocks noChangeArrowheads="1"/>
            </p:cNvSpPr>
            <p:nvPr/>
          </p:nvSpPr>
          <p:spPr bwMode="auto">
            <a:xfrm>
              <a:off x="1312074" y="4096927"/>
              <a:ext cx="2730135" cy="723136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      Физические лица по НДФЛ и имущественным налогам</a:t>
              </a:r>
            </a:p>
          </p:txBody>
        </p:sp>
        <p:sp>
          <p:nvSpPr>
            <p:cNvPr id="16" name="Скругленный прямоугольник 4"/>
            <p:cNvSpPr>
              <a:spLocks noChangeArrowheads="1"/>
            </p:cNvSpPr>
            <p:nvPr/>
          </p:nvSpPr>
          <p:spPr bwMode="auto">
            <a:xfrm>
              <a:off x="2360096" y="3556896"/>
              <a:ext cx="1298992" cy="390525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20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76,0 %</a:t>
              </a:r>
            </a:p>
          </p:txBody>
        </p:sp>
        <p:sp>
          <p:nvSpPr>
            <p:cNvPr id="17" name="Rectangle 29"/>
            <p:cNvSpPr>
              <a:spLocks noChangeArrowheads="1"/>
            </p:cNvSpPr>
            <p:nvPr/>
          </p:nvSpPr>
          <p:spPr bwMode="auto">
            <a:xfrm rot="10800000" flipV="1">
              <a:off x="-25154" y="3572388"/>
              <a:ext cx="1850495" cy="418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         Юр. лица </a:t>
              </a:r>
            </a:p>
          </p:txBody>
        </p:sp>
        <p:sp>
          <p:nvSpPr>
            <p:cNvPr id="18" name="Скругленный прямоугольник 4"/>
            <p:cNvSpPr>
              <a:spLocks noChangeArrowheads="1"/>
            </p:cNvSpPr>
            <p:nvPr/>
          </p:nvSpPr>
          <p:spPr bwMode="auto">
            <a:xfrm>
              <a:off x="245496" y="3947421"/>
              <a:ext cx="1390938" cy="362939"/>
            </a:xfrm>
            <a:prstGeom prst="roundRect">
              <a:avLst>
                <a:gd name="adj" fmla="val 3015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15,1 %</a:t>
              </a:r>
            </a:p>
          </p:txBody>
        </p:sp>
        <p:sp>
          <p:nvSpPr>
            <p:cNvPr id="19" name="Rectangle 29"/>
            <p:cNvSpPr>
              <a:spLocks noChangeArrowheads="1"/>
            </p:cNvSpPr>
            <p:nvPr/>
          </p:nvSpPr>
          <p:spPr bwMode="auto">
            <a:xfrm>
              <a:off x="1077859" y="2933626"/>
              <a:ext cx="558575" cy="418657"/>
            </a:xfrm>
            <a:prstGeom prst="rect">
              <a:avLst/>
            </a:prstGeom>
            <a:noFill/>
            <a:ln>
              <a:noFill/>
            </a:ln>
            <a:effectLst/>
            <a:extLst>
              <a:ext uri="{909E8E84-426E-40DD-AFC4-6F175D3DCCD1}">
                <a14:hiddenFill xmlns:a14="http://schemas.microsoft.com/office/drawing/2010/main">
                  <a:solidFill>
                    <a:schemeClr val="accent1"/>
                  </a:solidFill>
                </a14:hiddenFill>
              </a:ext>
              <a:ext uri="{91240B29-F687-4F45-9708-019B960494DF}">
                <a14:hiddenLine xmlns:a14="http://schemas.microsoft.com/office/drawing/2010/main" w="9525">
                  <a:solidFill>
                    <a:schemeClr val="tx1"/>
                  </a:solidFill>
                  <a:miter lim="800000"/>
                  <a:headEnd/>
                  <a:tailEnd/>
                </a14:hiddenLine>
              </a:ext>
              <a:ext uri="{AF507438-7753-43E0-B8FC-AC1667EBCBE1}">
                <a14:hiddenEffects xmlns:a14="http://schemas.microsoft.com/office/drawing/2010/main">
                  <a:effectLst>
                    <a:outerShdw dist="35921" dir="2700000" algn="ctr" rotWithShape="0">
                      <a:schemeClr val="bg2"/>
                    </a:outerShdw>
                  </a:effectLst>
                </a14:hiddenEffects>
              </a:ext>
            </a:extLst>
          </p:spPr>
          <p:txBody>
            <a:bodyPr wrap="square">
              <a:spAutoFit/>
            </a:bodyPr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600" b="1" i="1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Calibri" pitchFamily="34" charset="0"/>
                  <a:cs typeface="Arial" charset="0"/>
                </a:rPr>
                <a:t>ИП</a:t>
              </a:r>
            </a:p>
          </p:txBody>
        </p:sp>
        <p:sp>
          <p:nvSpPr>
            <p:cNvPr id="20" name="Скругленный прямоугольник 4"/>
            <p:cNvSpPr>
              <a:spLocks noChangeArrowheads="1"/>
            </p:cNvSpPr>
            <p:nvPr/>
          </p:nvSpPr>
          <p:spPr bwMode="auto">
            <a:xfrm>
              <a:off x="978669" y="3223800"/>
              <a:ext cx="1092844" cy="436564"/>
            </a:xfrm>
            <a:prstGeom prst="roundRect">
              <a:avLst>
                <a:gd name="adj" fmla="val 16667"/>
              </a:avLst>
            </a:prstGeom>
            <a:noFill/>
            <a:ln>
              <a:noFill/>
            </a:ln>
            <a:extLst>
              <a:ext uri="{909E8E84-426E-40DD-AFC4-6F175D3DCCD1}">
                <a14:hiddenFill xmlns:a14="http://schemas.microsoft.com/office/drawing/2010/main">
                  <a:solidFill>
                    <a:srgbClr val="FFFF00">
                      <a:alpha val="94901"/>
                    </a:srgbClr>
                  </a:solidFill>
                </a14:hiddenFill>
              </a:ext>
              <a:ext uri="{91240B29-F687-4F45-9708-019B960494DF}">
                <a14:hiddenLine xmlns:a14="http://schemas.microsoft.com/office/drawing/2010/main" w="25400" algn="ctr">
                  <a:solidFill>
                    <a:schemeClr val="tx1"/>
                  </a:solidFill>
                  <a:round/>
                  <a:headEnd/>
                  <a:tailEnd/>
                </a14:hiddenLine>
              </a:ext>
            </a:extLst>
          </p:spPr>
          <p:txBody>
            <a:bodyPr anchor="ctr"/>
            <a:lstStyle>
              <a:lvl1pPr>
                <a:spcBef>
                  <a:spcPct val="20000"/>
                </a:spcBef>
                <a:buFont typeface="Arial" charset="0"/>
                <a:buChar char="•"/>
                <a:defRPr sz="3200">
                  <a:solidFill>
                    <a:schemeClr val="tx1"/>
                  </a:solidFill>
                  <a:latin typeface="Calibri" pitchFamily="34" charset="0"/>
                </a:defRPr>
              </a:lvl1pPr>
              <a:lvl2pPr marL="742950" indent="-285750">
                <a:spcBef>
                  <a:spcPct val="20000"/>
                </a:spcBef>
                <a:buFont typeface="Arial" charset="0"/>
                <a:buChar char="–"/>
                <a:defRPr sz="2800">
                  <a:solidFill>
                    <a:schemeClr val="tx1"/>
                  </a:solidFill>
                  <a:latin typeface="Calibri" pitchFamily="34" charset="0"/>
                </a:defRPr>
              </a:lvl2pPr>
              <a:lvl3pPr marL="1143000" indent="-228600">
                <a:spcBef>
                  <a:spcPct val="20000"/>
                </a:spcBef>
                <a:buFont typeface="Arial" charset="0"/>
                <a:buChar char="•"/>
                <a:defRPr sz="2400">
                  <a:solidFill>
                    <a:schemeClr val="tx1"/>
                  </a:solidFill>
                  <a:latin typeface="Calibri" pitchFamily="34" charset="0"/>
                </a:defRPr>
              </a:lvl3pPr>
              <a:lvl4pPr marL="1600200" indent="-228600">
                <a:spcBef>
                  <a:spcPct val="20000"/>
                </a:spcBef>
                <a:buFont typeface="Arial" charset="0"/>
                <a:buChar char="–"/>
                <a:defRPr sz="2000">
                  <a:solidFill>
                    <a:schemeClr val="tx1"/>
                  </a:solidFill>
                  <a:latin typeface="Calibri" pitchFamily="34" charset="0"/>
                </a:defRPr>
              </a:lvl4pPr>
              <a:lvl5pPr marL="2057400" indent="-228600">
                <a:spcBef>
                  <a:spcPct val="20000"/>
                </a:spcBef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5pPr>
              <a:lvl6pPr marL="25146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6pPr>
              <a:lvl7pPr marL="29718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7pPr>
              <a:lvl8pPr marL="34290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8pPr>
              <a:lvl9pPr marL="3886200" indent="-228600" eaLnBrk="0" fontAlgn="base" hangingPunct="0">
                <a:spcBef>
                  <a:spcPct val="20000"/>
                </a:spcBef>
                <a:spcAft>
                  <a:spcPct val="0"/>
                </a:spcAft>
                <a:buFont typeface="Arial" charset="0"/>
                <a:buChar char="»"/>
                <a:defRPr sz="2000">
                  <a:solidFill>
                    <a:schemeClr val="tx1"/>
                  </a:solidFill>
                  <a:latin typeface="Calibri" pitchFamily="34" charset="0"/>
                </a:defRPr>
              </a:lvl9pPr>
            </a:lstStyle>
            <a:p>
              <a:pPr marL="0" marR="0" lvl="0" indent="0" algn="ctr" defTabSz="914400" eaLnBrk="1" fontAlgn="base" latinLnBrk="0" hangingPunct="1">
                <a:lnSpc>
                  <a:spcPct val="100000"/>
                </a:lnSpc>
                <a:spcBef>
                  <a:spcPct val="0"/>
                </a:spcBef>
                <a:spcAft>
                  <a:spcPct val="0"/>
                </a:spcAft>
                <a:buClrTx/>
                <a:buSzTx/>
                <a:buFontTx/>
                <a:buNone/>
                <a:tabLst/>
                <a:defRPr/>
              </a:pPr>
              <a:r>
                <a:rPr kumimoji="0" lang="ru-RU" altLang="ru-RU" sz="1800" b="1" i="0" u="none" strike="noStrike" kern="0" cap="none" spc="0" normalizeH="0" baseline="0" noProof="0" dirty="0" smtClean="0">
                  <a:ln>
                    <a:noFill/>
                  </a:ln>
                  <a:solidFill>
                    <a:srgbClr val="000000"/>
                  </a:solidFill>
                  <a:effectLst/>
                  <a:uLnTx/>
                  <a:uFillTx/>
                  <a:latin typeface="Arial Black" panose="020B0A04020102020204" pitchFamily="34" charset="0"/>
                  <a:cs typeface="Times New Roman" pitchFamily="18" charset="0"/>
                </a:rPr>
                <a:t>8,9 %</a:t>
              </a:r>
            </a:p>
          </p:txBody>
        </p:sp>
      </p:grpSp>
      <p:sp>
        <p:nvSpPr>
          <p:cNvPr id="21" name="Arrow: Chevron 3"/>
          <p:cNvSpPr/>
          <p:nvPr/>
        </p:nvSpPr>
        <p:spPr>
          <a:xfrm>
            <a:off x="7415809" y="64046"/>
            <a:ext cx="1728191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22" name="Group 57"/>
          <p:cNvGrpSpPr/>
          <p:nvPr/>
        </p:nvGrpSpPr>
        <p:grpSpPr>
          <a:xfrm>
            <a:off x="7603665" y="124197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r>
                <a:rPr lang="ru-RU" altLang="ru-RU" sz="1600" b="1" dirty="0">
                  <a:solidFill>
                    <a:srgbClr val="FFFFFF"/>
                  </a:solidFill>
                  <a:latin typeface="Calibri" pitchFamily="34" charset="0"/>
                </a:rPr>
                <a:t> </a:t>
              </a:r>
              <a:endParaRPr lang="en-US" sz="1600" kern="0" dirty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3" name="Блок-схема: магнитный диск 32"/>
          <p:cNvSpPr/>
          <p:nvPr/>
        </p:nvSpPr>
        <p:spPr>
          <a:xfrm>
            <a:off x="395536" y="3461501"/>
            <a:ext cx="908527" cy="939106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56,2</a:t>
            </a:r>
          </a:p>
        </p:txBody>
      </p:sp>
      <p:sp>
        <p:nvSpPr>
          <p:cNvPr id="34" name="Блок-схема: магнитный диск 33"/>
          <p:cNvSpPr/>
          <p:nvPr/>
        </p:nvSpPr>
        <p:spPr>
          <a:xfrm>
            <a:off x="395536" y="4600500"/>
            <a:ext cx="894817" cy="1430591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88,3</a:t>
            </a:r>
          </a:p>
        </p:txBody>
      </p:sp>
      <p:sp>
        <p:nvSpPr>
          <p:cNvPr id="35" name="Блок-схема: магнитный диск 34"/>
          <p:cNvSpPr/>
          <p:nvPr/>
        </p:nvSpPr>
        <p:spPr>
          <a:xfrm>
            <a:off x="409246" y="2636911"/>
            <a:ext cx="894817" cy="648072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18,3</a:t>
            </a:r>
          </a:p>
        </p:txBody>
      </p:sp>
      <p:sp>
        <p:nvSpPr>
          <p:cNvPr id="36" name="Блок-схема: магнитный диск 35"/>
          <p:cNvSpPr/>
          <p:nvPr/>
        </p:nvSpPr>
        <p:spPr>
          <a:xfrm>
            <a:off x="3453324" y="2675383"/>
            <a:ext cx="760243" cy="493787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12,3</a:t>
            </a:r>
          </a:p>
        </p:txBody>
      </p:sp>
      <p:sp>
        <p:nvSpPr>
          <p:cNvPr id="37" name="Блок-схема: магнитный диск 36"/>
          <p:cNvSpPr/>
          <p:nvPr/>
        </p:nvSpPr>
        <p:spPr>
          <a:xfrm>
            <a:off x="3418930" y="3376216"/>
            <a:ext cx="829033" cy="764204"/>
          </a:xfrm>
          <a:prstGeom prst="flowChartMagneticDisk">
            <a:avLst/>
          </a:prstGeom>
          <a:solidFill>
            <a:schemeClr val="accent6">
              <a:lumMod val="75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21,0</a:t>
            </a:r>
          </a:p>
        </p:txBody>
      </p:sp>
      <p:sp>
        <p:nvSpPr>
          <p:cNvPr id="38" name="Блок-схема: магнитный диск 37"/>
          <p:cNvSpPr/>
          <p:nvPr/>
        </p:nvSpPr>
        <p:spPr>
          <a:xfrm>
            <a:off x="3418930" y="4238739"/>
            <a:ext cx="937987" cy="1875823"/>
          </a:xfrm>
          <a:prstGeom prst="flowChartMagneticDisk">
            <a:avLst/>
          </a:prstGeom>
          <a:solidFill>
            <a:srgbClr val="FFFF0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chemeClr val="tx1"/>
                </a:solidFill>
                <a:latin typeface="Arial Black" panose="020B0A04020102020204" pitchFamily="34" charset="0"/>
                <a:cs typeface="Times New Roman" pitchFamily="18" charset="0"/>
              </a:rPr>
              <a:t>105,3</a:t>
            </a:r>
          </a:p>
        </p:txBody>
      </p:sp>
      <p:sp>
        <p:nvSpPr>
          <p:cNvPr id="39" name="Минус 38"/>
          <p:cNvSpPr/>
          <p:nvPr/>
        </p:nvSpPr>
        <p:spPr>
          <a:xfrm>
            <a:off x="-612576" y="6110783"/>
            <a:ext cx="5739089" cy="144016"/>
          </a:xfrm>
          <a:prstGeom prst="mathMinus">
            <a:avLst/>
          </a:prstGeom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0" name="Прямоугольник 39"/>
          <p:cNvSpPr/>
          <p:nvPr/>
        </p:nvSpPr>
        <p:spPr>
          <a:xfrm rot="10800000" flipV="1">
            <a:off x="-108520" y="6254799"/>
            <a:ext cx="236548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Arial Black" panose="020B0A04020102020204" pitchFamily="34" charset="0"/>
                <a:cs typeface="Times New Roman" pitchFamily="18" charset="0"/>
              </a:rPr>
              <a:t>на 01.01.2023</a:t>
            </a:r>
          </a:p>
        </p:txBody>
      </p:sp>
      <p:sp>
        <p:nvSpPr>
          <p:cNvPr id="41" name="Прямоугольник 40"/>
          <p:cNvSpPr/>
          <p:nvPr/>
        </p:nvSpPr>
        <p:spPr>
          <a:xfrm>
            <a:off x="2653095" y="6254799"/>
            <a:ext cx="1965603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i="1" dirty="0">
                <a:latin typeface="Arial Black" panose="020B0A04020102020204" pitchFamily="34" charset="0"/>
                <a:cs typeface="Times New Roman" pitchFamily="18" charset="0"/>
              </a:rPr>
              <a:t>на </a:t>
            </a:r>
            <a:r>
              <a:rPr lang="ru-RU" altLang="ru-RU" b="1" i="1" dirty="0" smtClean="0">
                <a:latin typeface="Arial Black" panose="020B0A04020102020204" pitchFamily="34" charset="0"/>
                <a:cs typeface="Times New Roman" pitchFamily="18" charset="0"/>
              </a:rPr>
              <a:t>01.01.2024</a:t>
            </a:r>
            <a:endParaRPr lang="ru-RU" altLang="ru-RU" b="1" i="1" dirty="0">
              <a:latin typeface="Arial Black" panose="020B0A04020102020204" pitchFamily="34" charset="0"/>
              <a:cs typeface="Times New Roman" pitchFamily="18" charset="0"/>
            </a:endParaRPr>
          </a:p>
        </p:txBody>
      </p:sp>
      <p:sp>
        <p:nvSpPr>
          <p:cNvPr id="42" name="Прямоугольник 41"/>
          <p:cNvSpPr/>
          <p:nvPr/>
        </p:nvSpPr>
        <p:spPr>
          <a:xfrm>
            <a:off x="1420870" y="5037217"/>
            <a:ext cx="1932207" cy="73866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cs typeface="Arial" charset="0"/>
              </a:rPr>
              <a:t>Физические лица по имущественным налогам</a:t>
            </a:r>
          </a:p>
        </p:txBody>
      </p:sp>
      <p:sp>
        <p:nvSpPr>
          <p:cNvPr id="44" name="Прямоугольник 43"/>
          <p:cNvSpPr/>
          <p:nvPr/>
        </p:nvSpPr>
        <p:spPr>
          <a:xfrm>
            <a:off x="1420871" y="3761777"/>
            <a:ext cx="1932207" cy="33855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i="1" dirty="0">
                <a:cs typeface="Arial" charset="0"/>
              </a:rPr>
              <a:t>Юридические лица</a:t>
            </a:r>
          </a:p>
        </p:txBody>
      </p:sp>
      <p:sp>
        <p:nvSpPr>
          <p:cNvPr id="45" name="Прямоугольник 44"/>
          <p:cNvSpPr/>
          <p:nvPr/>
        </p:nvSpPr>
        <p:spPr>
          <a:xfrm>
            <a:off x="1475656" y="2761763"/>
            <a:ext cx="1877421" cy="523220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cs typeface="Arial" charset="0"/>
              </a:rPr>
              <a:t>Индивидуальные предприниматели</a:t>
            </a:r>
          </a:p>
        </p:txBody>
      </p:sp>
      <p:pic>
        <p:nvPicPr>
          <p:cNvPr id="46" name="Рисунок 4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77477" y="902976"/>
            <a:ext cx="2266950" cy="20193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6536620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79645" y="-133710"/>
            <a:ext cx="9393679" cy="699171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116633"/>
            <a:ext cx="7200800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endParaRPr lang="ru-RU" altLang="ru-RU" sz="2400" b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285941863"/>
              </p:ext>
            </p:extLst>
          </p:nvPr>
        </p:nvGraphicFramePr>
        <p:xfrm>
          <a:off x="5664130" y="3384284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611560" y="59986"/>
            <a:ext cx="6840760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МЕСТНОГО БЮДЖЕТА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ПО РАСХОДАМ ЗА </a:t>
            </a:r>
            <a:r>
              <a:rPr lang="ru-RU" altLang="ru-RU" sz="2800" b="1" dirty="0" smtClean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2022 </a:t>
            </a:r>
            <a:r>
              <a:rPr lang="ru-RU" altLang="ru-RU" sz="28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– </a:t>
            </a:r>
            <a:r>
              <a:rPr lang="ru-RU" altLang="ru-RU" sz="2800" b="1" dirty="0" smtClean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8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ГОДЫ</a:t>
            </a:r>
          </a:p>
        </p:txBody>
      </p:sp>
      <p:sp>
        <p:nvSpPr>
          <p:cNvPr id="17" name="Блок-схема: магнитный диск 16"/>
          <p:cNvSpPr/>
          <p:nvPr/>
        </p:nvSpPr>
        <p:spPr>
          <a:xfrm>
            <a:off x="611560" y="2026291"/>
            <a:ext cx="1817200" cy="1357993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4 166,8</a:t>
            </a:r>
            <a:endParaRPr lang="ru-RU" sz="2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8" name="Блок-схема: магнитный диск 17"/>
          <p:cNvSpPr/>
          <p:nvPr/>
        </p:nvSpPr>
        <p:spPr>
          <a:xfrm>
            <a:off x="611560" y="4016156"/>
            <a:ext cx="1817200" cy="1501076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5 226,2</a:t>
            </a:r>
            <a:endParaRPr lang="ru-RU" sz="2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19" name="Блок-схема: магнитный диск 18"/>
          <p:cNvSpPr/>
          <p:nvPr/>
        </p:nvSpPr>
        <p:spPr>
          <a:xfrm>
            <a:off x="5497593" y="1700809"/>
            <a:ext cx="1800200" cy="1730810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4 655,5</a:t>
            </a:r>
            <a:endParaRPr lang="ru-RU" sz="22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20" name="Блок-схема: магнитный диск 19"/>
          <p:cNvSpPr/>
          <p:nvPr/>
        </p:nvSpPr>
        <p:spPr>
          <a:xfrm>
            <a:off x="5520316" y="3677762"/>
            <a:ext cx="1944216" cy="1818843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200" b="1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5 420,5</a:t>
            </a:r>
            <a:endParaRPr lang="ru-RU" sz="2200" b="1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pic>
        <p:nvPicPr>
          <p:cNvPr id="22" name="Рисунок 21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64532" y="708220"/>
            <a:ext cx="1617433" cy="221773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1" name="Прямоугольник 20"/>
          <p:cNvSpPr/>
          <p:nvPr/>
        </p:nvSpPr>
        <p:spPr>
          <a:xfrm>
            <a:off x="755576" y="1089050"/>
            <a:ext cx="1746195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9 393,0</a:t>
            </a:r>
            <a:endParaRPr lang="ru-RU" altLang="ru-RU" sz="2400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>
            <a:off x="4838200" y="1089050"/>
            <a:ext cx="2182072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10 076,0</a:t>
            </a:r>
            <a:endParaRPr lang="ru-RU" altLang="ru-RU" sz="2400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4" name="Минус 23"/>
          <p:cNvSpPr/>
          <p:nvPr/>
        </p:nvSpPr>
        <p:spPr>
          <a:xfrm>
            <a:off x="-828600" y="5517232"/>
            <a:ext cx="9649072" cy="144016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5" name="Прямоугольник 24"/>
          <p:cNvSpPr/>
          <p:nvPr/>
        </p:nvSpPr>
        <p:spPr>
          <a:xfrm>
            <a:off x="-540568" y="5661248"/>
            <a:ext cx="43204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2022 </a:t>
            </a: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99242" y="5589240"/>
            <a:ext cx="351717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2023 </a:t>
            </a:r>
            <a:r>
              <a:rPr lang="ru-RU" altLang="ru-RU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28" name="Прямоугольник 27"/>
          <p:cNvSpPr/>
          <p:nvPr/>
        </p:nvSpPr>
        <p:spPr>
          <a:xfrm>
            <a:off x="2332028" y="2246963"/>
            <a:ext cx="2888044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+mj-lt"/>
              </a:rPr>
              <a:t>По вопросам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>
                <a:solidFill>
                  <a:srgbClr val="000000"/>
                </a:solidFill>
                <a:latin typeface="+mj-lt"/>
              </a:rPr>
              <a:t>местного значения</a:t>
            </a:r>
            <a:endParaRPr lang="ru-RU" b="1" i="1" u="sng" dirty="0">
              <a:solidFill>
                <a:srgbClr val="000000"/>
              </a:solidFill>
              <a:latin typeface="+mj-lt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788802" y="2925958"/>
            <a:ext cx="32233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 smtClean="0"/>
              <a:t>+ 488,7 или + 11,7%</a:t>
            </a:r>
            <a:endParaRPr lang="ru-RU" b="1" u="sng" dirty="0"/>
          </a:p>
        </p:txBody>
      </p:sp>
      <p:sp>
        <p:nvSpPr>
          <p:cNvPr id="30" name="Прямоугольник 29"/>
          <p:cNvSpPr/>
          <p:nvPr/>
        </p:nvSpPr>
        <p:spPr>
          <a:xfrm>
            <a:off x="2332026" y="3698389"/>
            <a:ext cx="3050063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dirty="0" smtClean="0">
                <a:solidFill>
                  <a:srgbClr val="000000"/>
                </a:solidFill>
              </a:rPr>
              <a:t>За </a:t>
            </a:r>
            <a:r>
              <a:rPr lang="ru-RU" b="1" dirty="0">
                <a:solidFill>
                  <a:srgbClr val="000000"/>
                </a:solidFill>
              </a:rPr>
              <a:t>счёт межбюджетных трансфертов из вышестоящих бюджетов</a:t>
            </a:r>
            <a:endParaRPr lang="ru-RU" b="1" i="1" u="sng" dirty="0">
              <a:solidFill>
                <a:srgbClr val="000000"/>
              </a:solidFill>
            </a:endParaRPr>
          </a:p>
        </p:txBody>
      </p:sp>
      <p:sp>
        <p:nvSpPr>
          <p:cNvPr id="31" name="Прямоугольник 30"/>
          <p:cNvSpPr/>
          <p:nvPr/>
        </p:nvSpPr>
        <p:spPr>
          <a:xfrm rot="10800000" flipV="1">
            <a:off x="2741238" y="4900966"/>
            <a:ext cx="250939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b="1" u="sng" dirty="0"/>
              <a:t>+ </a:t>
            </a:r>
            <a:r>
              <a:rPr lang="ru-RU" b="1" u="sng" dirty="0" smtClean="0"/>
              <a:t>194,3 или </a:t>
            </a:r>
            <a:r>
              <a:rPr lang="ru-RU" b="1" u="sng" dirty="0"/>
              <a:t>+ </a:t>
            </a:r>
            <a:r>
              <a:rPr lang="ru-RU" b="1" u="sng" dirty="0" smtClean="0"/>
              <a:t>3,7%</a:t>
            </a:r>
            <a:endParaRPr lang="ru-RU" b="1" u="sng" dirty="0"/>
          </a:p>
        </p:txBody>
      </p:sp>
      <p:sp>
        <p:nvSpPr>
          <p:cNvPr id="34" name="Штриховая стрелка вправо 33"/>
          <p:cNvSpPr/>
          <p:nvPr/>
        </p:nvSpPr>
        <p:spPr>
          <a:xfrm rot="20427752">
            <a:off x="3213406" y="1123031"/>
            <a:ext cx="1565060" cy="393700"/>
          </a:xfrm>
          <a:prstGeom prst="stripedRightArrow">
            <a:avLst/>
          </a:prstGeom>
          <a:gradFill rotWithShape="1">
            <a:gsLst>
              <a:gs pos="54000">
                <a:schemeClr val="accent2">
                  <a:lumMod val="75000"/>
                </a:schemeClr>
              </a:gs>
              <a:gs pos="3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r>
              <a:rPr lang="ru-RU" sz="1400" b="1" dirty="0" smtClean="0">
                <a:solidFill>
                  <a:prstClr val="black"/>
                </a:solidFill>
                <a:cs typeface="Arial" charset="0"/>
              </a:rPr>
              <a:t>+683 или  + 7,3%</a:t>
            </a: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5" name="Штриховая стрелка вправо 34"/>
          <p:cNvSpPr/>
          <p:nvPr/>
        </p:nvSpPr>
        <p:spPr>
          <a:xfrm rot="16200000">
            <a:off x="4651753" y="2437085"/>
            <a:ext cx="1073202" cy="248695"/>
          </a:xfrm>
          <a:prstGeom prst="stripedRightArrow">
            <a:avLst/>
          </a:prstGeom>
          <a:gradFill rotWithShape="1">
            <a:gsLst>
              <a:gs pos="54000">
                <a:schemeClr val="accent2">
                  <a:lumMod val="75000"/>
                </a:schemeClr>
              </a:gs>
              <a:gs pos="3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6" name="Штриховая стрелка вправо 35"/>
          <p:cNvSpPr/>
          <p:nvPr/>
        </p:nvSpPr>
        <p:spPr>
          <a:xfrm rot="16200000">
            <a:off x="4728131" y="4488936"/>
            <a:ext cx="1070183" cy="237739"/>
          </a:xfrm>
          <a:prstGeom prst="stripedRightArrow">
            <a:avLst/>
          </a:prstGeom>
          <a:gradFill rotWithShape="1">
            <a:gsLst>
              <a:gs pos="54000">
                <a:schemeClr val="accent2">
                  <a:lumMod val="75000"/>
                </a:schemeClr>
              </a:gs>
              <a:gs pos="3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32" name="Arrow: Chevron 3"/>
          <p:cNvSpPr/>
          <p:nvPr/>
        </p:nvSpPr>
        <p:spPr>
          <a:xfrm>
            <a:off x="7465600" y="-51322"/>
            <a:ext cx="1728191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37" name="Group 57"/>
          <p:cNvGrpSpPr/>
          <p:nvPr/>
        </p:nvGrpSpPr>
        <p:grpSpPr>
          <a:xfrm>
            <a:off x="7623955" y="-13643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38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9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0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1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2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3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4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5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46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</p:spTree>
    <p:extLst>
      <p:ext uri="{BB962C8B-B14F-4D97-AF65-F5344CB8AC3E}">
        <p14:creationId xmlns:p14="http://schemas.microsoft.com/office/powerpoint/2010/main" val="169999415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49568555"/>
              </p:ext>
            </p:extLst>
          </p:nvPr>
        </p:nvGraphicFramePr>
        <p:xfrm>
          <a:off x="5040051" y="2855638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-180528" y="116632"/>
            <a:ext cx="7920880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РАСХОДЫ МЕСТНОГО </a:t>
            </a:r>
            <a:r>
              <a:rPr lang="ru-RU" altLang="ru-RU" sz="2400" b="1" dirty="0" smtClean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БЮДЖЕТА  НА </a:t>
            </a:r>
            <a:r>
              <a:rPr lang="ru-RU" altLang="ru-RU" sz="24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СОЦИАЛЬНО-КУЛЬТУРНУЮ </a:t>
            </a:r>
            <a:r>
              <a:rPr lang="ru-RU" altLang="ru-RU" sz="2400" b="1" dirty="0" smtClean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СФЕРУ  </a:t>
            </a:r>
            <a:r>
              <a:rPr lang="ru-RU" altLang="ru-RU" sz="24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</a:t>
            </a:r>
            <a:r>
              <a:rPr lang="ru-RU" altLang="ru-RU" sz="2400" b="1" dirty="0" smtClean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ГОДУ</a:t>
            </a:r>
          </a:p>
        </p:txBody>
      </p:sp>
      <p:graphicFrame>
        <p:nvGraphicFramePr>
          <p:cNvPr id="9" name="Диаграмма 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304032994"/>
              </p:ext>
            </p:extLst>
          </p:nvPr>
        </p:nvGraphicFramePr>
        <p:xfrm>
          <a:off x="755576" y="2718211"/>
          <a:ext cx="7573140" cy="367663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pic>
        <p:nvPicPr>
          <p:cNvPr id="5" name="Рисунок 4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540202" y="620688"/>
            <a:ext cx="2400300" cy="190500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3" name="Arrow: Chevron 3"/>
          <p:cNvSpPr/>
          <p:nvPr/>
        </p:nvSpPr>
        <p:spPr>
          <a:xfrm>
            <a:off x="7415809" y="64046"/>
            <a:ext cx="1728191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4" name="Group 57"/>
          <p:cNvGrpSpPr/>
          <p:nvPr/>
        </p:nvGrpSpPr>
        <p:grpSpPr>
          <a:xfrm>
            <a:off x="7572185" y="109331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5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3275857" y="3273504"/>
            <a:ext cx="237626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2 845,6</a:t>
            </a:r>
            <a:endParaRPr lang="ru-RU" altLang="ru-RU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6" name="Прямоугольник 25"/>
          <p:cNvSpPr/>
          <p:nvPr/>
        </p:nvSpPr>
        <p:spPr>
          <a:xfrm rot="10800000" flipH="1" flipV="1">
            <a:off x="5508105" y="3662469"/>
            <a:ext cx="264714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7 230,4</a:t>
            </a:r>
            <a:endParaRPr lang="ru-RU" altLang="ru-RU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7" name="Прямоугольник 26"/>
          <p:cNvSpPr/>
          <p:nvPr/>
        </p:nvSpPr>
        <p:spPr>
          <a:xfrm rot="10800000" flipV="1">
            <a:off x="4788021" y="4114681"/>
            <a:ext cx="2520282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 smtClean="0">
                <a:latin typeface="Arial Black" pitchFamily="34" charset="0"/>
                <a:cs typeface="Times New Roman" pitchFamily="18" charset="0"/>
              </a:rPr>
              <a:t>или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 smtClean="0">
                <a:latin typeface="Arial Black" pitchFamily="34" charset="0"/>
                <a:cs typeface="Times New Roman" pitchFamily="18" charset="0"/>
              </a:rPr>
              <a:t>71,8% </a:t>
            </a:r>
            <a:endParaRPr lang="ru-RU" altLang="ru-RU" b="1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123727" y="1186486"/>
            <a:ext cx="4032448" cy="461665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1450" fontAlgn="base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2400" b="1" dirty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ВСЕГО </a:t>
            </a:r>
            <a:r>
              <a:rPr lang="ru-RU" altLang="ru-RU" sz="2400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Calibri" pitchFamily="34" charset="0"/>
                <a:cs typeface="Times New Roman" pitchFamily="18" charset="0"/>
              </a:rPr>
              <a:t>РАСХОДЫ 10 076 ,00</a:t>
            </a:r>
            <a:endParaRPr lang="ru-RU" altLang="ru-RU" sz="2400" b="1" dirty="0">
              <a:ln>
                <a:solidFill>
                  <a:prstClr val="white"/>
                </a:solidFill>
              </a:ln>
              <a:solidFill>
                <a:srgbClr val="000000"/>
              </a:solidFill>
              <a:effectLst>
                <a:glow rad="127000">
                  <a:prstClr val="white"/>
                </a:glow>
                <a:outerShdw blurRad="38100" dist="38100" dir="2700000" algn="tl">
                  <a:srgbClr val="000000">
                    <a:alpha val="43137"/>
                  </a:srgbClr>
                </a:outerShdw>
              </a:effectLst>
              <a:latin typeface="Calibri" pitchFamily="34" charset="0"/>
              <a:cs typeface="Times New Roman" pitchFamily="18" charset="0"/>
            </a:endParaRPr>
          </a:p>
        </p:txBody>
      </p:sp>
      <p:sp>
        <p:nvSpPr>
          <p:cNvPr id="29" name="Прямоугольник 28"/>
          <p:cNvSpPr/>
          <p:nvPr/>
        </p:nvSpPr>
        <p:spPr>
          <a:xfrm>
            <a:off x="2699792" y="2348879"/>
            <a:ext cx="280831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b="1" dirty="0">
                <a:solidFill>
                  <a:prstClr val="black"/>
                </a:solidFill>
                <a:latin typeface="Arial Black" panose="020B0A04020102020204" pitchFamily="34" charset="0"/>
              </a:rPr>
              <a:t>Прочие расходы</a:t>
            </a:r>
          </a:p>
        </p:txBody>
      </p:sp>
      <p:sp>
        <p:nvSpPr>
          <p:cNvPr id="30" name="Стрелка вверх 29"/>
          <p:cNvSpPr/>
          <p:nvPr/>
        </p:nvSpPr>
        <p:spPr>
          <a:xfrm rot="7631339">
            <a:off x="3833650" y="2645867"/>
            <a:ext cx="180554" cy="729423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1" name="Прямоугольник 30"/>
          <p:cNvSpPr/>
          <p:nvPr/>
        </p:nvSpPr>
        <p:spPr>
          <a:xfrm flipH="1">
            <a:off x="6228184" y="5486742"/>
            <a:ext cx="3096344" cy="58477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 smtClean="0">
                <a:solidFill>
                  <a:prstClr val="black"/>
                </a:solidFill>
                <a:latin typeface="Arial Black" panose="020B0A04020102020204" pitchFamily="34" charset="0"/>
              </a:rPr>
              <a:t>   Социально-культурная     </a:t>
            </a:r>
            <a:endParaRPr lang="ru-RU" altLang="ru-RU" sz="1600" b="1" dirty="0">
              <a:solidFill>
                <a:prstClr val="black"/>
              </a:solidFill>
              <a:latin typeface="Arial Black" panose="020B0A04020102020204" pitchFamily="34" charset="0"/>
            </a:endParaRPr>
          </a:p>
          <a:p>
            <a:pPr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ru-RU" sz="1600" b="1" dirty="0">
                <a:solidFill>
                  <a:prstClr val="black"/>
                </a:solidFill>
                <a:latin typeface="Arial Black" panose="020B0A04020102020204" pitchFamily="34" charset="0"/>
              </a:rPr>
              <a:t>                сфера</a:t>
            </a:r>
          </a:p>
        </p:txBody>
      </p:sp>
      <p:sp>
        <p:nvSpPr>
          <p:cNvPr id="33" name="Стрелка вверх 32"/>
          <p:cNvSpPr/>
          <p:nvPr/>
        </p:nvSpPr>
        <p:spPr>
          <a:xfrm rot="17720137">
            <a:off x="8003346" y="4542984"/>
            <a:ext cx="232699" cy="1174574"/>
          </a:xfrm>
          <a:prstGeom prst="up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6" name="Прямоугольник 35"/>
          <p:cNvSpPr/>
          <p:nvPr/>
        </p:nvSpPr>
        <p:spPr>
          <a:xfrm>
            <a:off x="4479635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white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4479634" y="3244334"/>
            <a:ext cx="184730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white"/>
              </a:solidFill>
              <a:latin typeface="Arial Black" pitchFamily="34" charset="0"/>
              <a:cs typeface="Times New Roman" pitchFamily="18" charset="0"/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9" y="4907591"/>
            <a:ext cx="194421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493" y="2882398"/>
            <a:ext cx="194421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4" name="Рисунок 2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318" y="813669"/>
            <a:ext cx="1944215" cy="17430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699792" y="3573016"/>
            <a:ext cx="1964573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>
                <a:latin typeface="Arial Black" pitchFamily="34" charset="0"/>
                <a:cs typeface="Times New Roman" pitchFamily="18" charset="0"/>
              </a:rPr>
              <a:t>или </a:t>
            </a:r>
          </a:p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dirty="0" smtClean="0">
                <a:latin typeface="Arial Black" pitchFamily="34" charset="0"/>
                <a:cs typeface="Times New Roman" pitchFamily="18" charset="0"/>
              </a:rPr>
              <a:t>28,2</a:t>
            </a:r>
            <a:r>
              <a:rPr lang="ru-RU" altLang="ru-RU" b="1" dirty="0">
                <a:latin typeface="Arial Black" pitchFamily="34" charset="0"/>
                <a:cs typeface="Times New Roman" pitchFamily="18" charset="0"/>
              </a:rPr>
              <a:t> %</a:t>
            </a:r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28075395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3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26545304"/>
              </p:ext>
            </p:extLst>
          </p:nvPr>
        </p:nvGraphicFramePr>
        <p:xfrm>
          <a:off x="5292080" y="2852936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29673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endParaRPr lang="ru-RU" altLang="ru-RU" b="1" dirty="0">
              <a:solidFill>
                <a:srgbClr val="FFFFFF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16632"/>
            <a:ext cx="748883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РАСХОДЫ НА ДОРОЖНОЕ ХОЗЯЙСТВО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2022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–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ГОДАХ</a:t>
            </a:r>
          </a:p>
        </p:txBody>
      </p:sp>
      <p:sp>
        <p:nvSpPr>
          <p:cNvPr id="9" name="Arrow: Chevron 3"/>
          <p:cNvSpPr/>
          <p:nvPr/>
        </p:nvSpPr>
        <p:spPr>
          <a:xfrm>
            <a:off x="7415809" y="64046"/>
            <a:ext cx="1728191" cy="287338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0" name="Group 57"/>
          <p:cNvGrpSpPr/>
          <p:nvPr/>
        </p:nvGrpSpPr>
        <p:grpSpPr>
          <a:xfrm>
            <a:off x="7572185" y="109331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6077" y="919263"/>
            <a:ext cx="2811206" cy="172819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652120" y="919263"/>
            <a:ext cx="2831027" cy="1796523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2" name="Блок-схема: магнитный диск 21"/>
          <p:cNvSpPr/>
          <p:nvPr/>
        </p:nvSpPr>
        <p:spPr>
          <a:xfrm>
            <a:off x="622806" y="3604794"/>
            <a:ext cx="1663193" cy="1768422"/>
          </a:xfrm>
          <a:prstGeom prst="flowChartMagneticDisk">
            <a:avLst/>
          </a:prstGeom>
          <a:gradFill flip="none" rotWithShape="1">
            <a:gsLst>
              <a:gs pos="0">
                <a:schemeClr val="bg1">
                  <a:lumMod val="65000"/>
                  <a:shade val="30000"/>
                  <a:satMod val="115000"/>
                </a:schemeClr>
              </a:gs>
              <a:gs pos="50000">
                <a:schemeClr val="bg1">
                  <a:lumMod val="65000"/>
                  <a:shade val="67500"/>
                  <a:satMod val="115000"/>
                </a:schemeClr>
              </a:gs>
              <a:gs pos="100000">
                <a:schemeClr val="bg1">
                  <a:lumMod val="6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tx1">
                <a:lumMod val="50000"/>
                <a:lumOff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000" b="1" u="sng" dirty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787,3</a:t>
            </a:r>
          </a:p>
        </p:txBody>
      </p:sp>
      <p:sp>
        <p:nvSpPr>
          <p:cNvPr id="23" name="Блок-схема: магнитный диск 22"/>
          <p:cNvSpPr/>
          <p:nvPr/>
        </p:nvSpPr>
        <p:spPr>
          <a:xfrm>
            <a:off x="3347864" y="3505952"/>
            <a:ext cx="1728192" cy="1920276"/>
          </a:xfrm>
          <a:prstGeom prst="flowChartMagneticDisk">
            <a:avLst/>
          </a:prstGeom>
          <a:gradFill flip="none" rotWithShape="1">
            <a:gsLst>
              <a:gs pos="0">
                <a:schemeClr val="accent3">
                  <a:lumMod val="75000"/>
                  <a:shade val="30000"/>
                  <a:satMod val="115000"/>
                </a:schemeClr>
              </a:gs>
              <a:gs pos="50000">
                <a:schemeClr val="accent3">
                  <a:lumMod val="75000"/>
                  <a:shade val="67500"/>
                  <a:satMod val="115000"/>
                </a:schemeClr>
              </a:gs>
              <a:gs pos="100000">
                <a:schemeClr val="accent3">
                  <a:lumMod val="75000"/>
                  <a:shade val="100000"/>
                  <a:satMod val="115000"/>
                </a:schemeClr>
              </a:gs>
            </a:gsLst>
            <a:path path="circle">
              <a:fillToRect l="100000" b="100000"/>
            </a:path>
            <a:tileRect t="-100000" r="-100000"/>
          </a:gra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000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792,4</a:t>
            </a:r>
            <a:endParaRPr lang="ru-RU" altLang="ru-RU" sz="2000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rot="10800000" flipV="1">
            <a:off x="-324544" y="5858529"/>
            <a:ext cx="345638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2022 </a:t>
            </a: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25" name="Прямоугольник 24"/>
          <p:cNvSpPr/>
          <p:nvPr/>
        </p:nvSpPr>
        <p:spPr>
          <a:xfrm>
            <a:off x="3131840" y="5858529"/>
            <a:ext cx="262679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ФАКТ </a:t>
            </a:r>
            <a:r>
              <a:rPr lang="ru-RU" altLang="ru-RU" b="1" dirty="0" smtClean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2023 </a:t>
            </a:r>
            <a:r>
              <a:rPr lang="ru-RU" altLang="ru-RU" b="1" dirty="0">
                <a:solidFill>
                  <a:srgbClr val="000000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26" name="Минус 25"/>
          <p:cNvSpPr/>
          <p:nvPr/>
        </p:nvSpPr>
        <p:spPr>
          <a:xfrm>
            <a:off x="-972616" y="5553236"/>
            <a:ext cx="7632848" cy="18002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27" name="Стрелка вправо 26"/>
          <p:cNvSpPr/>
          <p:nvPr/>
        </p:nvSpPr>
        <p:spPr>
          <a:xfrm rot="20549817">
            <a:off x="2358963" y="3582407"/>
            <a:ext cx="1008112" cy="168734"/>
          </a:xfrm>
          <a:prstGeom prst="rightArrow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pic>
        <p:nvPicPr>
          <p:cNvPr id="28" name="Рисунок 27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878425" y="3434715"/>
            <a:ext cx="2847072" cy="2062750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29" name="Прямоугольник 28"/>
          <p:cNvSpPr/>
          <p:nvPr/>
        </p:nvSpPr>
        <p:spPr>
          <a:xfrm rot="20501663">
            <a:off x="2373309" y="3304344"/>
            <a:ext cx="82501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+ 5,1</a:t>
            </a:r>
            <a:endParaRPr lang="ru-RU" altLang="ru-RU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26090463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3270" y="-1"/>
            <a:ext cx="9214034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2015715" y="0"/>
            <a:ext cx="5545863" cy="59708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861936" fontAlgn="base">
              <a:lnSpc>
                <a:spcPct val="80000"/>
              </a:lnSpc>
              <a:spcBef>
                <a:spcPct val="20000"/>
              </a:spcBef>
              <a:spcAft>
                <a:spcPct val="0"/>
              </a:spcAft>
              <a:defRPr/>
            </a:pPr>
            <a:r>
              <a:rPr lang="ru-RU" sz="4000" b="1" i="1" kern="0" dirty="0" smtClean="0">
                <a:solidFill>
                  <a:srgbClr val="FF0000"/>
                </a:solidFill>
                <a:effectLst>
                  <a:glow rad="127000">
                    <a:prstClr val="black"/>
                  </a:glow>
                </a:effectLst>
              </a:rPr>
              <a:t> </a:t>
            </a:r>
            <a:r>
              <a:rPr lang="ru-RU" sz="4000" b="1" i="1" kern="0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</a:rPr>
              <a:t>БЮДЖЕТ</a:t>
            </a:r>
            <a:r>
              <a:rPr lang="ru-RU" sz="4000" b="1" kern="0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</a:rPr>
              <a:t> </a:t>
            </a:r>
            <a:endParaRPr lang="ru-RU" sz="4000" b="1" kern="0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1337030" y="1293817"/>
            <a:ext cx="1147494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non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ДОХОДЫ</a:t>
            </a:r>
            <a:r>
              <a:rPr lang="ru-RU" dirty="0">
                <a:solidFill>
                  <a:schemeClr val="tx1"/>
                </a:solidFill>
              </a:rPr>
              <a:t> 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4012935" y="3244333"/>
            <a:ext cx="2143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10" name="Прямоугольник 9"/>
          <p:cNvSpPr/>
          <p:nvPr/>
        </p:nvSpPr>
        <p:spPr>
          <a:xfrm>
            <a:off x="323528" y="2420889"/>
            <a:ext cx="3384377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поступающие </a:t>
            </a:r>
            <a:r>
              <a:rPr lang="ru-RU" b="1" dirty="0"/>
              <a:t>в бюджет денежные средства от физических и юридических лиц в виде налоговых и неналоговых перечислений, а также средства от вышестоящего бюджета в виде межбюджетных трансфертов</a:t>
            </a:r>
          </a:p>
        </p:txBody>
      </p:sp>
      <p:sp>
        <p:nvSpPr>
          <p:cNvPr id="11" name="Прямоугольник 10"/>
          <p:cNvSpPr/>
          <p:nvPr/>
        </p:nvSpPr>
        <p:spPr>
          <a:xfrm flipH="1">
            <a:off x="5580112" y="2358171"/>
            <a:ext cx="3347864" cy="2308324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выплачиваемые </a:t>
            </a:r>
            <a:r>
              <a:rPr lang="ru-RU" b="1" dirty="0"/>
              <a:t>из бюджета денежные средства на образование, культуру, физическую культуру и спорт, молодежную политику, жилищно-коммунальное  и дорожное хозяйство, городские мероприятия и др.</a:t>
            </a:r>
          </a:p>
        </p:txBody>
      </p:sp>
      <p:sp>
        <p:nvSpPr>
          <p:cNvPr id="12" name="Стрелка вниз 11"/>
          <p:cNvSpPr/>
          <p:nvPr/>
        </p:nvSpPr>
        <p:spPr>
          <a:xfrm>
            <a:off x="1724208" y="1782109"/>
            <a:ext cx="362357" cy="540255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3" name="Стрелка вниз 12"/>
          <p:cNvSpPr/>
          <p:nvPr/>
        </p:nvSpPr>
        <p:spPr>
          <a:xfrm>
            <a:off x="7046894" y="1700808"/>
            <a:ext cx="414300" cy="504056"/>
          </a:xfrm>
          <a:prstGeom prst="downArrow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4" name="Прямоугольник 13"/>
          <p:cNvSpPr/>
          <p:nvPr/>
        </p:nvSpPr>
        <p:spPr>
          <a:xfrm>
            <a:off x="6660233" y="1190777"/>
            <a:ext cx="1224136" cy="369332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dirty="0">
                <a:solidFill>
                  <a:schemeClr val="tx1"/>
                </a:solidFill>
              </a:rPr>
              <a:t>РАСХОДЫ</a:t>
            </a:r>
            <a:r>
              <a:rPr lang="ru-RU" dirty="0"/>
              <a:t> </a:t>
            </a:r>
          </a:p>
        </p:txBody>
      </p:sp>
      <p:pic>
        <p:nvPicPr>
          <p:cNvPr id="15" name="Рисунок 14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8103" y="5157192"/>
            <a:ext cx="1211798" cy="148065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18" y="0"/>
            <a:ext cx="1023082" cy="119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6" name="Прямоугольник 15"/>
          <p:cNvSpPr/>
          <p:nvPr/>
        </p:nvSpPr>
        <p:spPr>
          <a:xfrm>
            <a:off x="1337029" y="5075039"/>
            <a:ext cx="2154851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ПРОФИЦИТ</a:t>
            </a:r>
          </a:p>
          <a:p>
            <a:r>
              <a:rPr lang="ru-RU" b="1" dirty="0"/>
              <a:t>Превышение доходов над расходами</a:t>
            </a:r>
          </a:p>
        </p:txBody>
      </p:sp>
      <p:sp>
        <p:nvSpPr>
          <p:cNvPr id="19" name="Прямоугольник 18"/>
          <p:cNvSpPr/>
          <p:nvPr/>
        </p:nvSpPr>
        <p:spPr>
          <a:xfrm rot="10800000" flipH="1" flipV="1">
            <a:off x="5940153" y="5075039"/>
            <a:ext cx="2448272" cy="1200329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ДЕФИЦИТ</a:t>
            </a:r>
          </a:p>
          <a:p>
            <a:r>
              <a:rPr lang="ru-RU" b="1" dirty="0"/>
              <a:t>Превышение расходов над доходами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623443" y="4729213"/>
            <a:ext cx="2134726" cy="171601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37904" y="1033954"/>
            <a:ext cx="2320265" cy="173795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55576" y="46113"/>
            <a:ext cx="14636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60571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7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913212065"/>
              </p:ext>
            </p:extLst>
          </p:nvPr>
        </p:nvGraphicFramePr>
        <p:xfrm>
          <a:off x="9036496" y="2791351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36512" y="1"/>
            <a:ext cx="7608697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РАСХОДЫ НА ФОРМИРОВАНИЕ СОВРЕМЕННОЙ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ГОРОДСКОЙ СРЕДЫ В </a:t>
            </a:r>
            <a:r>
              <a:rPr lang="ru-RU" altLang="ru-RU" sz="28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ГОДУ</a:t>
            </a:r>
          </a:p>
        </p:txBody>
      </p:sp>
      <p:sp>
        <p:nvSpPr>
          <p:cNvPr id="9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0" name="Group 57"/>
          <p:cNvGrpSpPr/>
          <p:nvPr/>
        </p:nvGrpSpPr>
        <p:grpSpPr>
          <a:xfrm>
            <a:off x="7572185" y="109331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2" name="Минус 21"/>
          <p:cNvSpPr/>
          <p:nvPr/>
        </p:nvSpPr>
        <p:spPr>
          <a:xfrm>
            <a:off x="-720588" y="6453336"/>
            <a:ext cx="9433048" cy="18002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" name="Блок-схема: магнитный диск 5"/>
          <p:cNvSpPr/>
          <p:nvPr/>
        </p:nvSpPr>
        <p:spPr>
          <a:xfrm>
            <a:off x="1926907" y="3381368"/>
            <a:ext cx="1791599" cy="1715367"/>
          </a:xfrm>
          <a:prstGeom prst="flowChartMagneticDisk">
            <a:avLst/>
          </a:prstGeom>
          <a:solidFill>
            <a:srgbClr val="92D05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234,6</a:t>
            </a:r>
            <a:endParaRPr lang="ru-RU" altLang="ru-RU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1963514" y="5301208"/>
            <a:ext cx="1804322" cy="1136390"/>
          </a:xfrm>
          <a:prstGeom prst="flowChartMagneticDisk">
            <a:avLst/>
          </a:prstGeom>
          <a:solidFill>
            <a:srgbClr val="CF3DB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3,8</a:t>
            </a:r>
            <a:endParaRPr lang="ru-RU" altLang="ru-RU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3" name="Прямоугольник 22"/>
          <p:cNvSpPr/>
          <p:nvPr/>
        </p:nvSpPr>
        <p:spPr>
          <a:xfrm rot="10800000" flipV="1">
            <a:off x="-756592" y="5804621"/>
            <a:ext cx="532859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>
            <a:off x="3995936" y="5795040"/>
            <a:ext cx="244827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srgbClr val="000000"/>
              </a:solidFill>
              <a:latin typeface="Arial Black" pitchFamily="34" charset="0"/>
              <a:cs typeface="Arial" pitchFamily="34" charset="0"/>
            </a:endParaRP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23613" y="4463157"/>
            <a:ext cx="2679701" cy="18192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6" name="Рисунок 25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71555" y="2543169"/>
            <a:ext cx="2733675" cy="16764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7" name="Рисунок 26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320240" y="954108"/>
            <a:ext cx="4502561" cy="18988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31" name="Прямоугольник 30"/>
          <p:cNvSpPr/>
          <p:nvPr/>
        </p:nvSpPr>
        <p:spPr>
          <a:xfrm>
            <a:off x="107504" y="3513723"/>
            <a:ext cx="1296144" cy="830997"/>
          </a:xfrm>
          <a:prstGeom prst="rect">
            <a:avLst/>
          </a:prstGeom>
        </p:spPr>
        <p:style>
          <a:lnRef idx="1">
            <a:schemeClr val="accent3"/>
          </a:lnRef>
          <a:fillRef idx="3">
            <a:schemeClr val="accent3"/>
          </a:fillRef>
          <a:effectRef idx="2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 smtClean="0">
                <a:solidFill>
                  <a:prstClr val="black"/>
                </a:solidFill>
                <a:latin typeface="Arial" pitchFamily="34" charset="0"/>
              </a:rPr>
              <a:t>Средства </a:t>
            </a:r>
            <a:r>
              <a:rPr lang="ru-RU" altLang="ru-RU" sz="1200" b="1" dirty="0">
                <a:solidFill>
                  <a:prstClr val="black"/>
                </a:solidFill>
                <a:latin typeface="Arial" pitchFamily="34" charset="0"/>
              </a:rPr>
              <a:t>федерального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prstClr val="black"/>
                </a:solidFill>
                <a:latin typeface="Arial" pitchFamily="34" charset="0"/>
              </a:rPr>
              <a:t>и краевого </a:t>
            </a:r>
            <a:r>
              <a:rPr lang="ru-RU" altLang="ru-RU" sz="1200" b="1" dirty="0" smtClean="0">
                <a:solidFill>
                  <a:prstClr val="black"/>
                </a:solidFill>
                <a:latin typeface="Arial" pitchFamily="34" charset="0"/>
              </a:rPr>
              <a:t>бюджетов</a:t>
            </a:r>
            <a:endParaRPr lang="ru-RU" altLang="ru-RU" sz="1200" b="1" dirty="0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2" name="Прямоугольник 31"/>
          <p:cNvSpPr/>
          <p:nvPr/>
        </p:nvSpPr>
        <p:spPr>
          <a:xfrm>
            <a:off x="27864" y="5393768"/>
            <a:ext cx="1375784" cy="646331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200" b="1" dirty="0">
                <a:solidFill>
                  <a:prstClr val="black"/>
                </a:solidFill>
                <a:latin typeface="Arial" pitchFamily="34" charset="0"/>
              </a:rPr>
              <a:t>Средства местного бюджета</a:t>
            </a:r>
          </a:p>
        </p:txBody>
      </p:sp>
      <p:cxnSp>
        <p:nvCxnSpPr>
          <p:cNvPr id="34" name="Прямая со стрелкой 33"/>
          <p:cNvCxnSpPr/>
          <p:nvPr/>
        </p:nvCxnSpPr>
        <p:spPr>
          <a:xfrm flipV="1">
            <a:off x="1122743" y="3690204"/>
            <a:ext cx="804164" cy="279025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6" name="Прямая со стрелкой 35"/>
          <p:cNvCxnSpPr/>
          <p:nvPr/>
        </p:nvCxnSpPr>
        <p:spPr>
          <a:xfrm flipV="1">
            <a:off x="1259732" y="5372795"/>
            <a:ext cx="792088" cy="356550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44" name="Правая фигурная скобка 43"/>
          <p:cNvSpPr/>
          <p:nvPr/>
        </p:nvSpPr>
        <p:spPr>
          <a:xfrm>
            <a:off x="3619897" y="3291359"/>
            <a:ext cx="792088" cy="3161977"/>
          </a:xfrm>
          <a:prstGeom prst="rightBrace">
            <a:avLst/>
          </a:prstGeom>
          <a:ln/>
        </p:spPr>
        <p:style>
          <a:lnRef idx="3">
            <a:schemeClr val="accent1"/>
          </a:lnRef>
          <a:fillRef idx="0">
            <a:schemeClr val="accent1"/>
          </a:fillRef>
          <a:effectRef idx="2">
            <a:schemeClr val="accent1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45" name="Прямоугольник 44"/>
          <p:cNvSpPr/>
          <p:nvPr/>
        </p:nvSpPr>
        <p:spPr>
          <a:xfrm>
            <a:off x="4247963" y="3271307"/>
            <a:ext cx="1944216" cy="1015663"/>
          </a:xfrm>
          <a:prstGeom prst="rect">
            <a:avLst/>
          </a:prstGeom>
        </p:spPr>
        <p:style>
          <a:lnRef idx="0">
            <a:schemeClr val="accent3"/>
          </a:lnRef>
          <a:fillRef idx="3">
            <a:schemeClr val="accent3"/>
          </a:fillRef>
          <a:effectRef idx="3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Arial" pitchFamily="34" charset="0"/>
              </a:rPr>
              <a:t>Благоустройство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rgbClr val="C00000"/>
                </a:solidFill>
                <a:latin typeface="Arial" pitchFamily="34" charset="0"/>
              </a:rPr>
              <a:t>26</a:t>
            </a:r>
            <a:r>
              <a:rPr lang="ru-RU" altLang="ru-RU" b="1" dirty="0" smtClean="0">
                <a:solidFill>
                  <a:srgbClr val="C00000"/>
                </a:solidFill>
                <a:latin typeface="Arial" pitchFamily="34" charset="0"/>
              </a:rPr>
              <a:t> </a:t>
            </a:r>
            <a:endParaRPr lang="ru-RU" altLang="ru-RU" b="1" dirty="0">
              <a:solidFill>
                <a:srgbClr val="C00000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Arial" pitchFamily="34" charset="0"/>
              </a:rPr>
              <a:t>дворовых территорий</a:t>
            </a:r>
          </a:p>
        </p:txBody>
      </p:sp>
      <p:sp>
        <p:nvSpPr>
          <p:cNvPr id="46" name="Прямоугольник 45"/>
          <p:cNvSpPr/>
          <p:nvPr/>
        </p:nvSpPr>
        <p:spPr>
          <a:xfrm>
            <a:off x="4320294" y="5096736"/>
            <a:ext cx="1799555" cy="1077218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Arial" pitchFamily="34" charset="0"/>
              </a:rPr>
              <a:t>Благоустройство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rgbClr val="C00000"/>
                </a:solidFill>
                <a:latin typeface="Arial" pitchFamily="34" charset="0"/>
              </a:rPr>
              <a:t>6</a:t>
            </a:r>
            <a:endParaRPr lang="ru-RU" altLang="ru-RU" b="1" dirty="0">
              <a:solidFill>
                <a:srgbClr val="C00000"/>
              </a:solidFill>
              <a:latin typeface="Arial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Arial" pitchFamily="34" charset="0"/>
              </a:rPr>
              <a:t>общественных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dirty="0">
                <a:solidFill>
                  <a:prstClr val="black"/>
                </a:solidFill>
                <a:latin typeface="Arial" pitchFamily="34" charset="0"/>
              </a:rPr>
              <a:t>пространс</a:t>
            </a:r>
            <a:r>
              <a:rPr lang="ru-RU" altLang="ru-RU" b="1" dirty="0">
                <a:solidFill>
                  <a:prstClr val="black"/>
                </a:solidFill>
                <a:latin typeface="Arial" pitchFamily="34" charset="0"/>
              </a:rPr>
              <a:t>тв</a:t>
            </a:r>
          </a:p>
        </p:txBody>
      </p:sp>
      <p:sp>
        <p:nvSpPr>
          <p:cNvPr id="47" name="Прямоугольник 46"/>
          <p:cNvSpPr/>
          <p:nvPr/>
        </p:nvSpPr>
        <p:spPr>
          <a:xfrm>
            <a:off x="683568" y="2852936"/>
            <a:ext cx="4250069" cy="40011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000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238,4</a:t>
            </a:r>
            <a:endParaRPr lang="ru-RU" altLang="ru-RU" sz="2000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60082458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813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59238556"/>
              </p:ext>
            </p:extLst>
          </p:nvPr>
        </p:nvGraphicFramePr>
        <p:xfrm>
          <a:off x="5099809" y="2874886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3" name="Прямоугольник 2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endParaRPr lang="ru-RU" altLang="ru-RU" b="1" dirty="0">
              <a:solidFill>
                <a:srgbClr val="FFFFFF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43608" y="188641"/>
            <a:ext cx="5814392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БЮДЖЕТНЫЕ ИНВЕСТИЦИИ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ГОДУ</a:t>
            </a:r>
          </a:p>
        </p:txBody>
      </p:sp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292080" y="-133494"/>
            <a:ext cx="4413250" cy="29384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Минус 12"/>
          <p:cNvSpPr/>
          <p:nvPr/>
        </p:nvSpPr>
        <p:spPr>
          <a:xfrm>
            <a:off x="-1440668" y="6093728"/>
            <a:ext cx="12025336" cy="90010"/>
          </a:xfrm>
          <a:prstGeom prst="mathMinus">
            <a:avLst/>
          </a:prstGeom>
          <a:solidFill>
            <a:schemeClr val="tx1"/>
          </a:solidFill>
          <a:ln>
            <a:solidFill>
              <a:schemeClr val="tx1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7" name="Group 57"/>
          <p:cNvGrpSpPr/>
          <p:nvPr/>
        </p:nvGrpSpPr>
        <p:grpSpPr>
          <a:xfrm>
            <a:off x="7572185" y="109331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8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pic>
        <p:nvPicPr>
          <p:cNvPr id="47" name="图片 1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8268" y="265251"/>
            <a:ext cx="1546223" cy="1719260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pic>
        <p:nvPicPr>
          <p:cNvPr id="54" name="Рисунок 53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344" y="4634303"/>
            <a:ext cx="1955640" cy="12393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5" name="Рисунок 54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7244" y="4667885"/>
            <a:ext cx="1853952" cy="1263402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6" name="Рисунок 55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757836" y="4647514"/>
            <a:ext cx="1822414" cy="1248536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pic>
        <p:nvPicPr>
          <p:cNvPr id="57" name="Рисунок 56"/>
          <p:cNvPicPr>
            <a:picLocks noChangeAspect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974739" y="4634303"/>
            <a:ext cx="1917741" cy="1261747"/>
          </a:xfrm>
          <a:prstGeom prst="roundRect">
            <a:avLst>
              <a:gd name="adj" fmla="val 4167"/>
            </a:avLst>
          </a:prstGeom>
          <a:solidFill>
            <a:srgbClr val="FFFFFF"/>
          </a:solidFill>
          <a:ln w="76200" cap="sq">
            <a:solidFill>
              <a:srgbClr val="EAEAEA"/>
            </a:solidFill>
            <a:miter lim="800000"/>
          </a:ln>
          <a:effectLst>
            <a:reflection blurRad="12700" stA="33000" endPos="28000" dist="5000" dir="5400000" sy="-100000" algn="bl" rotWithShape="0"/>
          </a:effectLst>
          <a:scene3d>
            <a:camera prst="orthographicFront"/>
            <a:lightRig rig="threePt" dir="t">
              <a:rot lat="0" lon="0" rev="2700000"/>
            </a:lightRig>
          </a:scene3d>
          <a:sp3d contourW="6350">
            <a:bevelT h="38100"/>
            <a:contourClr>
              <a:srgbClr val="C0C0C0"/>
            </a:contourClr>
          </a:sp3d>
        </p:spPr>
      </p:pic>
      <p:sp>
        <p:nvSpPr>
          <p:cNvPr id="58" name="Овал 57"/>
          <p:cNvSpPr/>
          <p:nvPr/>
        </p:nvSpPr>
        <p:spPr>
          <a:xfrm>
            <a:off x="2899276" y="1387759"/>
            <a:ext cx="2412757" cy="1193504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2400" dirty="0" smtClean="0">
                <a:solidFill>
                  <a:schemeClr val="tx1"/>
                </a:solidFill>
                <a:latin typeface="Arial Black" panose="020B0A04020102020204" pitchFamily="34" charset="0"/>
              </a:rPr>
              <a:t>Всего : 530,5</a:t>
            </a:r>
            <a:endParaRPr lang="ru-RU" sz="2400" dirty="0">
              <a:solidFill>
                <a:schemeClr val="tx1"/>
              </a:solidFill>
              <a:latin typeface="Arial Black" panose="020B0A04020102020204" pitchFamily="34" charset="0"/>
            </a:endParaRPr>
          </a:p>
        </p:txBody>
      </p:sp>
      <p:sp>
        <p:nvSpPr>
          <p:cNvPr id="59" name="Стрелка вниз 58"/>
          <p:cNvSpPr/>
          <p:nvPr/>
        </p:nvSpPr>
        <p:spPr>
          <a:xfrm rot="3279214">
            <a:off x="1733810" y="2356459"/>
            <a:ext cx="517460" cy="1722845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1" name="Стрелка вниз 60"/>
          <p:cNvSpPr/>
          <p:nvPr/>
        </p:nvSpPr>
        <p:spPr>
          <a:xfrm rot="20105726">
            <a:off x="4727827" y="2758016"/>
            <a:ext cx="517460" cy="130589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2" name="Стрелка вниз 61"/>
          <p:cNvSpPr/>
          <p:nvPr/>
        </p:nvSpPr>
        <p:spPr>
          <a:xfrm rot="1555439">
            <a:off x="3167401" y="2868774"/>
            <a:ext cx="517460" cy="1212786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3" name="Стрелка вниз 62"/>
          <p:cNvSpPr/>
          <p:nvPr/>
        </p:nvSpPr>
        <p:spPr>
          <a:xfrm rot="18338013">
            <a:off x="5993317" y="2294843"/>
            <a:ext cx="517460" cy="199131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64" name="Овал 63"/>
          <p:cNvSpPr/>
          <p:nvPr/>
        </p:nvSpPr>
        <p:spPr>
          <a:xfrm>
            <a:off x="611560" y="4096713"/>
            <a:ext cx="1224136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sz="1600" b="1" dirty="0" smtClean="0">
                <a:latin typeface="Arial Black" panose="020B0A04020102020204" pitchFamily="34" charset="0"/>
              </a:rPr>
              <a:t>212,1</a:t>
            </a:r>
            <a:endParaRPr lang="ru-RU" sz="1600" b="1" dirty="0">
              <a:latin typeface="Arial Black" panose="020B0A04020102020204" pitchFamily="34" charset="0"/>
            </a:endParaRPr>
          </a:p>
        </p:txBody>
      </p:sp>
      <p:sp>
        <p:nvSpPr>
          <p:cNvPr id="65" name="Овал 64"/>
          <p:cNvSpPr/>
          <p:nvPr/>
        </p:nvSpPr>
        <p:spPr>
          <a:xfrm>
            <a:off x="2779098" y="4096713"/>
            <a:ext cx="1294065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11,9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66" name="Овал 65"/>
          <p:cNvSpPr/>
          <p:nvPr/>
        </p:nvSpPr>
        <p:spPr>
          <a:xfrm>
            <a:off x="5086039" y="4096713"/>
            <a:ext cx="1166008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4,2</a:t>
            </a:r>
            <a:endParaRPr lang="ru-RU" dirty="0">
              <a:latin typeface="Arial Black" panose="020B0A04020102020204" pitchFamily="34" charset="0"/>
            </a:endParaRPr>
          </a:p>
        </p:txBody>
      </p:sp>
      <p:sp>
        <p:nvSpPr>
          <p:cNvPr id="67" name="Овал 66"/>
          <p:cNvSpPr/>
          <p:nvPr/>
        </p:nvSpPr>
        <p:spPr>
          <a:xfrm>
            <a:off x="7140357" y="3946311"/>
            <a:ext cx="1392083" cy="360040"/>
          </a:xfrm>
          <a:prstGeom prst="ellipse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r>
              <a:rPr lang="ru-RU" dirty="0" smtClean="0">
                <a:latin typeface="Arial Black" panose="020B0A04020102020204" pitchFamily="34" charset="0"/>
              </a:rPr>
              <a:t>302,3</a:t>
            </a:r>
            <a:endParaRPr lang="ru-RU" dirty="0">
              <a:latin typeface="Arial Black" panose="020B0A04020102020204" pitchFamily="34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1508572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5390" y="155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62612283"/>
              </p:ext>
            </p:extLst>
          </p:nvPr>
        </p:nvGraphicFramePr>
        <p:xfrm>
          <a:off x="9396536" y="4898718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-1188640" y="116632"/>
            <a:ext cx="1108923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СОЦИАЛЬНЫЕ ВЫПЛАТЫ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МОЛОДЫМ СЕМЬЯМ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В 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ГОДУ</a:t>
            </a:r>
          </a:p>
        </p:txBody>
      </p:sp>
      <p:pic>
        <p:nvPicPr>
          <p:cNvPr id="10" name="Picture Placeholder 22"/>
          <p:cNvPicPr>
            <a:picLocks noChangeAspect="1"/>
          </p:cNvPicPr>
          <p:nvPr/>
        </p:nvPicPr>
        <p:blipFill>
          <a:blip r:embed="rId4"/>
          <a:srcRect/>
          <a:stretch/>
        </p:blipFill>
        <p:spPr>
          <a:xfrm>
            <a:off x="6015650" y="1229231"/>
            <a:ext cx="1940726" cy="1602985"/>
          </a:xfrm>
          <a:custGeom>
            <a:avLst/>
            <a:gdLst>
              <a:gd name="connsiteX0" fmla="*/ 1747506 w 3495010"/>
              <a:gd name="connsiteY0" fmla="*/ 0 h 4017257"/>
              <a:gd name="connsiteX1" fmla="*/ 0 w 3495010"/>
              <a:gd name="connsiteY1" fmla="*/ 873753 h 4017257"/>
              <a:gd name="connsiteX2" fmla="*/ 0 w 3495010"/>
              <a:gd name="connsiteY2" fmla="*/ 3143504 h 4017257"/>
              <a:gd name="connsiteX3" fmla="*/ 1747506 w 3495010"/>
              <a:gd name="connsiteY3" fmla="*/ 4017257 h 4017257"/>
              <a:gd name="connsiteX4" fmla="*/ 3495010 w 3495010"/>
              <a:gd name="connsiteY4" fmla="*/ 3143504 h 4017257"/>
              <a:gd name="connsiteX5" fmla="*/ 349501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0" y="3143504"/>
                </a:lnTo>
                <a:lnTo>
                  <a:pt x="3495010" y="873753"/>
                </a:lnTo>
                <a:close/>
              </a:path>
            </a:pathLst>
          </a:custGeom>
        </p:spPr>
      </p:pic>
      <p:pic>
        <p:nvPicPr>
          <p:cNvPr id="13" name="Picture Placeholder 22"/>
          <p:cNvPicPr>
            <a:picLocks noChangeAspect="1"/>
          </p:cNvPicPr>
          <p:nvPr/>
        </p:nvPicPr>
        <p:blipFill rotWithShape="1">
          <a:blip r:embed="rId5"/>
          <a:srcRect l="10788"/>
          <a:stretch/>
        </p:blipFill>
        <p:spPr>
          <a:xfrm>
            <a:off x="755575" y="1196753"/>
            <a:ext cx="1659255" cy="1549700"/>
          </a:xfrm>
          <a:custGeom>
            <a:avLst/>
            <a:gdLst>
              <a:gd name="connsiteX0" fmla="*/ 1747506 w 3495010"/>
              <a:gd name="connsiteY0" fmla="*/ 0 h 4017257"/>
              <a:gd name="connsiteX1" fmla="*/ 0 w 3495010"/>
              <a:gd name="connsiteY1" fmla="*/ 873753 h 4017257"/>
              <a:gd name="connsiteX2" fmla="*/ 0 w 3495010"/>
              <a:gd name="connsiteY2" fmla="*/ 3143504 h 4017257"/>
              <a:gd name="connsiteX3" fmla="*/ 1747506 w 3495010"/>
              <a:gd name="connsiteY3" fmla="*/ 4017257 h 4017257"/>
              <a:gd name="connsiteX4" fmla="*/ 3495010 w 3495010"/>
              <a:gd name="connsiteY4" fmla="*/ 3143504 h 4017257"/>
              <a:gd name="connsiteX5" fmla="*/ 349501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0" y="3143504"/>
                </a:lnTo>
                <a:lnTo>
                  <a:pt x="3495010" y="873753"/>
                </a:lnTo>
                <a:close/>
              </a:path>
            </a:pathLst>
          </a:custGeom>
        </p:spPr>
      </p:pic>
      <p:pic>
        <p:nvPicPr>
          <p:cNvPr id="14" name="Picture Placeholder 22"/>
          <p:cNvPicPr>
            <a:picLocks noChangeAspect="1"/>
          </p:cNvPicPr>
          <p:nvPr/>
        </p:nvPicPr>
        <p:blipFill rotWithShape="1">
          <a:blip r:embed="rId6"/>
          <a:srcRect l="13653" r="8964"/>
          <a:stretch/>
        </p:blipFill>
        <p:spPr>
          <a:xfrm>
            <a:off x="3326883" y="1228492"/>
            <a:ext cx="1800200" cy="1486222"/>
          </a:xfrm>
          <a:custGeom>
            <a:avLst/>
            <a:gdLst>
              <a:gd name="connsiteX0" fmla="*/ 1747506 w 3495010"/>
              <a:gd name="connsiteY0" fmla="*/ 0 h 4017257"/>
              <a:gd name="connsiteX1" fmla="*/ 0 w 3495010"/>
              <a:gd name="connsiteY1" fmla="*/ 873753 h 4017257"/>
              <a:gd name="connsiteX2" fmla="*/ 0 w 3495010"/>
              <a:gd name="connsiteY2" fmla="*/ 3143504 h 4017257"/>
              <a:gd name="connsiteX3" fmla="*/ 1747506 w 3495010"/>
              <a:gd name="connsiteY3" fmla="*/ 4017257 h 4017257"/>
              <a:gd name="connsiteX4" fmla="*/ 3495010 w 3495010"/>
              <a:gd name="connsiteY4" fmla="*/ 3143504 h 4017257"/>
              <a:gd name="connsiteX5" fmla="*/ 3495010 w 3495010"/>
              <a:gd name="connsiteY5" fmla="*/ 873753 h 4017257"/>
            </a:gdLst>
            <a:ahLst/>
            <a:cxnLst>
              <a:cxn ang="0">
                <a:pos x="connsiteX0" y="connsiteY0"/>
              </a:cxn>
              <a:cxn ang="0">
                <a:pos x="connsiteX1" y="connsiteY1"/>
              </a:cxn>
              <a:cxn ang="0">
                <a:pos x="connsiteX2" y="connsiteY2"/>
              </a:cxn>
              <a:cxn ang="0">
                <a:pos x="connsiteX3" y="connsiteY3"/>
              </a:cxn>
              <a:cxn ang="0">
                <a:pos x="connsiteX4" y="connsiteY4"/>
              </a:cxn>
              <a:cxn ang="0">
                <a:pos x="connsiteX5" y="connsiteY5"/>
              </a:cxn>
            </a:cxnLst>
            <a:rect l="l" t="t" r="r" b="b"/>
            <a:pathLst>
              <a:path w="3495010" h="4017257">
                <a:moveTo>
                  <a:pt x="1747506" y="0"/>
                </a:moveTo>
                <a:lnTo>
                  <a:pt x="0" y="873753"/>
                </a:lnTo>
                <a:lnTo>
                  <a:pt x="0" y="3143504"/>
                </a:lnTo>
                <a:lnTo>
                  <a:pt x="1747506" y="4017257"/>
                </a:lnTo>
                <a:lnTo>
                  <a:pt x="3495010" y="3143504"/>
                </a:lnTo>
                <a:lnTo>
                  <a:pt x="3495010" y="873753"/>
                </a:lnTo>
                <a:close/>
              </a:path>
            </a:pathLst>
          </a:custGeom>
        </p:spPr>
      </p:pic>
      <p:sp>
        <p:nvSpPr>
          <p:cNvPr id="6" name="Блок-схема: магнитный диск 5"/>
          <p:cNvSpPr/>
          <p:nvPr/>
        </p:nvSpPr>
        <p:spPr>
          <a:xfrm>
            <a:off x="2705709" y="4667885"/>
            <a:ext cx="1546638" cy="1883300"/>
          </a:xfrm>
          <a:prstGeom prst="flowChartMagneticDisk">
            <a:avLst/>
          </a:prstGeom>
          <a:solidFill>
            <a:schemeClr val="accent2">
              <a:lumMod val="60000"/>
              <a:lumOff val="40000"/>
            </a:schemeClr>
          </a:solidFill>
          <a:ln>
            <a:solidFill>
              <a:schemeClr val="accent2">
                <a:lumMod val="40000"/>
                <a:lumOff val="6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10,8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2705709" y="3053086"/>
            <a:ext cx="1495400" cy="1318299"/>
          </a:xfrm>
          <a:prstGeom prst="flowChartMagneticDisk">
            <a:avLst/>
          </a:prstGeom>
          <a:solidFill>
            <a:schemeClr val="accent4">
              <a:lumMod val="60000"/>
              <a:lumOff val="40000"/>
            </a:schemeClr>
          </a:solidFill>
          <a:ln>
            <a:solidFill>
              <a:schemeClr val="accent4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r>
              <a:rPr lang="ru-RU" sz="2800" b="1" dirty="0" smtClean="0">
                <a:solidFill>
                  <a:schemeClr val="tx1"/>
                </a:solidFill>
              </a:rPr>
              <a:t>48,3</a:t>
            </a:r>
            <a:endParaRPr lang="ru-RU" sz="2800" b="1" dirty="0">
              <a:solidFill>
                <a:schemeClr val="tx1"/>
              </a:solidFill>
            </a:endParaRPr>
          </a:p>
        </p:txBody>
      </p:sp>
      <p:sp>
        <p:nvSpPr>
          <p:cNvPr id="15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6" name="Group 57"/>
          <p:cNvGrpSpPr/>
          <p:nvPr/>
        </p:nvGrpSpPr>
        <p:grpSpPr>
          <a:xfrm>
            <a:off x="7572185" y="109331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7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" name="Прямоугольник 2"/>
          <p:cNvSpPr/>
          <p:nvPr/>
        </p:nvSpPr>
        <p:spPr>
          <a:xfrm>
            <a:off x="223986" y="5591215"/>
            <a:ext cx="2125044" cy="584775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latin typeface="Arial" pitchFamily="34" charset="0"/>
              </a:rPr>
              <a:t>Средства местного бюджета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3613548"/>
            <a:ext cx="2358008" cy="83099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latin typeface="Arial" pitchFamily="34" charset="0"/>
              </a:rPr>
              <a:t>Средства федерального 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>
                <a:solidFill>
                  <a:prstClr val="black"/>
                </a:solidFill>
                <a:latin typeface="Arial" pitchFamily="34" charset="0"/>
              </a:rPr>
              <a:t>и краевого бюджетов</a:t>
            </a:r>
          </a:p>
        </p:txBody>
      </p:sp>
      <p:sp>
        <p:nvSpPr>
          <p:cNvPr id="26" name="Прямоугольник 25"/>
          <p:cNvSpPr/>
          <p:nvPr/>
        </p:nvSpPr>
        <p:spPr>
          <a:xfrm>
            <a:off x="4723864" y="3204403"/>
            <a:ext cx="4320481" cy="1015663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4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41</a:t>
            </a:r>
            <a:endParaRPr lang="ru-RU" altLang="ru-RU" sz="2400" b="1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" pitchFamily="34" charset="0"/>
              </a:rPr>
              <a:t>молодых семей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" pitchFamily="34" charset="0"/>
              </a:rPr>
              <a:t>улучшили жилищные условия</a:t>
            </a:r>
          </a:p>
        </p:txBody>
      </p:sp>
      <p:sp>
        <p:nvSpPr>
          <p:cNvPr id="27" name="Прямоугольник 26"/>
          <p:cNvSpPr/>
          <p:nvPr/>
        </p:nvSpPr>
        <p:spPr>
          <a:xfrm>
            <a:off x="4718298" y="4746953"/>
            <a:ext cx="4320481" cy="1354217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2800" b="1" u="sng" dirty="0" smtClean="0">
                <a:solidFill>
                  <a:srgbClr val="C00000"/>
                </a:solidFill>
                <a:latin typeface="Arial Black" panose="020B0A04020102020204" pitchFamily="34" charset="0"/>
              </a:rPr>
              <a:t>3</a:t>
            </a:r>
            <a:endParaRPr lang="ru-RU" altLang="ru-RU" sz="2800" b="1" u="sng" dirty="0">
              <a:solidFill>
                <a:srgbClr val="C00000"/>
              </a:solidFill>
              <a:latin typeface="Arial Black" panose="020B0A04020102020204" pitchFamily="34" charset="0"/>
            </a:endParaRP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" pitchFamily="34" charset="0"/>
              </a:rPr>
              <a:t>молодых семей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>
                <a:solidFill>
                  <a:prstClr val="black"/>
                </a:solidFill>
                <a:latin typeface="Arial" pitchFamily="34" charset="0"/>
              </a:rPr>
              <a:t>получили дополнительную социальную выплату</a:t>
            </a:r>
          </a:p>
        </p:txBody>
      </p:sp>
      <p:cxnSp>
        <p:nvCxnSpPr>
          <p:cNvPr id="29" name="Прямая со стрелкой 28"/>
          <p:cNvCxnSpPr/>
          <p:nvPr/>
        </p:nvCxnSpPr>
        <p:spPr>
          <a:xfrm flipV="1">
            <a:off x="1977293" y="3325854"/>
            <a:ext cx="1062885" cy="575389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cxnSp>
        <p:nvCxnSpPr>
          <p:cNvPr id="31" name="Прямая со стрелкой 30"/>
          <p:cNvCxnSpPr/>
          <p:nvPr/>
        </p:nvCxnSpPr>
        <p:spPr>
          <a:xfrm flipV="1">
            <a:off x="1495134" y="5387211"/>
            <a:ext cx="1422925" cy="408007"/>
          </a:xfrm>
          <a:prstGeom prst="straightConnector1">
            <a:avLst/>
          </a:prstGeom>
          <a:ln>
            <a:solidFill>
              <a:schemeClr val="tx1"/>
            </a:solidFill>
            <a:tailEnd type="arrow"/>
          </a:ln>
        </p:spPr>
        <p:style>
          <a:lnRef idx="1">
            <a:schemeClr val="accent1"/>
          </a:lnRef>
          <a:fillRef idx="0">
            <a:schemeClr val="accent1"/>
          </a:fillRef>
          <a:effectRef idx="0">
            <a:schemeClr val="accent1"/>
          </a:effectRef>
          <a:fontRef idx="minor">
            <a:schemeClr val="tx1"/>
          </a:fontRef>
        </p:style>
      </p:cxnSp>
      <p:sp>
        <p:nvSpPr>
          <p:cNvPr id="32" name="椭圆 14"/>
          <p:cNvSpPr>
            <a:spLocks noChangeAspect="1"/>
          </p:cNvSpPr>
          <p:nvPr/>
        </p:nvSpPr>
        <p:spPr>
          <a:xfrm>
            <a:off x="4796641" y="3287818"/>
            <a:ext cx="711463" cy="607517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>
              <a:solidFill>
                <a:prstClr val="white"/>
              </a:solidFill>
            </a:endParaRPr>
          </a:p>
        </p:txBody>
      </p:sp>
      <p:sp>
        <p:nvSpPr>
          <p:cNvPr id="28" name="Прямоугольник 27"/>
          <p:cNvSpPr/>
          <p:nvPr/>
        </p:nvSpPr>
        <p:spPr>
          <a:xfrm>
            <a:off x="2879319" y="2561787"/>
            <a:ext cx="902811" cy="46166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  <a:buFont typeface="Wingdings" pitchFamily="2" charset="2"/>
              <a:buNone/>
            </a:pPr>
            <a:r>
              <a:rPr lang="ru-RU" altLang="ru-RU" sz="2400" b="1" u="sng" dirty="0" smtClean="0">
                <a:solidFill>
                  <a:srgbClr val="000000"/>
                </a:solidFill>
                <a:latin typeface="Arial Black" pitchFamily="34" charset="0"/>
                <a:cs typeface="Times New Roman" pitchFamily="18" charset="0"/>
              </a:rPr>
              <a:t>59,1</a:t>
            </a:r>
            <a:endParaRPr lang="ru-RU" altLang="ru-RU" sz="2400" b="1" u="sng" dirty="0">
              <a:solidFill>
                <a:srgbClr val="000000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4" name="Freeform 5"/>
          <p:cNvSpPr>
            <a:spLocks/>
          </p:cNvSpPr>
          <p:nvPr/>
        </p:nvSpPr>
        <p:spPr bwMode="auto">
          <a:xfrm>
            <a:off x="4949966" y="3429155"/>
            <a:ext cx="404812" cy="324844"/>
          </a:xfrm>
          <a:custGeom>
            <a:avLst/>
            <a:gdLst>
              <a:gd name="T0" fmla="*/ 2147483647 w 117"/>
              <a:gd name="T1" fmla="*/ 2147483647 h 117"/>
              <a:gd name="T2" fmla="*/ 2147483647 w 117"/>
              <a:gd name="T3" fmla="*/ 2147483647 h 117"/>
              <a:gd name="T4" fmla="*/ 2147483647 w 117"/>
              <a:gd name="T5" fmla="*/ 2147483647 h 117"/>
              <a:gd name="T6" fmla="*/ 2147483647 w 117"/>
              <a:gd name="T7" fmla="*/ 2147483647 h 117"/>
              <a:gd name="T8" fmla="*/ 2147483647 w 117"/>
              <a:gd name="T9" fmla="*/ 0 h 117"/>
              <a:gd name="T10" fmla="*/ 0 w 117"/>
              <a:gd name="T11" fmla="*/ 2147483647 h 117"/>
              <a:gd name="T12" fmla="*/ 2147483647 w 117"/>
              <a:gd name="T13" fmla="*/ 2147483647 h 117"/>
              <a:gd name="T14" fmla="*/ 2147483647 w 117"/>
              <a:gd name="T15" fmla="*/ 2147483647 h 117"/>
              <a:gd name="T16" fmla="*/ 2147483647 w 117"/>
              <a:gd name="T17" fmla="*/ 2147483647 h 117"/>
              <a:gd name="T18" fmla="*/ 2147483647 w 117"/>
              <a:gd name="T19" fmla="*/ 2147483647 h 117"/>
              <a:gd name="T20" fmla="*/ 2147483647 w 117"/>
              <a:gd name="T21" fmla="*/ 2147483647 h 117"/>
              <a:gd name="T22" fmla="*/ 2147483647 w 117"/>
              <a:gd name="T23" fmla="*/ 2147483647 h 117"/>
              <a:gd name="T24" fmla="*/ 2147483647 w 117"/>
              <a:gd name="T25" fmla="*/ 2147483647 h 117"/>
              <a:gd name="T26" fmla="*/ 2147483647 w 117"/>
              <a:gd name="T27" fmla="*/ 2147483647 h 117"/>
              <a:gd name="T28" fmla="*/ 2147483647 w 117"/>
              <a:gd name="T29" fmla="*/ 2147483647 h 117"/>
              <a:gd name="T30" fmla="*/ 2147483647 w 117"/>
              <a:gd name="T31" fmla="*/ 2147483647 h 117"/>
              <a:gd name="T32" fmla="*/ 0 60000 65536"/>
              <a:gd name="T33" fmla="*/ 0 60000 65536"/>
              <a:gd name="T34" fmla="*/ 0 60000 65536"/>
              <a:gd name="T35" fmla="*/ 0 60000 65536"/>
              <a:gd name="T36" fmla="*/ 0 60000 65536"/>
              <a:gd name="T37" fmla="*/ 0 60000 65536"/>
              <a:gd name="T38" fmla="*/ 0 60000 65536"/>
              <a:gd name="T39" fmla="*/ 0 60000 65536"/>
              <a:gd name="T40" fmla="*/ 0 60000 65536"/>
              <a:gd name="T41" fmla="*/ 0 60000 65536"/>
              <a:gd name="T42" fmla="*/ 0 60000 65536"/>
              <a:gd name="T43" fmla="*/ 0 60000 65536"/>
              <a:gd name="T44" fmla="*/ 0 60000 65536"/>
              <a:gd name="T45" fmla="*/ 0 60000 65536"/>
              <a:gd name="T46" fmla="*/ 0 60000 65536"/>
              <a:gd name="T47" fmla="*/ 0 60000 65536"/>
            </a:gdLst>
            <a:ahLst/>
            <a:cxnLst>
              <a:cxn ang="T32">
                <a:pos x="T0" y="T1"/>
              </a:cxn>
              <a:cxn ang="T33">
                <a:pos x="T2" y="T3"/>
              </a:cxn>
              <a:cxn ang="T34">
                <a:pos x="T4" y="T5"/>
              </a:cxn>
              <a:cxn ang="T35">
                <a:pos x="T6" y="T7"/>
              </a:cxn>
              <a:cxn ang="T36">
                <a:pos x="T8" y="T9"/>
              </a:cxn>
              <a:cxn ang="T37">
                <a:pos x="T10" y="T11"/>
              </a:cxn>
              <a:cxn ang="T38">
                <a:pos x="T12" y="T13"/>
              </a:cxn>
              <a:cxn ang="T39">
                <a:pos x="T14" y="T15"/>
              </a:cxn>
              <a:cxn ang="T40">
                <a:pos x="T16" y="T17"/>
              </a:cxn>
              <a:cxn ang="T41">
                <a:pos x="T18" y="T19"/>
              </a:cxn>
              <a:cxn ang="T42">
                <a:pos x="T20" y="T21"/>
              </a:cxn>
              <a:cxn ang="T43">
                <a:pos x="T22" y="T23"/>
              </a:cxn>
              <a:cxn ang="T44">
                <a:pos x="T24" y="T25"/>
              </a:cxn>
              <a:cxn ang="T45">
                <a:pos x="T26" y="T27"/>
              </a:cxn>
              <a:cxn ang="T46">
                <a:pos x="T28" y="T29"/>
              </a:cxn>
              <a:cxn ang="T47">
                <a:pos x="T30" y="T31"/>
              </a:cxn>
            </a:cxnLst>
            <a:rect l="0" t="0" r="r" b="b"/>
            <a:pathLst>
              <a:path w="117" h="117">
                <a:moveTo>
                  <a:pt x="101" y="42"/>
                </a:moveTo>
                <a:lnTo>
                  <a:pt x="101" y="5"/>
                </a:lnTo>
                <a:lnTo>
                  <a:pt x="80" y="5"/>
                </a:lnTo>
                <a:lnTo>
                  <a:pt x="80" y="21"/>
                </a:lnTo>
                <a:lnTo>
                  <a:pt x="58" y="0"/>
                </a:lnTo>
                <a:lnTo>
                  <a:pt x="0" y="58"/>
                </a:lnTo>
                <a:lnTo>
                  <a:pt x="10" y="58"/>
                </a:lnTo>
                <a:lnTo>
                  <a:pt x="10" y="117"/>
                </a:lnTo>
                <a:lnTo>
                  <a:pt x="42" y="117"/>
                </a:lnTo>
                <a:lnTo>
                  <a:pt x="42" y="69"/>
                </a:lnTo>
                <a:lnTo>
                  <a:pt x="74" y="69"/>
                </a:lnTo>
                <a:lnTo>
                  <a:pt x="74" y="117"/>
                </a:lnTo>
                <a:lnTo>
                  <a:pt x="106" y="117"/>
                </a:lnTo>
                <a:lnTo>
                  <a:pt x="106" y="58"/>
                </a:lnTo>
                <a:lnTo>
                  <a:pt x="117" y="58"/>
                </a:lnTo>
                <a:lnTo>
                  <a:pt x="101" y="42"/>
                </a:lnTo>
                <a:close/>
              </a:path>
            </a:pathLst>
          </a:custGeom>
          <a:solidFill>
            <a:srgbClr val="008080"/>
          </a:solidFill>
          <a:ln>
            <a:noFill/>
          </a:ln>
          <a:extLs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round/>
                <a:headEnd/>
                <a:tailEnd/>
              </a14:hiddenLine>
            </a:ext>
          </a:extLst>
        </p:spPr>
        <p:txBody>
          <a:bodyPr/>
          <a:lstStyle/>
          <a:p>
            <a:pPr defTabSz="914400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>
              <a:solidFill>
                <a:prstClr val="black"/>
              </a:solidFill>
              <a:latin typeface="Arial" pitchFamily="34" charset="0"/>
            </a:endParaRPr>
          </a:p>
        </p:txBody>
      </p:sp>
      <p:sp>
        <p:nvSpPr>
          <p:cNvPr id="35" name="椭圆 14"/>
          <p:cNvSpPr>
            <a:spLocks noChangeAspect="1"/>
          </p:cNvSpPr>
          <p:nvPr/>
        </p:nvSpPr>
        <p:spPr>
          <a:xfrm>
            <a:off x="4746062" y="4797301"/>
            <a:ext cx="762041" cy="594558"/>
          </a:xfrm>
          <a:prstGeom prst="ellipse">
            <a:avLst/>
          </a:prstGeom>
          <a:solidFill>
            <a:schemeClr val="accent6">
              <a:lumMod val="20000"/>
              <a:lumOff val="8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anchor="ctr"/>
          <a:lstStyle/>
          <a:p>
            <a:pPr algn="ctr" defTabSz="914400">
              <a:defRPr/>
            </a:pPr>
            <a:endParaRPr lang="zh-CN" altLang="en-US" kern="0" dirty="0">
              <a:solidFill>
                <a:prstClr val="white"/>
              </a:solidFill>
            </a:endParaRPr>
          </a:p>
        </p:txBody>
      </p:sp>
      <p:grpSp>
        <p:nvGrpSpPr>
          <p:cNvPr id="36" name="Group 52"/>
          <p:cNvGrpSpPr/>
          <p:nvPr/>
        </p:nvGrpSpPr>
        <p:grpSpPr>
          <a:xfrm>
            <a:off x="4898395" y="4805245"/>
            <a:ext cx="410818" cy="513901"/>
            <a:chOff x="812800" y="2719388"/>
            <a:chExt cx="1017588" cy="1158875"/>
          </a:xfrm>
          <a:solidFill>
            <a:srgbClr val="008080"/>
          </a:solidFill>
        </p:grpSpPr>
        <p:sp>
          <p:nvSpPr>
            <p:cNvPr id="37" name="Freeform 35"/>
            <p:cNvSpPr>
              <a:spLocks noEditPoints="1"/>
            </p:cNvSpPr>
            <p:nvPr/>
          </p:nvSpPr>
          <p:spPr bwMode="auto">
            <a:xfrm>
              <a:off x="812800" y="2719388"/>
              <a:ext cx="1017588" cy="1158875"/>
            </a:xfrm>
            <a:custGeom>
              <a:avLst/>
              <a:gdLst>
                <a:gd name="T0" fmla="*/ 56 w 112"/>
                <a:gd name="T1" fmla="*/ 0 h 128"/>
                <a:gd name="T2" fmla="*/ 0 w 112"/>
                <a:gd name="T3" fmla="*/ 26 h 128"/>
                <a:gd name="T4" fmla="*/ 0 w 112"/>
                <a:gd name="T5" fmla="*/ 102 h 128"/>
                <a:gd name="T6" fmla="*/ 56 w 112"/>
                <a:gd name="T7" fmla="*/ 128 h 128"/>
                <a:gd name="T8" fmla="*/ 112 w 112"/>
                <a:gd name="T9" fmla="*/ 102 h 128"/>
                <a:gd name="T10" fmla="*/ 112 w 112"/>
                <a:gd name="T11" fmla="*/ 26 h 128"/>
                <a:gd name="T12" fmla="*/ 56 w 112"/>
                <a:gd name="T13" fmla="*/ 0 h 128"/>
                <a:gd name="T14" fmla="*/ 104 w 112"/>
                <a:gd name="T15" fmla="*/ 102 h 128"/>
                <a:gd name="T16" fmla="*/ 56 w 112"/>
                <a:gd name="T17" fmla="*/ 120 h 128"/>
                <a:gd name="T18" fmla="*/ 8 w 112"/>
                <a:gd name="T19" fmla="*/ 102 h 128"/>
                <a:gd name="T20" fmla="*/ 8 w 112"/>
                <a:gd name="T21" fmla="*/ 87 h 128"/>
                <a:gd name="T22" fmla="*/ 56 w 112"/>
                <a:gd name="T23" fmla="*/ 100 h 128"/>
                <a:gd name="T24" fmla="*/ 104 w 112"/>
                <a:gd name="T25" fmla="*/ 87 h 128"/>
                <a:gd name="T26" fmla="*/ 104 w 112"/>
                <a:gd name="T27" fmla="*/ 102 h 128"/>
                <a:gd name="T28" fmla="*/ 104 w 112"/>
                <a:gd name="T29" fmla="*/ 78 h 128"/>
                <a:gd name="T30" fmla="*/ 104 w 112"/>
                <a:gd name="T31" fmla="*/ 78 h 128"/>
                <a:gd name="T32" fmla="*/ 104 w 112"/>
                <a:gd name="T33" fmla="*/ 78 h 128"/>
                <a:gd name="T34" fmla="*/ 56 w 112"/>
                <a:gd name="T35" fmla="*/ 96 h 128"/>
                <a:gd name="T36" fmla="*/ 8 w 112"/>
                <a:gd name="T37" fmla="*/ 78 h 128"/>
                <a:gd name="T38" fmla="*/ 8 w 112"/>
                <a:gd name="T39" fmla="*/ 78 h 128"/>
                <a:gd name="T40" fmla="*/ 8 w 112"/>
                <a:gd name="T41" fmla="*/ 78 h 128"/>
                <a:gd name="T42" fmla="*/ 8 w 112"/>
                <a:gd name="T43" fmla="*/ 63 h 128"/>
                <a:gd name="T44" fmla="*/ 56 w 112"/>
                <a:gd name="T45" fmla="*/ 76 h 128"/>
                <a:gd name="T46" fmla="*/ 104 w 112"/>
                <a:gd name="T47" fmla="*/ 63 h 128"/>
                <a:gd name="T48" fmla="*/ 104 w 112"/>
                <a:gd name="T49" fmla="*/ 78 h 128"/>
                <a:gd name="T50" fmla="*/ 104 w 112"/>
                <a:gd name="T51" fmla="*/ 54 h 128"/>
                <a:gd name="T52" fmla="*/ 104 w 112"/>
                <a:gd name="T53" fmla="*/ 54 h 128"/>
                <a:gd name="T54" fmla="*/ 104 w 112"/>
                <a:gd name="T55" fmla="*/ 54 h 128"/>
                <a:gd name="T56" fmla="*/ 56 w 112"/>
                <a:gd name="T57" fmla="*/ 72 h 128"/>
                <a:gd name="T58" fmla="*/ 8 w 112"/>
                <a:gd name="T59" fmla="*/ 54 h 128"/>
                <a:gd name="T60" fmla="*/ 8 w 112"/>
                <a:gd name="T61" fmla="*/ 54 h 128"/>
                <a:gd name="T62" fmla="*/ 8 w 112"/>
                <a:gd name="T63" fmla="*/ 54 h 128"/>
                <a:gd name="T64" fmla="*/ 8 w 112"/>
                <a:gd name="T65" fmla="*/ 40 h 128"/>
                <a:gd name="T66" fmla="*/ 56 w 112"/>
                <a:gd name="T67" fmla="*/ 52 h 128"/>
                <a:gd name="T68" fmla="*/ 104 w 112"/>
                <a:gd name="T69" fmla="*/ 40 h 128"/>
                <a:gd name="T70" fmla="*/ 104 w 112"/>
                <a:gd name="T71" fmla="*/ 54 h 128"/>
                <a:gd name="T72" fmla="*/ 56 w 112"/>
                <a:gd name="T73" fmla="*/ 44 h 128"/>
                <a:gd name="T74" fmla="*/ 8 w 112"/>
                <a:gd name="T75" fmla="*/ 26 h 128"/>
                <a:gd name="T76" fmla="*/ 56 w 112"/>
                <a:gd name="T77" fmla="*/ 8 h 128"/>
                <a:gd name="T78" fmla="*/ 104 w 112"/>
                <a:gd name="T79" fmla="*/ 26 h 128"/>
                <a:gd name="T80" fmla="*/ 56 w 112"/>
                <a:gd name="T81" fmla="*/ 44 h 12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112" h="128">
                  <a:moveTo>
                    <a:pt x="56" y="0"/>
                  </a:moveTo>
                  <a:cubicBezTo>
                    <a:pt x="29" y="0"/>
                    <a:pt x="0" y="8"/>
                    <a:pt x="0" y="26"/>
                  </a:cubicBezTo>
                  <a:cubicBezTo>
                    <a:pt x="0" y="102"/>
                    <a:pt x="0" y="102"/>
                    <a:pt x="0" y="102"/>
                  </a:cubicBezTo>
                  <a:cubicBezTo>
                    <a:pt x="0" y="120"/>
                    <a:pt x="29" y="128"/>
                    <a:pt x="56" y="128"/>
                  </a:cubicBezTo>
                  <a:cubicBezTo>
                    <a:pt x="83" y="128"/>
                    <a:pt x="112" y="120"/>
                    <a:pt x="112" y="102"/>
                  </a:cubicBezTo>
                  <a:cubicBezTo>
                    <a:pt x="112" y="26"/>
                    <a:pt x="112" y="26"/>
                    <a:pt x="112" y="26"/>
                  </a:cubicBezTo>
                  <a:cubicBezTo>
                    <a:pt x="112" y="8"/>
                    <a:pt x="83" y="0"/>
                    <a:pt x="56" y="0"/>
                  </a:cubicBezTo>
                  <a:close/>
                  <a:moveTo>
                    <a:pt x="104" y="102"/>
                  </a:moveTo>
                  <a:cubicBezTo>
                    <a:pt x="104" y="112"/>
                    <a:pt x="83" y="120"/>
                    <a:pt x="56" y="120"/>
                  </a:cubicBezTo>
                  <a:cubicBezTo>
                    <a:pt x="29" y="120"/>
                    <a:pt x="8" y="112"/>
                    <a:pt x="8" y="102"/>
                  </a:cubicBezTo>
                  <a:cubicBezTo>
                    <a:pt x="8" y="87"/>
                    <a:pt x="8" y="87"/>
                    <a:pt x="8" y="87"/>
                  </a:cubicBezTo>
                  <a:cubicBezTo>
                    <a:pt x="16" y="96"/>
                    <a:pt x="36" y="100"/>
                    <a:pt x="56" y="100"/>
                  </a:cubicBezTo>
                  <a:cubicBezTo>
                    <a:pt x="76" y="100"/>
                    <a:pt x="96" y="96"/>
                    <a:pt x="104" y="87"/>
                  </a:cubicBezTo>
                  <a:lnTo>
                    <a:pt x="104" y="102"/>
                  </a:lnTo>
                  <a:close/>
                  <a:moveTo>
                    <a:pt x="104" y="78"/>
                  </a:moveTo>
                  <a:cubicBezTo>
                    <a:pt x="104" y="78"/>
                    <a:pt x="104" y="78"/>
                    <a:pt x="104" y="78"/>
                  </a:cubicBezTo>
                  <a:cubicBezTo>
                    <a:pt x="104" y="78"/>
                    <a:pt x="104" y="78"/>
                    <a:pt x="104" y="78"/>
                  </a:cubicBezTo>
                  <a:cubicBezTo>
                    <a:pt x="104" y="88"/>
                    <a:pt x="83" y="96"/>
                    <a:pt x="56" y="96"/>
                  </a:cubicBezTo>
                  <a:cubicBezTo>
                    <a:pt x="29" y="96"/>
                    <a:pt x="8" y="8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78"/>
                    <a:pt x="8" y="78"/>
                    <a:pt x="8" y="78"/>
                  </a:cubicBezTo>
                  <a:cubicBezTo>
                    <a:pt x="8" y="63"/>
                    <a:pt x="8" y="63"/>
                    <a:pt x="8" y="63"/>
                  </a:cubicBezTo>
                  <a:cubicBezTo>
                    <a:pt x="16" y="72"/>
                    <a:pt x="36" y="76"/>
                    <a:pt x="56" y="76"/>
                  </a:cubicBezTo>
                  <a:cubicBezTo>
                    <a:pt x="76" y="76"/>
                    <a:pt x="96" y="72"/>
                    <a:pt x="104" y="63"/>
                  </a:cubicBezTo>
                  <a:lnTo>
                    <a:pt x="104" y="78"/>
                  </a:lnTo>
                  <a:close/>
                  <a:moveTo>
                    <a:pt x="104" y="54"/>
                  </a:moveTo>
                  <a:cubicBezTo>
                    <a:pt x="104" y="54"/>
                    <a:pt x="104" y="54"/>
                    <a:pt x="104" y="54"/>
                  </a:cubicBezTo>
                  <a:cubicBezTo>
                    <a:pt x="104" y="54"/>
                    <a:pt x="104" y="54"/>
                    <a:pt x="104" y="54"/>
                  </a:cubicBezTo>
                  <a:cubicBezTo>
                    <a:pt x="104" y="64"/>
                    <a:pt x="83" y="72"/>
                    <a:pt x="56" y="72"/>
                  </a:cubicBezTo>
                  <a:cubicBezTo>
                    <a:pt x="29" y="72"/>
                    <a:pt x="8" y="6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54"/>
                    <a:pt x="8" y="54"/>
                    <a:pt x="8" y="54"/>
                  </a:cubicBezTo>
                  <a:cubicBezTo>
                    <a:pt x="8" y="40"/>
                    <a:pt x="8" y="40"/>
                    <a:pt x="8" y="40"/>
                  </a:cubicBezTo>
                  <a:cubicBezTo>
                    <a:pt x="18" y="48"/>
                    <a:pt x="38" y="52"/>
                    <a:pt x="56" y="52"/>
                  </a:cubicBezTo>
                  <a:cubicBezTo>
                    <a:pt x="74" y="52"/>
                    <a:pt x="94" y="48"/>
                    <a:pt x="104" y="40"/>
                  </a:cubicBezTo>
                  <a:lnTo>
                    <a:pt x="104" y="54"/>
                  </a:lnTo>
                  <a:close/>
                  <a:moveTo>
                    <a:pt x="56" y="44"/>
                  </a:moveTo>
                  <a:cubicBezTo>
                    <a:pt x="29" y="44"/>
                    <a:pt x="8" y="36"/>
                    <a:pt x="8" y="26"/>
                  </a:cubicBezTo>
                  <a:cubicBezTo>
                    <a:pt x="8" y="16"/>
                    <a:pt x="29" y="8"/>
                    <a:pt x="56" y="8"/>
                  </a:cubicBezTo>
                  <a:cubicBezTo>
                    <a:pt x="83" y="8"/>
                    <a:pt x="104" y="16"/>
                    <a:pt x="104" y="26"/>
                  </a:cubicBezTo>
                  <a:cubicBezTo>
                    <a:pt x="104" y="36"/>
                    <a:pt x="83" y="44"/>
                    <a:pt x="56" y="44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914400">
                <a:defRPr/>
              </a:pPr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38" name="Oval 36"/>
            <p:cNvSpPr>
              <a:spLocks noChangeArrowheads="1"/>
            </p:cNvSpPr>
            <p:nvPr/>
          </p:nvSpPr>
          <p:spPr bwMode="auto">
            <a:xfrm>
              <a:off x="1612900" y="3624263"/>
              <a:ext cx="71438" cy="73025"/>
            </a:xfrm>
            <a:prstGeom prst="ellipse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914400">
                <a:defRPr/>
              </a:pPr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39" name="Oval 37"/>
            <p:cNvSpPr>
              <a:spLocks noChangeArrowheads="1"/>
            </p:cNvSpPr>
            <p:nvPr/>
          </p:nvSpPr>
          <p:spPr bwMode="auto">
            <a:xfrm>
              <a:off x="1612900" y="3406776"/>
              <a:ext cx="71438" cy="73025"/>
            </a:xfrm>
            <a:prstGeom prst="ellipse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914400">
                <a:defRPr/>
              </a:pPr>
              <a:endParaRPr lang="id-ID" sz="1350">
                <a:solidFill>
                  <a:prstClr val="black"/>
                </a:solidFill>
              </a:endParaRPr>
            </a:p>
          </p:txBody>
        </p:sp>
        <p:sp>
          <p:nvSpPr>
            <p:cNvPr id="40" name="Oval 38"/>
            <p:cNvSpPr>
              <a:spLocks noChangeArrowheads="1"/>
            </p:cNvSpPr>
            <p:nvPr/>
          </p:nvSpPr>
          <p:spPr bwMode="auto">
            <a:xfrm>
              <a:off x="1612900" y="3190876"/>
              <a:ext cx="71438" cy="71438"/>
            </a:xfrm>
            <a:prstGeom prst="ellipse">
              <a:avLst/>
            </a:prstGeom>
            <a:grpFill/>
            <a:ln>
              <a:noFill/>
            </a:ln>
          </p:spPr>
          <p:txBody>
            <a:bodyPr lIns="68580" tIns="34290" rIns="68580" bIns="34290"/>
            <a:lstStyle/>
            <a:p>
              <a:pPr defTabSz="914400">
                <a:defRPr/>
              </a:pPr>
              <a:endParaRPr lang="id-ID" sz="1350">
                <a:solidFill>
                  <a:prstClr val="black"/>
                </a:solidFill>
              </a:endParaRPr>
            </a:p>
          </p:txBody>
        </p:sp>
      </p:grpSp>
      <p:sp>
        <p:nvSpPr>
          <p:cNvPr id="41" name="Правая фигурная скобка 40"/>
          <p:cNvSpPr/>
          <p:nvPr/>
        </p:nvSpPr>
        <p:spPr>
          <a:xfrm>
            <a:off x="4252347" y="3053086"/>
            <a:ext cx="319653" cy="3544266"/>
          </a:xfrm>
          <a:prstGeom prst="rightBrace">
            <a:avLst/>
          </a:prstGeom>
        </p:spPr>
        <p:style>
          <a:lnRef idx="3">
            <a:schemeClr val="accent2"/>
          </a:lnRef>
          <a:fillRef idx="0">
            <a:schemeClr val="accent2"/>
          </a:fillRef>
          <a:effectRef idx="2">
            <a:schemeClr val="accent2"/>
          </a:effectRef>
          <a:fontRef idx="minor">
            <a:schemeClr val="tx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</p:spTree>
    <p:extLst>
      <p:ext uri="{BB962C8B-B14F-4D97-AF65-F5344CB8AC3E}">
        <p14:creationId xmlns:p14="http://schemas.microsoft.com/office/powerpoint/2010/main" val="250423667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0664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899592" y="202450"/>
            <a:ext cx="6713463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ИСПОЛНЕНИЕ МЕСТНОГО БЮДЖЕТА  ЗА 2023 ГОД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rgbClr val="00B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РАМКАХ МУНИЦИПАЛЬНЫХ ПРОГРАММ</a:t>
            </a:r>
            <a:endParaRPr lang="ru-RU" altLang="ru-RU" sz="2400" b="1" dirty="0">
              <a:solidFill>
                <a:srgbClr val="00B050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sp>
        <p:nvSpPr>
          <p:cNvPr id="9" name="Блок-схема: магнитный диск 8"/>
          <p:cNvSpPr/>
          <p:nvPr/>
        </p:nvSpPr>
        <p:spPr>
          <a:xfrm>
            <a:off x="810922" y="5426584"/>
            <a:ext cx="1648261" cy="768158"/>
          </a:xfrm>
          <a:prstGeom prst="flowChartMagneticDisk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1 082,0</a:t>
            </a:r>
            <a:endParaRPr lang="ru-RU" altLang="ru-RU" b="1" u="sng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0" name="Блок-схема: магнитный диск 9"/>
          <p:cNvSpPr/>
          <p:nvPr/>
        </p:nvSpPr>
        <p:spPr>
          <a:xfrm>
            <a:off x="4829928" y="5549537"/>
            <a:ext cx="1554202" cy="597141"/>
          </a:xfrm>
          <a:prstGeom prst="flowChartMagneticDisk">
            <a:avLst/>
          </a:prstGeom>
          <a:solidFill>
            <a:srgbClr val="92D050"/>
          </a:solidFill>
          <a:ln>
            <a:solidFill>
              <a:srgbClr val="00B050"/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777,8</a:t>
            </a:r>
            <a:endParaRPr lang="ru-RU" altLang="ru-RU" b="1" u="sng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539552" y="6165473"/>
            <a:ext cx="2736304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2022 </a:t>
            </a:r>
            <a:r>
              <a:rPr lang="ru-RU" altLang="ru-RU" sz="1600" b="1" dirty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ГОДА</a:t>
            </a:r>
          </a:p>
        </p:txBody>
      </p:sp>
      <p:sp>
        <p:nvSpPr>
          <p:cNvPr id="12" name="Прямоугольник 11"/>
          <p:cNvSpPr/>
          <p:nvPr/>
        </p:nvSpPr>
        <p:spPr>
          <a:xfrm>
            <a:off x="3347864" y="6182632"/>
            <a:ext cx="3744416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        </a:t>
            </a:r>
            <a:r>
              <a:rPr lang="ru-RU" altLang="ru-RU" sz="1600" b="1" dirty="0" smtClean="0">
                <a:solidFill>
                  <a:prstClr val="black"/>
                </a:solidFill>
                <a:latin typeface="Arial Black" pitchFamily="34" charset="0"/>
                <a:cs typeface="Arial" pitchFamily="34" charset="0"/>
              </a:rPr>
              <a:t>ФАКТ 2023 ГОДА</a:t>
            </a:r>
            <a:endParaRPr lang="ru-RU" altLang="ru-RU" sz="1600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3" name="Прямоугольник 12"/>
          <p:cNvSpPr/>
          <p:nvPr/>
        </p:nvSpPr>
        <p:spPr>
          <a:xfrm>
            <a:off x="4788024" y="2662172"/>
            <a:ext cx="1892773" cy="33855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u="sng" dirty="0">
                <a:latin typeface="Arial Black" pitchFamily="34" charset="0"/>
                <a:cs typeface="Times New Roman" pitchFamily="18" charset="0"/>
              </a:rPr>
              <a:t>8 519,6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287818" y="1135129"/>
            <a:ext cx="6642034" cy="147732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b="1" dirty="0" smtClean="0">
                <a:solidFill>
                  <a:prstClr val="black"/>
                </a:solidFill>
                <a:effectLst>
                  <a:glow rad="101600">
                    <a:srgbClr val="C0504D">
                      <a:lumMod val="20000"/>
                      <a:lumOff val="80000"/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Исполнение местного бюджета за 2023 год осуществлялось в рамках реализации</a:t>
            </a:r>
          </a:p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r>
              <a:rPr lang="ru-RU" altLang="zh-CN" b="1" dirty="0" smtClean="0">
                <a:solidFill>
                  <a:prstClr val="black"/>
                </a:solidFill>
                <a:effectLst>
                  <a:glow rad="101600">
                    <a:srgbClr val="C0504D">
                      <a:lumMod val="20000"/>
                      <a:lumOff val="80000"/>
                      <a:alpha val="60000"/>
                    </a:srgbClr>
                  </a:glow>
                </a:effectLst>
                <a:latin typeface="Arial Black" panose="020B0A04020102020204" pitchFamily="34" charset="0"/>
                <a:ea typeface="Arial Unicode MS" panose="020B0604020202020204" pitchFamily="34" charset="-122"/>
                <a:cs typeface="Arial" panose="020B0604020202020204" pitchFamily="34" charset="0"/>
              </a:rPr>
              <a:t> 19 муниципальных программ на долю которых приходится 84,6 % всех расходов местного бюджета</a:t>
            </a:r>
            <a:endParaRPr lang="en-US" altLang="zh-CN" b="1" dirty="0">
              <a:solidFill>
                <a:prstClr val="black"/>
              </a:solidFill>
              <a:effectLst>
                <a:glow rad="101600">
                  <a:srgbClr val="C0504D">
                    <a:lumMod val="20000"/>
                    <a:lumOff val="80000"/>
                    <a:alpha val="60000"/>
                  </a:srgbClr>
                </a:glow>
              </a:effectLst>
              <a:latin typeface="Arial Black" panose="020B0A04020102020204" pitchFamily="34" charset="0"/>
              <a:ea typeface="Arial Unicode MS" panose="020B0604020202020204" pitchFamily="34" charset="-122"/>
              <a:cs typeface="Arial" panose="020B0604020202020204" pitchFamily="34" charset="0"/>
            </a:endParaRPr>
          </a:p>
        </p:txBody>
      </p: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52" y="1135129"/>
            <a:ext cx="2085015" cy="152704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929852" y="2924944"/>
            <a:ext cx="2054225" cy="174942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pSp>
        <p:nvGrpSpPr>
          <p:cNvPr id="20" name="组合 16"/>
          <p:cNvGrpSpPr/>
          <p:nvPr/>
        </p:nvGrpSpPr>
        <p:grpSpPr>
          <a:xfrm>
            <a:off x="6415783" y="4989048"/>
            <a:ext cx="2073073" cy="1749318"/>
            <a:chOff x="9293545" y="1953230"/>
            <a:chExt cx="2130664" cy="2060954"/>
          </a:xfrm>
          <a:blipFill>
            <a:blip r:embed="rId5"/>
            <a:stretch>
              <a:fillRect/>
            </a:stretch>
          </a:blipFill>
        </p:grpSpPr>
        <p:sp>
          <p:nvSpPr>
            <p:cNvPr id="21" name="Freeform 5"/>
            <p:cNvSpPr>
              <a:spLocks noEditPoints="1"/>
            </p:cNvSpPr>
            <p:nvPr/>
          </p:nvSpPr>
          <p:spPr bwMode="auto">
            <a:xfrm>
              <a:off x="9293545" y="1953230"/>
              <a:ext cx="2130664" cy="2060954"/>
            </a:xfrm>
            <a:custGeom>
              <a:avLst/>
              <a:gdLst>
                <a:gd name="T0" fmla="*/ 196 w 247"/>
                <a:gd name="T1" fmla="*/ 212 h 239"/>
                <a:gd name="T2" fmla="*/ 203 w 247"/>
                <a:gd name="T3" fmla="*/ 198 h 239"/>
                <a:gd name="T4" fmla="*/ 24 w 247"/>
                <a:gd name="T5" fmla="*/ 160 h 239"/>
                <a:gd name="T6" fmla="*/ 46 w 247"/>
                <a:gd name="T7" fmla="*/ 224 h 239"/>
                <a:gd name="T8" fmla="*/ 20 w 247"/>
                <a:gd name="T9" fmla="*/ 98 h 239"/>
                <a:gd name="T10" fmla="*/ 26 w 247"/>
                <a:gd name="T11" fmla="*/ 80 h 239"/>
                <a:gd name="T12" fmla="*/ 185 w 247"/>
                <a:gd name="T13" fmla="*/ 50 h 239"/>
                <a:gd name="T14" fmla="*/ 119 w 247"/>
                <a:gd name="T15" fmla="*/ 6 h 239"/>
                <a:gd name="T16" fmla="*/ 139 w 247"/>
                <a:gd name="T17" fmla="*/ 19 h 239"/>
                <a:gd name="T18" fmla="*/ 171 w 247"/>
                <a:gd name="T19" fmla="*/ 34 h 239"/>
                <a:gd name="T20" fmla="*/ 178 w 247"/>
                <a:gd name="T21" fmla="*/ 63 h 239"/>
                <a:gd name="T22" fmla="*/ 201 w 247"/>
                <a:gd name="T23" fmla="*/ 96 h 239"/>
                <a:gd name="T24" fmla="*/ 197 w 247"/>
                <a:gd name="T25" fmla="*/ 154 h 239"/>
                <a:gd name="T26" fmla="*/ 181 w 247"/>
                <a:gd name="T27" fmla="*/ 174 h 239"/>
                <a:gd name="T28" fmla="*/ 121 w 247"/>
                <a:gd name="T29" fmla="*/ 212 h 239"/>
                <a:gd name="T30" fmla="*/ 86 w 247"/>
                <a:gd name="T31" fmla="*/ 212 h 239"/>
                <a:gd name="T32" fmla="*/ 207 w 247"/>
                <a:gd name="T33" fmla="*/ 175 h 239"/>
                <a:gd name="T34" fmla="*/ 128 w 247"/>
                <a:gd name="T35" fmla="*/ 232 h 239"/>
                <a:gd name="T36" fmla="*/ 105 w 247"/>
                <a:gd name="T37" fmla="*/ 236 h 239"/>
                <a:gd name="T38" fmla="*/ 50 w 247"/>
                <a:gd name="T39" fmla="*/ 210 h 239"/>
                <a:gd name="T40" fmla="*/ 53 w 247"/>
                <a:gd name="T41" fmla="*/ 204 h 239"/>
                <a:gd name="T42" fmla="*/ 59 w 247"/>
                <a:gd name="T43" fmla="*/ 64 h 239"/>
                <a:gd name="T44" fmla="*/ 36 w 247"/>
                <a:gd name="T45" fmla="*/ 72 h 239"/>
                <a:gd name="T46" fmla="*/ 32 w 247"/>
                <a:gd name="T47" fmla="*/ 70 h 239"/>
                <a:gd name="T48" fmla="*/ 81 w 247"/>
                <a:gd name="T49" fmla="*/ 14 h 239"/>
                <a:gd name="T50" fmla="*/ 92 w 247"/>
                <a:gd name="T51" fmla="*/ 6 h 239"/>
                <a:gd name="T52" fmla="*/ 165 w 247"/>
                <a:gd name="T53" fmla="*/ 47 h 239"/>
                <a:gd name="T54" fmla="*/ 44 w 247"/>
                <a:gd name="T55" fmla="*/ 41 h 239"/>
                <a:gd name="T56" fmla="*/ 91 w 247"/>
                <a:gd name="T57" fmla="*/ 16 h 239"/>
                <a:gd name="T58" fmla="*/ 104 w 247"/>
                <a:gd name="T59" fmla="*/ 33 h 239"/>
                <a:gd name="T60" fmla="*/ 39 w 247"/>
                <a:gd name="T61" fmla="*/ 45 h 239"/>
                <a:gd name="T62" fmla="*/ 46 w 247"/>
                <a:gd name="T63" fmla="*/ 62 h 239"/>
                <a:gd name="T64" fmla="*/ 195 w 247"/>
                <a:gd name="T65" fmla="*/ 96 h 239"/>
                <a:gd name="T66" fmla="*/ 202 w 247"/>
                <a:gd name="T67" fmla="*/ 118 h 239"/>
                <a:gd name="T68" fmla="*/ 200 w 247"/>
                <a:gd name="T69" fmla="*/ 123 h 239"/>
                <a:gd name="T70" fmla="*/ 128 w 247"/>
                <a:gd name="T71" fmla="*/ 125 h 239"/>
                <a:gd name="T72" fmla="*/ 155 w 247"/>
                <a:gd name="T73" fmla="*/ 132 h 239"/>
                <a:gd name="T74" fmla="*/ 80 w 247"/>
                <a:gd name="T75" fmla="*/ 140 h 239"/>
                <a:gd name="T76" fmla="*/ 149 w 247"/>
                <a:gd name="T77" fmla="*/ 141 h 239"/>
                <a:gd name="T78" fmla="*/ 183 w 247"/>
                <a:gd name="T79" fmla="*/ 155 h 239"/>
                <a:gd name="T80" fmla="*/ 174 w 247"/>
                <a:gd name="T81" fmla="*/ 149 h 239"/>
                <a:gd name="T82" fmla="*/ 67 w 247"/>
                <a:gd name="T83" fmla="*/ 165 h 239"/>
                <a:gd name="T84" fmla="*/ 76 w 247"/>
                <a:gd name="T85" fmla="*/ 178 h 239"/>
                <a:gd name="T86" fmla="*/ 179 w 247"/>
                <a:gd name="T87" fmla="*/ 161 h 239"/>
                <a:gd name="T88" fmla="*/ 169 w 247"/>
                <a:gd name="T89" fmla="*/ 175 h 239"/>
                <a:gd name="T90" fmla="*/ 102 w 247"/>
                <a:gd name="T91" fmla="*/ 187 h 239"/>
                <a:gd name="T92" fmla="*/ 128 w 247"/>
                <a:gd name="T93" fmla="*/ 193 h 239"/>
                <a:gd name="T94" fmla="*/ 142 w 247"/>
                <a:gd name="T95" fmla="*/ 181 h 239"/>
                <a:gd name="T96" fmla="*/ 148 w 247"/>
                <a:gd name="T97" fmla="*/ 164 h 239"/>
                <a:gd name="T98" fmla="*/ 81 w 247"/>
                <a:gd name="T99" fmla="*/ 194 h 239"/>
                <a:gd name="T100" fmla="*/ 93 w 247"/>
                <a:gd name="T101" fmla="*/ 196 h 239"/>
                <a:gd name="T102" fmla="*/ 119 w 247"/>
                <a:gd name="T103" fmla="*/ 190 h 239"/>
                <a:gd name="T104" fmla="*/ 127 w 247"/>
                <a:gd name="T105" fmla="*/ 201 h 239"/>
                <a:gd name="T106" fmla="*/ 138 w 247"/>
                <a:gd name="T107" fmla="*/ 225 h 239"/>
                <a:gd name="T108" fmla="*/ 130 w 247"/>
                <a:gd name="T109" fmla="*/ 215 h 239"/>
                <a:gd name="T110" fmla="*/ 165 w 247"/>
                <a:gd name="T111" fmla="*/ 206 h 239"/>
                <a:gd name="T112" fmla="*/ 39 w 247"/>
                <a:gd name="T113" fmla="*/ 185 h 239"/>
                <a:gd name="T114" fmla="*/ 19 w 247"/>
                <a:gd name="T115" fmla="*/ 135 h 239"/>
                <a:gd name="T116" fmla="*/ 228 w 247"/>
                <a:gd name="T117" fmla="*/ 96 h 239"/>
                <a:gd name="T118" fmla="*/ 183 w 247"/>
                <a:gd name="T119" fmla="*/ 63 h 239"/>
                <a:gd name="T120" fmla="*/ 136 w 247"/>
                <a:gd name="T121" fmla="*/ 5 h 239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  <a:cxn ang="0">
                  <a:pos x="T82" y="T83"/>
                </a:cxn>
                <a:cxn ang="0">
                  <a:pos x="T84" y="T85"/>
                </a:cxn>
                <a:cxn ang="0">
                  <a:pos x="T86" y="T87"/>
                </a:cxn>
                <a:cxn ang="0">
                  <a:pos x="T88" y="T89"/>
                </a:cxn>
                <a:cxn ang="0">
                  <a:pos x="T90" y="T91"/>
                </a:cxn>
                <a:cxn ang="0">
                  <a:pos x="T92" y="T93"/>
                </a:cxn>
                <a:cxn ang="0">
                  <a:pos x="T94" y="T95"/>
                </a:cxn>
                <a:cxn ang="0">
                  <a:pos x="T96" y="T97"/>
                </a:cxn>
                <a:cxn ang="0">
                  <a:pos x="T98" y="T99"/>
                </a:cxn>
                <a:cxn ang="0">
                  <a:pos x="T100" y="T101"/>
                </a:cxn>
                <a:cxn ang="0">
                  <a:pos x="T102" y="T103"/>
                </a:cxn>
                <a:cxn ang="0">
                  <a:pos x="T104" y="T105"/>
                </a:cxn>
                <a:cxn ang="0">
                  <a:pos x="T106" y="T107"/>
                </a:cxn>
                <a:cxn ang="0">
                  <a:pos x="T108" y="T109"/>
                </a:cxn>
                <a:cxn ang="0">
                  <a:pos x="T110" y="T111"/>
                </a:cxn>
                <a:cxn ang="0">
                  <a:pos x="T112" y="T113"/>
                </a:cxn>
                <a:cxn ang="0">
                  <a:pos x="T114" y="T115"/>
                </a:cxn>
                <a:cxn ang="0">
                  <a:pos x="T116" y="T117"/>
                </a:cxn>
                <a:cxn ang="0">
                  <a:pos x="T118" y="T119"/>
                </a:cxn>
                <a:cxn ang="0">
                  <a:pos x="T120" y="T121"/>
                </a:cxn>
              </a:cxnLst>
              <a:rect l="0" t="0" r="r" b="b"/>
              <a:pathLst>
                <a:path w="247" h="239">
                  <a:moveTo>
                    <a:pt x="123" y="0"/>
                  </a:moveTo>
                  <a:cubicBezTo>
                    <a:pt x="125" y="0"/>
                    <a:pt x="119" y="2"/>
                    <a:pt x="119" y="2"/>
                  </a:cubicBezTo>
                  <a:cubicBezTo>
                    <a:pt x="118" y="2"/>
                    <a:pt x="120" y="0"/>
                    <a:pt x="123" y="0"/>
                  </a:cubicBezTo>
                  <a:close/>
                  <a:moveTo>
                    <a:pt x="243" y="110"/>
                  </a:moveTo>
                  <a:cubicBezTo>
                    <a:pt x="241" y="112"/>
                    <a:pt x="247" y="123"/>
                    <a:pt x="245" y="128"/>
                  </a:cubicBezTo>
                  <a:cubicBezTo>
                    <a:pt x="245" y="129"/>
                    <a:pt x="244" y="121"/>
                    <a:pt x="244" y="123"/>
                  </a:cubicBezTo>
                  <a:cubicBezTo>
                    <a:pt x="244" y="120"/>
                    <a:pt x="241" y="112"/>
                    <a:pt x="243" y="110"/>
                  </a:cubicBezTo>
                  <a:close/>
                  <a:moveTo>
                    <a:pt x="131" y="1"/>
                  </a:moveTo>
                  <a:cubicBezTo>
                    <a:pt x="132" y="0"/>
                    <a:pt x="132" y="2"/>
                    <a:pt x="132" y="3"/>
                  </a:cubicBezTo>
                  <a:cubicBezTo>
                    <a:pt x="132" y="2"/>
                    <a:pt x="133" y="6"/>
                    <a:pt x="133" y="6"/>
                  </a:cubicBezTo>
                  <a:cubicBezTo>
                    <a:pt x="130" y="7"/>
                    <a:pt x="129" y="2"/>
                    <a:pt x="131" y="1"/>
                  </a:cubicBezTo>
                  <a:close/>
                  <a:moveTo>
                    <a:pt x="183" y="223"/>
                  </a:moveTo>
                  <a:cubicBezTo>
                    <a:pt x="185" y="222"/>
                    <a:pt x="178" y="227"/>
                    <a:pt x="177" y="227"/>
                  </a:cubicBezTo>
                  <a:cubicBezTo>
                    <a:pt x="177" y="227"/>
                    <a:pt x="180" y="224"/>
                    <a:pt x="183" y="223"/>
                  </a:cubicBezTo>
                  <a:close/>
                  <a:moveTo>
                    <a:pt x="199" y="209"/>
                  </a:moveTo>
                  <a:cubicBezTo>
                    <a:pt x="200" y="209"/>
                    <a:pt x="189" y="221"/>
                    <a:pt x="187" y="221"/>
                  </a:cubicBezTo>
                  <a:cubicBezTo>
                    <a:pt x="186" y="220"/>
                    <a:pt x="195" y="213"/>
                    <a:pt x="196" y="212"/>
                  </a:cubicBezTo>
                  <a:cubicBezTo>
                    <a:pt x="197" y="211"/>
                    <a:pt x="197" y="210"/>
                    <a:pt x="199" y="209"/>
                  </a:cubicBezTo>
                  <a:close/>
                  <a:moveTo>
                    <a:pt x="167" y="206"/>
                  </a:moveTo>
                  <a:cubicBezTo>
                    <a:pt x="169" y="203"/>
                    <a:pt x="176" y="201"/>
                    <a:pt x="170" y="204"/>
                  </a:cubicBezTo>
                  <a:cubicBezTo>
                    <a:pt x="169" y="205"/>
                    <a:pt x="167" y="207"/>
                    <a:pt x="167" y="206"/>
                  </a:cubicBezTo>
                  <a:close/>
                  <a:moveTo>
                    <a:pt x="29" y="199"/>
                  </a:moveTo>
                  <a:cubicBezTo>
                    <a:pt x="28" y="198"/>
                    <a:pt x="32" y="202"/>
                    <a:pt x="33" y="203"/>
                  </a:cubicBezTo>
                  <a:cubicBezTo>
                    <a:pt x="33" y="203"/>
                    <a:pt x="29" y="201"/>
                    <a:pt x="29" y="199"/>
                  </a:cubicBezTo>
                  <a:close/>
                  <a:moveTo>
                    <a:pt x="211" y="194"/>
                  </a:moveTo>
                  <a:cubicBezTo>
                    <a:pt x="213" y="192"/>
                    <a:pt x="203" y="207"/>
                    <a:pt x="201" y="207"/>
                  </a:cubicBezTo>
                  <a:cubicBezTo>
                    <a:pt x="202" y="207"/>
                    <a:pt x="208" y="196"/>
                    <a:pt x="211" y="194"/>
                  </a:cubicBezTo>
                  <a:close/>
                  <a:moveTo>
                    <a:pt x="186" y="193"/>
                  </a:moveTo>
                  <a:cubicBezTo>
                    <a:pt x="188" y="193"/>
                    <a:pt x="183" y="197"/>
                    <a:pt x="183" y="196"/>
                  </a:cubicBezTo>
                  <a:cubicBezTo>
                    <a:pt x="182" y="195"/>
                    <a:pt x="184" y="194"/>
                    <a:pt x="186" y="193"/>
                  </a:cubicBezTo>
                  <a:close/>
                  <a:moveTo>
                    <a:pt x="210" y="189"/>
                  </a:moveTo>
                  <a:cubicBezTo>
                    <a:pt x="212" y="188"/>
                    <a:pt x="204" y="197"/>
                    <a:pt x="205" y="196"/>
                  </a:cubicBezTo>
                  <a:cubicBezTo>
                    <a:pt x="203" y="198"/>
                    <a:pt x="203" y="199"/>
                    <a:pt x="201" y="201"/>
                  </a:cubicBezTo>
                  <a:cubicBezTo>
                    <a:pt x="200" y="203"/>
                    <a:pt x="203" y="199"/>
                    <a:pt x="203" y="198"/>
                  </a:cubicBezTo>
                  <a:cubicBezTo>
                    <a:pt x="203" y="197"/>
                    <a:pt x="208" y="189"/>
                    <a:pt x="210" y="189"/>
                  </a:cubicBezTo>
                  <a:close/>
                  <a:moveTo>
                    <a:pt x="110" y="182"/>
                  </a:moveTo>
                  <a:cubicBezTo>
                    <a:pt x="110" y="181"/>
                    <a:pt x="111" y="184"/>
                    <a:pt x="111" y="185"/>
                  </a:cubicBezTo>
                  <a:cubicBezTo>
                    <a:pt x="111" y="186"/>
                    <a:pt x="109" y="181"/>
                    <a:pt x="109" y="184"/>
                  </a:cubicBezTo>
                  <a:cubicBezTo>
                    <a:pt x="109" y="184"/>
                    <a:pt x="109" y="182"/>
                    <a:pt x="110" y="182"/>
                  </a:cubicBezTo>
                  <a:close/>
                  <a:moveTo>
                    <a:pt x="217" y="173"/>
                  </a:moveTo>
                  <a:cubicBezTo>
                    <a:pt x="220" y="169"/>
                    <a:pt x="214" y="179"/>
                    <a:pt x="215" y="177"/>
                  </a:cubicBezTo>
                  <a:cubicBezTo>
                    <a:pt x="215" y="173"/>
                    <a:pt x="215" y="176"/>
                    <a:pt x="217" y="173"/>
                  </a:cubicBezTo>
                  <a:close/>
                  <a:moveTo>
                    <a:pt x="201" y="181"/>
                  </a:moveTo>
                  <a:cubicBezTo>
                    <a:pt x="201" y="178"/>
                    <a:pt x="203" y="176"/>
                    <a:pt x="204" y="173"/>
                  </a:cubicBezTo>
                  <a:cubicBezTo>
                    <a:pt x="206" y="167"/>
                    <a:pt x="203" y="180"/>
                    <a:pt x="201" y="182"/>
                  </a:cubicBezTo>
                  <a:cubicBezTo>
                    <a:pt x="200" y="182"/>
                    <a:pt x="201" y="180"/>
                    <a:pt x="201" y="181"/>
                  </a:cubicBezTo>
                  <a:close/>
                  <a:moveTo>
                    <a:pt x="85" y="168"/>
                  </a:moveTo>
                  <a:cubicBezTo>
                    <a:pt x="84" y="166"/>
                    <a:pt x="89" y="170"/>
                    <a:pt x="89" y="170"/>
                  </a:cubicBezTo>
                  <a:cubicBezTo>
                    <a:pt x="90" y="171"/>
                    <a:pt x="86" y="169"/>
                    <a:pt x="85" y="168"/>
                  </a:cubicBezTo>
                  <a:close/>
                  <a:moveTo>
                    <a:pt x="27" y="167"/>
                  </a:moveTo>
                  <a:cubicBezTo>
                    <a:pt x="26" y="166"/>
                    <a:pt x="23" y="161"/>
                    <a:pt x="24" y="160"/>
                  </a:cubicBezTo>
                  <a:cubicBezTo>
                    <a:pt x="24" y="160"/>
                    <a:pt x="29" y="169"/>
                    <a:pt x="27" y="167"/>
                  </a:cubicBezTo>
                  <a:close/>
                  <a:moveTo>
                    <a:pt x="79" y="168"/>
                  </a:moveTo>
                  <a:cubicBezTo>
                    <a:pt x="75" y="163"/>
                    <a:pt x="81" y="170"/>
                    <a:pt x="79" y="168"/>
                  </a:cubicBezTo>
                  <a:cubicBezTo>
                    <a:pt x="79" y="168"/>
                    <a:pt x="79" y="168"/>
                    <a:pt x="79" y="168"/>
                  </a:cubicBezTo>
                  <a:close/>
                  <a:moveTo>
                    <a:pt x="43" y="223"/>
                  </a:moveTo>
                  <a:cubicBezTo>
                    <a:pt x="42" y="222"/>
                    <a:pt x="38" y="220"/>
                    <a:pt x="37" y="218"/>
                  </a:cubicBezTo>
                  <a:cubicBezTo>
                    <a:pt x="36" y="218"/>
                    <a:pt x="36" y="217"/>
                    <a:pt x="36" y="216"/>
                  </a:cubicBezTo>
                  <a:cubicBezTo>
                    <a:pt x="35" y="215"/>
                    <a:pt x="33" y="215"/>
                    <a:pt x="32" y="214"/>
                  </a:cubicBezTo>
                  <a:cubicBezTo>
                    <a:pt x="32" y="214"/>
                    <a:pt x="30" y="210"/>
                    <a:pt x="29" y="209"/>
                  </a:cubicBezTo>
                  <a:cubicBezTo>
                    <a:pt x="28" y="208"/>
                    <a:pt x="26" y="207"/>
                    <a:pt x="25" y="205"/>
                  </a:cubicBezTo>
                  <a:cubicBezTo>
                    <a:pt x="23" y="204"/>
                    <a:pt x="21" y="200"/>
                    <a:pt x="19" y="197"/>
                  </a:cubicBezTo>
                  <a:cubicBezTo>
                    <a:pt x="18" y="195"/>
                    <a:pt x="15" y="192"/>
                    <a:pt x="14" y="190"/>
                  </a:cubicBezTo>
                  <a:cubicBezTo>
                    <a:pt x="11" y="185"/>
                    <a:pt x="9" y="177"/>
                    <a:pt x="7" y="173"/>
                  </a:cubicBezTo>
                  <a:cubicBezTo>
                    <a:pt x="6" y="170"/>
                    <a:pt x="0" y="155"/>
                    <a:pt x="1" y="153"/>
                  </a:cubicBezTo>
                  <a:cubicBezTo>
                    <a:pt x="2" y="153"/>
                    <a:pt x="5" y="163"/>
                    <a:pt x="6" y="164"/>
                  </a:cubicBezTo>
                  <a:cubicBezTo>
                    <a:pt x="13" y="181"/>
                    <a:pt x="21" y="195"/>
                    <a:pt x="32" y="208"/>
                  </a:cubicBezTo>
                  <a:cubicBezTo>
                    <a:pt x="37" y="214"/>
                    <a:pt x="40" y="219"/>
                    <a:pt x="46" y="224"/>
                  </a:cubicBezTo>
                  <a:cubicBezTo>
                    <a:pt x="46" y="224"/>
                    <a:pt x="48" y="226"/>
                    <a:pt x="47" y="227"/>
                  </a:cubicBezTo>
                  <a:cubicBezTo>
                    <a:pt x="45" y="227"/>
                    <a:pt x="44" y="224"/>
                    <a:pt x="43" y="223"/>
                  </a:cubicBezTo>
                  <a:close/>
                  <a:moveTo>
                    <a:pt x="23" y="157"/>
                  </a:moveTo>
                  <a:cubicBezTo>
                    <a:pt x="22" y="155"/>
                    <a:pt x="20" y="153"/>
                    <a:pt x="22" y="151"/>
                  </a:cubicBezTo>
                  <a:cubicBezTo>
                    <a:pt x="22" y="150"/>
                    <a:pt x="24" y="158"/>
                    <a:pt x="23" y="157"/>
                  </a:cubicBezTo>
                  <a:close/>
                  <a:moveTo>
                    <a:pt x="206" y="156"/>
                  </a:moveTo>
                  <a:cubicBezTo>
                    <a:pt x="204" y="156"/>
                    <a:pt x="206" y="157"/>
                    <a:pt x="204" y="158"/>
                  </a:cubicBezTo>
                  <a:cubicBezTo>
                    <a:pt x="203" y="158"/>
                    <a:pt x="204" y="156"/>
                    <a:pt x="204" y="157"/>
                  </a:cubicBezTo>
                  <a:cubicBezTo>
                    <a:pt x="204" y="157"/>
                    <a:pt x="202" y="154"/>
                    <a:pt x="203" y="153"/>
                  </a:cubicBezTo>
                  <a:cubicBezTo>
                    <a:pt x="203" y="152"/>
                    <a:pt x="205" y="152"/>
                    <a:pt x="205" y="151"/>
                  </a:cubicBezTo>
                  <a:cubicBezTo>
                    <a:pt x="205" y="152"/>
                    <a:pt x="207" y="144"/>
                    <a:pt x="206" y="150"/>
                  </a:cubicBezTo>
                  <a:cubicBezTo>
                    <a:pt x="205" y="153"/>
                    <a:pt x="204" y="155"/>
                    <a:pt x="207" y="157"/>
                  </a:cubicBezTo>
                  <a:cubicBezTo>
                    <a:pt x="211" y="158"/>
                    <a:pt x="206" y="156"/>
                    <a:pt x="206" y="156"/>
                  </a:cubicBezTo>
                  <a:close/>
                  <a:moveTo>
                    <a:pt x="206" y="146"/>
                  </a:moveTo>
                  <a:cubicBezTo>
                    <a:pt x="205" y="143"/>
                    <a:pt x="204" y="140"/>
                    <a:pt x="206" y="138"/>
                  </a:cubicBezTo>
                  <a:cubicBezTo>
                    <a:pt x="206" y="139"/>
                    <a:pt x="207" y="149"/>
                    <a:pt x="206" y="146"/>
                  </a:cubicBezTo>
                  <a:close/>
                  <a:moveTo>
                    <a:pt x="20" y="98"/>
                  </a:moveTo>
                  <a:cubicBezTo>
                    <a:pt x="21" y="96"/>
                    <a:pt x="19" y="103"/>
                    <a:pt x="18" y="103"/>
                  </a:cubicBezTo>
                  <a:cubicBezTo>
                    <a:pt x="18" y="103"/>
                    <a:pt x="19" y="99"/>
                    <a:pt x="20" y="98"/>
                  </a:cubicBezTo>
                  <a:close/>
                  <a:moveTo>
                    <a:pt x="205" y="97"/>
                  </a:moveTo>
                  <a:cubicBezTo>
                    <a:pt x="205" y="94"/>
                    <a:pt x="209" y="108"/>
                    <a:pt x="209" y="108"/>
                  </a:cubicBezTo>
                  <a:cubicBezTo>
                    <a:pt x="209" y="107"/>
                    <a:pt x="209" y="112"/>
                    <a:pt x="209" y="112"/>
                  </a:cubicBezTo>
                  <a:cubicBezTo>
                    <a:pt x="207" y="113"/>
                    <a:pt x="209" y="111"/>
                    <a:pt x="208" y="110"/>
                  </a:cubicBezTo>
                  <a:cubicBezTo>
                    <a:pt x="207" y="108"/>
                    <a:pt x="206" y="110"/>
                    <a:pt x="206" y="109"/>
                  </a:cubicBezTo>
                  <a:cubicBezTo>
                    <a:pt x="205" y="108"/>
                    <a:pt x="207" y="109"/>
                    <a:pt x="207" y="107"/>
                  </a:cubicBezTo>
                  <a:cubicBezTo>
                    <a:pt x="207" y="105"/>
                    <a:pt x="205" y="106"/>
                    <a:pt x="205" y="105"/>
                  </a:cubicBezTo>
                  <a:cubicBezTo>
                    <a:pt x="205" y="101"/>
                    <a:pt x="206" y="107"/>
                    <a:pt x="207" y="105"/>
                  </a:cubicBezTo>
                  <a:cubicBezTo>
                    <a:pt x="207" y="104"/>
                    <a:pt x="205" y="99"/>
                    <a:pt x="205" y="97"/>
                  </a:cubicBezTo>
                  <a:close/>
                  <a:moveTo>
                    <a:pt x="40" y="86"/>
                  </a:moveTo>
                  <a:cubicBezTo>
                    <a:pt x="41" y="85"/>
                    <a:pt x="38" y="89"/>
                    <a:pt x="38" y="91"/>
                  </a:cubicBezTo>
                  <a:cubicBezTo>
                    <a:pt x="36" y="95"/>
                    <a:pt x="38" y="87"/>
                    <a:pt x="40" y="86"/>
                  </a:cubicBezTo>
                  <a:close/>
                  <a:moveTo>
                    <a:pt x="26" y="79"/>
                  </a:moveTo>
                  <a:cubicBezTo>
                    <a:pt x="26" y="79"/>
                    <a:pt x="29" y="71"/>
                    <a:pt x="30" y="71"/>
                  </a:cubicBezTo>
                  <a:cubicBezTo>
                    <a:pt x="31" y="71"/>
                    <a:pt x="27" y="78"/>
                    <a:pt x="26" y="80"/>
                  </a:cubicBezTo>
                  <a:cubicBezTo>
                    <a:pt x="23" y="83"/>
                    <a:pt x="22" y="84"/>
                    <a:pt x="24" y="81"/>
                  </a:cubicBezTo>
                  <a:cubicBezTo>
                    <a:pt x="24" y="80"/>
                    <a:pt x="25" y="80"/>
                    <a:pt x="26" y="79"/>
                  </a:cubicBezTo>
                  <a:close/>
                  <a:moveTo>
                    <a:pt x="193" y="63"/>
                  </a:moveTo>
                  <a:cubicBezTo>
                    <a:pt x="188" y="58"/>
                    <a:pt x="196" y="66"/>
                    <a:pt x="193" y="63"/>
                  </a:cubicBezTo>
                  <a:cubicBezTo>
                    <a:pt x="193" y="63"/>
                    <a:pt x="193" y="63"/>
                    <a:pt x="193" y="63"/>
                  </a:cubicBezTo>
                  <a:close/>
                  <a:moveTo>
                    <a:pt x="188" y="51"/>
                  </a:moveTo>
                  <a:cubicBezTo>
                    <a:pt x="186" y="51"/>
                    <a:pt x="189" y="50"/>
                    <a:pt x="189" y="52"/>
                  </a:cubicBezTo>
                  <a:cubicBezTo>
                    <a:pt x="189" y="53"/>
                    <a:pt x="188" y="53"/>
                    <a:pt x="188" y="53"/>
                  </a:cubicBezTo>
                  <a:cubicBezTo>
                    <a:pt x="188" y="54"/>
                    <a:pt x="189" y="55"/>
                    <a:pt x="190" y="55"/>
                  </a:cubicBezTo>
                  <a:cubicBezTo>
                    <a:pt x="189" y="55"/>
                    <a:pt x="186" y="54"/>
                    <a:pt x="186" y="52"/>
                  </a:cubicBezTo>
                  <a:cubicBezTo>
                    <a:pt x="186" y="52"/>
                    <a:pt x="188" y="52"/>
                    <a:pt x="188" y="52"/>
                  </a:cubicBezTo>
                  <a:cubicBezTo>
                    <a:pt x="188" y="53"/>
                    <a:pt x="187" y="51"/>
                    <a:pt x="188" y="51"/>
                  </a:cubicBezTo>
                  <a:close/>
                  <a:moveTo>
                    <a:pt x="185" y="50"/>
                  </a:moveTo>
                  <a:cubicBezTo>
                    <a:pt x="185" y="50"/>
                    <a:pt x="183" y="48"/>
                    <a:pt x="184" y="48"/>
                  </a:cubicBezTo>
                  <a:cubicBezTo>
                    <a:pt x="183" y="48"/>
                    <a:pt x="179" y="45"/>
                    <a:pt x="179" y="45"/>
                  </a:cubicBezTo>
                  <a:cubicBezTo>
                    <a:pt x="179" y="44"/>
                    <a:pt x="187" y="48"/>
                    <a:pt x="187" y="49"/>
                  </a:cubicBezTo>
                  <a:cubicBezTo>
                    <a:pt x="187" y="51"/>
                    <a:pt x="184" y="50"/>
                    <a:pt x="185" y="50"/>
                  </a:cubicBezTo>
                  <a:close/>
                  <a:moveTo>
                    <a:pt x="186" y="42"/>
                  </a:moveTo>
                  <a:cubicBezTo>
                    <a:pt x="185" y="41"/>
                    <a:pt x="184" y="41"/>
                    <a:pt x="186" y="42"/>
                  </a:cubicBezTo>
                  <a:cubicBezTo>
                    <a:pt x="187" y="43"/>
                    <a:pt x="194" y="46"/>
                    <a:pt x="192" y="48"/>
                  </a:cubicBezTo>
                  <a:cubicBezTo>
                    <a:pt x="192" y="48"/>
                    <a:pt x="188" y="44"/>
                    <a:pt x="188" y="44"/>
                  </a:cubicBezTo>
                  <a:cubicBezTo>
                    <a:pt x="186" y="43"/>
                    <a:pt x="188" y="45"/>
                    <a:pt x="186" y="42"/>
                  </a:cubicBezTo>
                  <a:close/>
                  <a:moveTo>
                    <a:pt x="192" y="22"/>
                  </a:moveTo>
                  <a:cubicBezTo>
                    <a:pt x="191" y="21"/>
                    <a:pt x="196" y="24"/>
                    <a:pt x="199" y="26"/>
                  </a:cubicBezTo>
                  <a:cubicBezTo>
                    <a:pt x="201" y="28"/>
                    <a:pt x="204" y="32"/>
                    <a:pt x="200" y="28"/>
                  </a:cubicBezTo>
                  <a:cubicBezTo>
                    <a:pt x="197" y="26"/>
                    <a:pt x="193" y="24"/>
                    <a:pt x="192" y="22"/>
                  </a:cubicBezTo>
                  <a:close/>
                  <a:moveTo>
                    <a:pt x="113" y="4"/>
                  </a:moveTo>
                  <a:cubicBezTo>
                    <a:pt x="113" y="5"/>
                    <a:pt x="111" y="3"/>
                    <a:pt x="110" y="4"/>
                  </a:cubicBezTo>
                  <a:cubicBezTo>
                    <a:pt x="108" y="4"/>
                    <a:pt x="107" y="7"/>
                    <a:pt x="107" y="7"/>
                  </a:cubicBezTo>
                  <a:cubicBezTo>
                    <a:pt x="106" y="7"/>
                    <a:pt x="106" y="4"/>
                    <a:pt x="104" y="7"/>
                  </a:cubicBezTo>
                  <a:cubicBezTo>
                    <a:pt x="104" y="7"/>
                    <a:pt x="107" y="6"/>
                    <a:pt x="105" y="10"/>
                  </a:cubicBezTo>
                  <a:cubicBezTo>
                    <a:pt x="102" y="13"/>
                    <a:pt x="103" y="11"/>
                    <a:pt x="105" y="10"/>
                  </a:cubicBezTo>
                  <a:cubicBezTo>
                    <a:pt x="109" y="9"/>
                    <a:pt x="116" y="11"/>
                    <a:pt x="118" y="10"/>
                  </a:cubicBezTo>
                  <a:cubicBezTo>
                    <a:pt x="118" y="10"/>
                    <a:pt x="119" y="7"/>
                    <a:pt x="119" y="6"/>
                  </a:cubicBezTo>
                  <a:cubicBezTo>
                    <a:pt x="119" y="6"/>
                    <a:pt x="118" y="6"/>
                    <a:pt x="118" y="6"/>
                  </a:cubicBezTo>
                  <a:cubicBezTo>
                    <a:pt x="117" y="5"/>
                    <a:pt x="118" y="5"/>
                    <a:pt x="118" y="5"/>
                  </a:cubicBezTo>
                  <a:cubicBezTo>
                    <a:pt x="120" y="3"/>
                    <a:pt x="120" y="5"/>
                    <a:pt x="120" y="6"/>
                  </a:cubicBezTo>
                  <a:cubicBezTo>
                    <a:pt x="122" y="6"/>
                    <a:pt x="125" y="8"/>
                    <a:pt x="122" y="9"/>
                  </a:cubicBezTo>
                  <a:cubicBezTo>
                    <a:pt x="122" y="9"/>
                    <a:pt x="120" y="9"/>
                    <a:pt x="121" y="10"/>
                  </a:cubicBezTo>
                  <a:cubicBezTo>
                    <a:pt x="123" y="12"/>
                    <a:pt x="123" y="8"/>
                    <a:pt x="125" y="9"/>
                  </a:cubicBezTo>
                  <a:cubicBezTo>
                    <a:pt x="125" y="9"/>
                    <a:pt x="125" y="12"/>
                    <a:pt x="125" y="12"/>
                  </a:cubicBezTo>
                  <a:cubicBezTo>
                    <a:pt x="126" y="13"/>
                    <a:pt x="134" y="11"/>
                    <a:pt x="134" y="9"/>
                  </a:cubicBezTo>
                  <a:cubicBezTo>
                    <a:pt x="134" y="9"/>
                    <a:pt x="132" y="8"/>
                    <a:pt x="133" y="8"/>
                  </a:cubicBezTo>
                  <a:cubicBezTo>
                    <a:pt x="136" y="7"/>
                    <a:pt x="131" y="14"/>
                    <a:pt x="132" y="14"/>
                  </a:cubicBezTo>
                  <a:cubicBezTo>
                    <a:pt x="133" y="16"/>
                    <a:pt x="134" y="10"/>
                    <a:pt x="134" y="10"/>
                  </a:cubicBezTo>
                  <a:cubicBezTo>
                    <a:pt x="134" y="10"/>
                    <a:pt x="140" y="11"/>
                    <a:pt x="140" y="12"/>
                  </a:cubicBezTo>
                  <a:cubicBezTo>
                    <a:pt x="139" y="11"/>
                    <a:pt x="136" y="16"/>
                    <a:pt x="137" y="15"/>
                  </a:cubicBezTo>
                  <a:cubicBezTo>
                    <a:pt x="136" y="16"/>
                    <a:pt x="137" y="12"/>
                    <a:pt x="135" y="13"/>
                  </a:cubicBezTo>
                  <a:cubicBezTo>
                    <a:pt x="135" y="13"/>
                    <a:pt x="132" y="18"/>
                    <a:pt x="132" y="18"/>
                  </a:cubicBezTo>
                  <a:cubicBezTo>
                    <a:pt x="132" y="19"/>
                    <a:pt x="142" y="14"/>
                    <a:pt x="139" y="18"/>
                  </a:cubicBezTo>
                  <a:cubicBezTo>
                    <a:pt x="139" y="18"/>
                    <a:pt x="138" y="19"/>
                    <a:pt x="139" y="19"/>
                  </a:cubicBezTo>
                  <a:cubicBezTo>
                    <a:pt x="141" y="20"/>
                    <a:pt x="141" y="17"/>
                    <a:pt x="142" y="18"/>
                  </a:cubicBezTo>
                  <a:cubicBezTo>
                    <a:pt x="144" y="18"/>
                    <a:pt x="140" y="19"/>
                    <a:pt x="142" y="21"/>
                  </a:cubicBezTo>
                  <a:cubicBezTo>
                    <a:pt x="141" y="20"/>
                    <a:pt x="145" y="21"/>
                    <a:pt x="146" y="20"/>
                  </a:cubicBezTo>
                  <a:cubicBezTo>
                    <a:pt x="146" y="20"/>
                    <a:pt x="147" y="17"/>
                    <a:pt x="148" y="18"/>
                  </a:cubicBezTo>
                  <a:cubicBezTo>
                    <a:pt x="149" y="20"/>
                    <a:pt x="146" y="22"/>
                    <a:pt x="145" y="23"/>
                  </a:cubicBezTo>
                  <a:cubicBezTo>
                    <a:pt x="144" y="23"/>
                    <a:pt x="143" y="21"/>
                    <a:pt x="141" y="21"/>
                  </a:cubicBezTo>
                  <a:cubicBezTo>
                    <a:pt x="139" y="22"/>
                    <a:pt x="140" y="28"/>
                    <a:pt x="141" y="25"/>
                  </a:cubicBezTo>
                  <a:cubicBezTo>
                    <a:pt x="142" y="22"/>
                    <a:pt x="144" y="25"/>
                    <a:pt x="143" y="25"/>
                  </a:cubicBezTo>
                  <a:cubicBezTo>
                    <a:pt x="144" y="26"/>
                    <a:pt x="147" y="25"/>
                    <a:pt x="147" y="25"/>
                  </a:cubicBezTo>
                  <a:cubicBezTo>
                    <a:pt x="148" y="25"/>
                    <a:pt x="146" y="27"/>
                    <a:pt x="146" y="26"/>
                  </a:cubicBezTo>
                  <a:cubicBezTo>
                    <a:pt x="145" y="29"/>
                    <a:pt x="151" y="29"/>
                    <a:pt x="151" y="29"/>
                  </a:cubicBezTo>
                  <a:cubicBezTo>
                    <a:pt x="152" y="30"/>
                    <a:pt x="151" y="31"/>
                    <a:pt x="151" y="32"/>
                  </a:cubicBezTo>
                  <a:cubicBezTo>
                    <a:pt x="153" y="35"/>
                    <a:pt x="162" y="33"/>
                    <a:pt x="164" y="36"/>
                  </a:cubicBezTo>
                  <a:cubicBezTo>
                    <a:pt x="164" y="36"/>
                    <a:pt x="165" y="37"/>
                    <a:pt x="165" y="37"/>
                  </a:cubicBezTo>
                  <a:cubicBezTo>
                    <a:pt x="166" y="37"/>
                    <a:pt x="168" y="32"/>
                    <a:pt x="166" y="31"/>
                  </a:cubicBezTo>
                  <a:cubicBezTo>
                    <a:pt x="163" y="29"/>
                    <a:pt x="170" y="30"/>
                    <a:pt x="171" y="31"/>
                  </a:cubicBezTo>
                  <a:cubicBezTo>
                    <a:pt x="173" y="32"/>
                    <a:pt x="178" y="37"/>
                    <a:pt x="171" y="34"/>
                  </a:cubicBezTo>
                  <a:cubicBezTo>
                    <a:pt x="168" y="32"/>
                    <a:pt x="169" y="32"/>
                    <a:pt x="167" y="35"/>
                  </a:cubicBezTo>
                  <a:cubicBezTo>
                    <a:pt x="167" y="36"/>
                    <a:pt x="165" y="35"/>
                    <a:pt x="166" y="36"/>
                  </a:cubicBezTo>
                  <a:cubicBezTo>
                    <a:pt x="167" y="39"/>
                    <a:pt x="171" y="38"/>
                    <a:pt x="171" y="38"/>
                  </a:cubicBezTo>
                  <a:cubicBezTo>
                    <a:pt x="172" y="38"/>
                    <a:pt x="171" y="39"/>
                    <a:pt x="171" y="39"/>
                  </a:cubicBezTo>
                  <a:cubicBezTo>
                    <a:pt x="172" y="41"/>
                    <a:pt x="175" y="40"/>
                    <a:pt x="177" y="42"/>
                  </a:cubicBezTo>
                  <a:cubicBezTo>
                    <a:pt x="178" y="43"/>
                    <a:pt x="180" y="44"/>
                    <a:pt x="178" y="44"/>
                  </a:cubicBezTo>
                  <a:cubicBezTo>
                    <a:pt x="177" y="45"/>
                    <a:pt x="173" y="39"/>
                    <a:pt x="171" y="41"/>
                  </a:cubicBezTo>
                  <a:cubicBezTo>
                    <a:pt x="171" y="41"/>
                    <a:pt x="183" y="50"/>
                    <a:pt x="176" y="46"/>
                  </a:cubicBezTo>
                  <a:cubicBezTo>
                    <a:pt x="175" y="45"/>
                    <a:pt x="172" y="42"/>
                    <a:pt x="171" y="42"/>
                  </a:cubicBezTo>
                  <a:cubicBezTo>
                    <a:pt x="168" y="43"/>
                    <a:pt x="176" y="46"/>
                    <a:pt x="174" y="47"/>
                  </a:cubicBezTo>
                  <a:cubicBezTo>
                    <a:pt x="174" y="48"/>
                    <a:pt x="170" y="45"/>
                    <a:pt x="171" y="44"/>
                  </a:cubicBezTo>
                  <a:cubicBezTo>
                    <a:pt x="170" y="45"/>
                    <a:pt x="169" y="49"/>
                    <a:pt x="169" y="49"/>
                  </a:cubicBezTo>
                  <a:cubicBezTo>
                    <a:pt x="170" y="52"/>
                    <a:pt x="172" y="50"/>
                    <a:pt x="174" y="51"/>
                  </a:cubicBezTo>
                  <a:cubicBezTo>
                    <a:pt x="174" y="51"/>
                    <a:pt x="176" y="55"/>
                    <a:pt x="176" y="55"/>
                  </a:cubicBezTo>
                  <a:cubicBezTo>
                    <a:pt x="176" y="55"/>
                    <a:pt x="172" y="55"/>
                    <a:pt x="172" y="55"/>
                  </a:cubicBezTo>
                  <a:cubicBezTo>
                    <a:pt x="170" y="57"/>
                    <a:pt x="176" y="58"/>
                    <a:pt x="175" y="58"/>
                  </a:cubicBezTo>
                  <a:cubicBezTo>
                    <a:pt x="178" y="60"/>
                    <a:pt x="176" y="61"/>
                    <a:pt x="178" y="63"/>
                  </a:cubicBezTo>
                  <a:cubicBezTo>
                    <a:pt x="178" y="63"/>
                    <a:pt x="180" y="61"/>
                    <a:pt x="181" y="63"/>
                  </a:cubicBezTo>
                  <a:cubicBezTo>
                    <a:pt x="181" y="62"/>
                    <a:pt x="181" y="66"/>
                    <a:pt x="181" y="68"/>
                  </a:cubicBezTo>
                  <a:cubicBezTo>
                    <a:pt x="182" y="69"/>
                    <a:pt x="184" y="68"/>
                    <a:pt x="186" y="70"/>
                  </a:cubicBezTo>
                  <a:cubicBezTo>
                    <a:pt x="186" y="71"/>
                    <a:pt x="186" y="72"/>
                    <a:pt x="186" y="73"/>
                  </a:cubicBezTo>
                  <a:cubicBezTo>
                    <a:pt x="187" y="73"/>
                    <a:pt x="187" y="72"/>
                    <a:pt x="187" y="73"/>
                  </a:cubicBezTo>
                  <a:cubicBezTo>
                    <a:pt x="188" y="75"/>
                    <a:pt x="192" y="77"/>
                    <a:pt x="193" y="73"/>
                  </a:cubicBezTo>
                  <a:cubicBezTo>
                    <a:pt x="193" y="73"/>
                    <a:pt x="192" y="71"/>
                    <a:pt x="192" y="71"/>
                  </a:cubicBezTo>
                  <a:cubicBezTo>
                    <a:pt x="194" y="71"/>
                    <a:pt x="195" y="74"/>
                    <a:pt x="195" y="74"/>
                  </a:cubicBezTo>
                  <a:cubicBezTo>
                    <a:pt x="194" y="71"/>
                    <a:pt x="190" y="80"/>
                    <a:pt x="195" y="80"/>
                  </a:cubicBezTo>
                  <a:cubicBezTo>
                    <a:pt x="198" y="79"/>
                    <a:pt x="196" y="76"/>
                    <a:pt x="196" y="81"/>
                  </a:cubicBezTo>
                  <a:cubicBezTo>
                    <a:pt x="196" y="81"/>
                    <a:pt x="197" y="84"/>
                    <a:pt x="197" y="84"/>
                  </a:cubicBezTo>
                  <a:cubicBezTo>
                    <a:pt x="197" y="84"/>
                    <a:pt x="200" y="80"/>
                    <a:pt x="200" y="85"/>
                  </a:cubicBezTo>
                  <a:cubicBezTo>
                    <a:pt x="200" y="85"/>
                    <a:pt x="198" y="84"/>
                    <a:pt x="198" y="85"/>
                  </a:cubicBezTo>
                  <a:cubicBezTo>
                    <a:pt x="198" y="83"/>
                    <a:pt x="200" y="94"/>
                    <a:pt x="199" y="94"/>
                  </a:cubicBezTo>
                  <a:cubicBezTo>
                    <a:pt x="201" y="95"/>
                    <a:pt x="201" y="91"/>
                    <a:pt x="202" y="91"/>
                  </a:cubicBezTo>
                  <a:cubicBezTo>
                    <a:pt x="204" y="91"/>
                    <a:pt x="203" y="95"/>
                    <a:pt x="204" y="94"/>
                  </a:cubicBezTo>
                  <a:cubicBezTo>
                    <a:pt x="204" y="94"/>
                    <a:pt x="201" y="95"/>
                    <a:pt x="201" y="96"/>
                  </a:cubicBezTo>
                  <a:cubicBezTo>
                    <a:pt x="200" y="97"/>
                    <a:pt x="202" y="102"/>
                    <a:pt x="203" y="103"/>
                  </a:cubicBezTo>
                  <a:cubicBezTo>
                    <a:pt x="204" y="108"/>
                    <a:pt x="208" y="131"/>
                    <a:pt x="206" y="134"/>
                  </a:cubicBezTo>
                  <a:cubicBezTo>
                    <a:pt x="205" y="135"/>
                    <a:pt x="205" y="129"/>
                    <a:pt x="203" y="132"/>
                  </a:cubicBezTo>
                  <a:cubicBezTo>
                    <a:pt x="202" y="133"/>
                    <a:pt x="202" y="137"/>
                    <a:pt x="201" y="137"/>
                  </a:cubicBezTo>
                  <a:cubicBezTo>
                    <a:pt x="198" y="137"/>
                    <a:pt x="201" y="126"/>
                    <a:pt x="201" y="124"/>
                  </a:cubicBezTo>
                  <a:cubicBezTo>
                    <a:pt x="201" y="125"/>
                    <a:pt x="198" y="126"/>
                    <a:pt x="199" y="124"/>
                  </a:cubicBezTo>
                  <a:cubicBezTo>
                    <a:pt x="197" y="128"/>
                    <a:pt x="199" y="133"/>
                    <a:pt x="198" y="134"/>
                  </a:cubicBezTo>
                  <a:cubicBezTo>
                    <a:pt x="195" y="135"/>
                    <a:pt x="199" y="123"/>
                    <a:pt x="196" y="124"/>
                  </a:cubicBezTo>
                  <a:cubicBezTo>
                    <a:pt x="193" y="126"/>
                    <a:pt x="192" y="140"/>
                    <a:pt x="193" y="141"/>
                  </a:cubicBezTo>
                  <a:cubicBezTo>
                    <a:pt x="192" y="140"/>
                    <a:pt x="195" y="143"/>
                    <a:pt x="196" y="142"/>
                  </a:cubicBezTo>
                  <a:cubicBezTo>
                    <a:pt x="195" y="143"/>
                    <a:pt x="194" y="142"/>
                    <a:pt x="193" y="143"/>
                  </a:cubicBezTo>
                  <a:cubicBezTo>
                    <a:pt x="189" y="145"/>
                    <a:pt x="192" y="149"/>
                    <a:pt x="194" y="148"/>
                  </a:cubicBezTo>
                  <a:cubicBezTo>
                    <a:pt x="196" y="147"/>
                    <a:pt x="195" y="145"/>
                    <a:pt x="196" y="143"/>
                  </a:cubicBezTo>
                  <a:cubicBezTo>
                    <a:pt x="197" y="142"/>
                    <a:pt x="199" y="141"/>
                    <a:pt x="199" y="139"/>
                  </a:cubicBezTo>
                  <a:cubicBezTo>
                    <a:pt x="200" y="134"/>
                    <a:pt x="202" y="141"/>
                    <a:pt x="201" y="143"/>
                  </a:cubicBezTo>
                  <a:cubicBezTo>
                    <a:pt x="201" y="143"/>
                    <a:pt x="200" y="142"/>
                    <a:pt x="200" y="144"/>
                  </a:cubicBezTo>
                  <a:cubicBezTo>
                    <a:pt x="199" y="144"/>
                    <a:pt x="197" y="152"/>
                    <a:pt x="197" y="154"/>
                  </a:cubicBezTo>
                  <a:cubicBezTo>
                    <a:pt x="196" y="155"/>
                    <a:pt x="198" y="158"/>
                    <a:pt x="198" y="158"/>
                  </a:cubicBezTo>
                  <a:cubicBezTo>
                    <a:pt x="196" y="162"/>
                    <a:pt x="191" y="168"/>
                    <a:pt x="191" y="170"/>
                  </a:cubicBezTo>
                  <a:cubicBezTo>
                    <a:pt x="190" y="171"/>
                    <a:pt x="191" y="171"/>
                    <a:pt x="192" y="171"/>
                  </a:cubicBezTo>
                  <a:cubicBezTo>
                    <a:pt x="190" y="175"/>
                    <a:pt x="186" y="182"/>
                    <a:pt x="182" y="183"/>
                  </a:cubicBezTo>
                  <a:cubicBezTo>
                    <a:pt x="180" y="184"/>
                    <a:pt x="182" y="182"/>
                    <a:pt x="183" y="181"/>
                  </a:cubicBezTo>
                  <a:cubicBezTo>
                    <a:pt x="185" y="180"/>
                    <a:pt x="187" y="177"/>
                    <a:pt x="189" y="175"/>
                  </a:cubicBezTo>
                  <a:cubicBezTo>
                    <a:pt x="189" y="175"/>
                    <a:pt x="191" y="172"/>
                    <a:pt x="191" y="172"/>
                  </a:cubicBezTo>
                  <a:cubicBezTo>
                    <a:pt x="191" y="171"/>
                    <a:pt x="190" y="172"/>
                    <a:pt x="190" y="172"/>
                  </a:cubicBezTo>
                  <a:cubicBezTo>
                    <a:pt x="191" y="170"/>
                    <a:pt x="192" y="164"/>
                    <a:pt x="194" y="160"/>
                  </a:cubicBezTo>
                  <a:cubicBezTo>
                    <a:pt x="194" y="161"/>
                    <a:pt x="197" y="157"/>
                    <a:pt x="197" y="155"/>
                  </a:cubicBezTo>
                  <a:cubicBezTo>
                    <a:pt x="196" y="155"/>
                    <a:pt x="195" y="156"/>
                    <a:pt x="196" y="157"/>
                  </a:cubicBezTo>
                  <a:cubicBezTo>
                    <a:pt x="195" y="154"/>
                    <a:pt x="195" y="148"/>
                    <a:pt x="194" y="152"/>
                  </a:cubicBezTo>
                  <a:cubicBezTo>
                    <a:pt x="194" y="153"/>
                    <a:pt x="194" y="154"/>
                    <a:pt x="195" y="154"/>
                  </a:cubicBezTo>
                  <a:cubicBezTo>
                    <a:pt x="195" y="154"/>
                    <a:pt x="191" y="160"/>
                    <a:pt x="191" y="162"/>
                  </a:cubicBezTo>
                  <a:cubicBezTo>
                    <a:pt x="190" y="164"/>
                    <a:pt x="192" y="162"/>
                    <a:pt x="191" y="163"/>
                  </a:cubicBezTo>
                  <a:cubicBezTo>
                    <a:pt x="188" y="164"/>
                    <a:pt x="186" y="170"/>
                    <a:pt x="183" y="173"/>
                  </a:cubicBezTo>
                  <a:cubicBezTo>
                    <a:pt x="183" y="174"/>
                    <a:pt x="181" y="174"/>
                    <a:pt x="181" y="174"/>
                  </a:cubicBezTo>
                  <a:cubicBezTo>
                    <a:pt x="181" y="175"/>
                    <a:pt x="181" y="176"/>
                    <a:pt x="181" y="177"/>
                  </a:cubicBezTo>
                  <a:cubicBezTo>
                    <a:pt x="180" y="178"/>
                    <a:pt x="177" y="181"/>
                    <a:pt x="176" y="181"/>
                  </a:cubicBezTo>
                  <a:cubicBezTo>
                    <a:pt x="175" y="182"/>
                    <a:pt x="173" y="184"/>
                    <a:pt x="172" y="185"/>
                  </a:cubicBezTo>
                  <a:cubicBezTo>
                    <a:pt x="166" y="190"/>
                    <a:pt x="158" y="196"/>
                    <a:pt x="150" y="198"/>
                  </a:cubicBezTo>
                  <a:cubicBezTo>
                    <a:pt x="149" y="198"/>
                    <a:pt x="148" y="197"/>
                    <a:pt x="148" y="197"/>
                  </a:cubicBezTo>
                  <a:cubicBezTo>
                    <a:pt x="146" y="198"/>
                    <a:pt x="144" y="200"/>
                    <a:pt x="142" y="200"/>
                  </a:cubicBezTo>
                  <a:cubicBezTo>
                    <a:pt x="141" y="200"/>
                    <a:pt x="143" y="198"/>
                    <a:pt x="143" y="198"/>
                  </a:cubicBezTo>
                  <a:cubicBezTo>
                    <a:pt x="142" y="197"/>
                    <a:pt x="128" y="203"/>
                    <a:pt x="141" y="201"/>
                  </a:cubicBezTo>
                  <a:cubicBezTo>
                    <a:pt x="152" y="200"/>
                    <a:pt x="167" y="192"/>
                    <a:pt x="171" y="187"/>
                  </a:cubicBezTo>
                  <a:cubicBezTo>
                    <a:pt x="173" y="186"/>
                    <a:pt x="176" y="184"/>
                    <a:pt x="171" y="189"/>
                  </a:cubicBezTo>
                  <a:cubicBezTo>
                    <a:pt x="167" y="194"/>
                    <a:pt x="167" y="192"/>
                    <a:pt x="162" y="196"/>
                  </a:cubicBezTo>
                  <a:cubicBezTo>
                    <a:pt x="151" y="207"/>
                    <a:pt x="129" y="205"/>
                    <a:pt x="114" y="207"/>
                  </a:cubicBezTo>
                  <a:cubicBezTo>
                    <a:pt x="110" y="208"/>
                    <a:pt x="109" y="205"/>
                    <a:pt x="105" y="206"/>
                  </a:cubicBezTo>
                  <a:cubicBezTo>
                    <a:pt x="105" y="206"/>
                    <a:pt x="105" y="207"/>
                    <a:pt x="105" y="207"/>
                  </a:cubicBezTo>
                  <a:cubicBezTo>
                    <a:pt x="105" y="207"/>
                    <a:pt x="102" y="206"/>
                    <a:pt x="101" y="206"/>
                  </a:cubicBezTo>
                  <a:cubicBezTo>
                    <a:pt x="101" y="208"/>
                    <a:pt x="113" y="212"/>
                    <a:pt x="117" y="212"/>
                  </a:cubicBezTo>
                  <a:cubicBezTo>
                    <a:pt x="119" y="213"/>
                    <a:pt x="119" y="212"/>
                    <a:pt x="121" y="212"/>
                  </a:cubicBezTo>
                  <a:cubicBezTo>
                    <a:pt x="120" y="212"/>
                    <a:pt x="120" y="215"/>
                    <a:pt x="122" y="213"/>
                  </a:cubicBezTo>
                  <a:cubicBezTo>
                    <a:pt x="120" y="216"/>
                    <a:pt x="116" y="213"/>
                    <a:pt x="113" y="212"/>
                  </a:cubicBezTo>
                  <a:cubicBezTo>
                    <a:pt x="110" y="211"/>
                    <a:pt x="106" y="212"/>
                    <a:pt x="104" y="212"/>
                  </a:cubicBezTo>
                  <a:cubicBezTo>
                    <a:pt x="104" y="212"/>
                    <a:pt x="99" y="210"/>
                    <a:pt x="98" y="211"/>
                  </a:cubicBezTo>
                  <a:cubicBezTo>
                    <a:pt x="98" y="212"/>
                    <a:pt x="108" y="214"/>
                    <a:pt x="108" y="214"/>
                  </a:cubicBezTo>
                  <a:cubicBezTo>
                    <a:pt x="109" y="215"/>
                    <a:pt x="109" y="216"/>
                    <a:pt x="107" y="215"/>
                  </a:cubicBezTo>
                  <a:cubicBezTo>
                    <a:pt x="99" y="213"/>
                    <a:pt x="88" y="209"/>
                    <a:pt x="80" y="203"/>
                  </a:cubicBezTo>
                  <a:cubicBezTo>
                    <a:pt x="79" y="203"/>
                    <a:pt x="70" y="197"/>
                    <a:pt x="75" y="201"/>
                  </a:cubicBezTo>
                  <a:cubicBezTo>
                    <a:pt x="79" y="204"/>
                    <a:pt x="85" y="210"/>
                    <a:pt x="90" y="212"/>
                  </a:cubicBezTo>
                  <a:cubicBezTo>
                    <a:pt x="91" y="212"/>
                    <a:pt x="91" y="211"/>
                    <a:pt x="91" y="211"/>
                  </a:cubicBezTo>
                  <a:cubicBezTo>
                    <a:pt x="101" y="215"/>
                    <a:pt x="108" y="218"/>
                    <a:pt x="114" y="219"/>
                  </a:cubicBezTo>
                  <a:cubicBezTo>
                    <a:pt x="117" y="220"/>
                    <a:pt x="118" y="218"/>
                    <a:pt x="121" y="218"/>
                  </a:cubicBezTo>
                  <a:cubicBezTo>
                    <a:pt x="118" y="217"/>
                    <a:pt x="121" y="221"/>
                    <a:pt x="123" y="220"/>
                  </a:cubicBezTo>
                  <a:cubicBezTo>
                    <a:pt x="121" y="221"/>
                    <a:pt x="112" y="221"/>
                    <a:pt x="109" y="220"/>
                  </a:cubicBezTo>
                  <a:cubicBezTo>
                    <a:pt x="107" y="219"/>
                    <a:pt x="101" y="216"/>
                    <a:pt x="98" y="216"/>
                  </a:cubicBezTo>
                  <a:cubicBezTo>
                    <a:pt x="96" y="217"/>
                    <a:pt x="98" y="218"/>
                    <a:pt x="97" y="216"/>
                  </a:cubicBezTo>
                  <a:cubicBezTo>
                    <a:pt x="95" y="214"/>
                    <a:pt x="90" y="214"/>
                    <a:pt x="86" y="212"/>
                  </a:cubicBezTo>
                  <a:cubicBezTo>
                    <a:pt x="81" y="209"/>
                    <a:pt x="74" y="204"/>
                    <a:pt x="69" y="200"/>
                  </a:cubicBezTo>
                  <a:cubicBezTo>
                    <a:pt x="59" y="192"/>
                    <a:pt x="50" y="176"/>
                    <a:pt x="45" y="162"/>
                  </a:cubicBezTo>
                  <a:cubicBezTo>
                    <a:pt x="44" y="159"/>
                    <a:pt x="42" y="155"/>
                    <a:pt x="44" y="161"/>
                  </a:cubicBezTo>
                  <a:cubicBezTo>
                    <a:pt x="44" y="163"/>
                    <a:pt x="45" y="166"/>
                    <a:pt x="46" y="169"/>
                  </a:cubicBezTo>
                  <a:cubicBezTo>
                    <a:pt x="46" y="172"/>
                    <a:pt x="49" y="178"/>
                    <a:pt x="51" y="181"/>
                  </a:cubicBezTo>
                  <a:cubicBezTo>
                    <a:pt x="52" y="182"/>
                    <a:pt x="56" y="183"/>
                    <a:pt x="56" y="186"/>
                  </a:cubicBezTo>
                  <a:cubicBezTo>
                    <a:pt x="56" y="184"/>
                    <a:pt x="52" y="183"/>
                    <a:pt x="53" y="185"/>
                  </a:cubicBezTo>
                  <a:cubicBezTo>
                    <a:pt x="58" y="193"/>
                    <a:pt x="64" y="199"/>
                    <a:pt x="71" y="205"/>
                  </a:cubicBezTo>
                  <a:cubicBezTo>
                    <a:pt x="83" y="216"/>
                    <a:pt x="97" y="224"/>
                    <a:pt x="115" y="225"/>
                  </a:cubicBezTo>
                  <a:cubicBezTo>
                    <a:pt x="116" y="225"/>
                    <a:pt x="120" y="226"/>
                    <a:pt x="121" y="225"/>
                  </a:cubicBezTo>
                  <a:cubicBezTo>
                    <a:pt x="122" y="224"/>
                    <a:pt x="119" y="223"/>
                    <a:pt x="120" y="223"/>
                  </a:cubicBezTo>
                  <a:cubicBezTo>
                    <a:pt x="121" y="222"/>
                    <a:pt x="127" y="223"/>
                    <a:pt x="132" y="223"/>
                  </a:cubicBezTo>
                  <a:cubicBezTo>
                    <a:pt x="134" y="222"/>
                    <a:pt x="136" y="221"/>
                    <a:pt x="138" y="222"/>
                  </a:cubicBezTo>
                  <a:cubicBezTo>
                    <a:pt x="140" y="222"/>
                    <a:pt x="143" y="223"/>
                    <a:pt x="139" y="224"/>
                  </a:cubicBezTo>
                  <a:cubicBezTo>
                    <a:pt x="137" y="224"/>
                    <a:pt x="135" y="225"/>
                    <a:pt x="140" y="225"/>
                  </a:cubicBezTo>
                  <a:cubicBezTo>
                    <a:pt x="143" y="224"/>
                    <a:pt x="150" y="222"/>
                    <a:pt x="154" y="221"/>
                  </a:cubicBezTo>
                  <a:cubicBezTo>
                    <a:pt x="180" y="215"/>
                    <a:pt x="195" y="197"/>
                    <a:pt x="207" y="175"/>
                  </a:cubicBezTo>
                  <a:cubicBezTo>
                    <a:pt x="210" y="168"/>
                    <a:pt x="214" y="162"/>
                    <a:pt x="216" y="153"/>
                  </a:cubicBezTo>
                  <a:cubicBezTo>
                    <a:pt x="216" y="151"/>
                    <a:pt x="216" y="149"/>
                    <a:pt x="216" y="148"/>
                  </a:cubicBezTo>
                  <a:cubicBezTo>
                    <a:pt x="216" y="149"/>
                    <a:pt x="218" y="145"/>
                    <a:pt x="219" y="142"/>
                  </a:cubicBezTo>
                  <a:cubicBezTo>
                    <a:pt x="220" y="137"/>
                    <a:pt x="217" y="155"/>
                    <a:pt x="220" y="145"/>
                  </a:cubicBezTo>
                  <a:cubicBezTo>
                    <a:pt x="222" y="140"/>
                    <a:pt x="222" y="142"/>
                    <a:pt x="221" y="148"/>
                  </a:cubicBezTo>
                  <a:cubicBezTo>
                    <a:pt x="222" y="147"/>
                    <a:pt x="216" y="160"/>
                    <a:pt x="217" y="161"/>
                  </a:cubicBezTo>
                  <a:cubicBezTo>
                    <a:pt x="218" y="161"/>
                    <a:pt x="219" y="158"/>
                    <a:pt x="220" y="157"/>
                  </a:cubicBezTo>
                  <a:cubicBezTo>
                    <a:pt x="220" y="155"/>
                    <a:pt x="221" y="149"/>
                    <a:pt x="221" y="153"/>
                  </a:cubicBezTo>
                  <a:cubicBezTo>
                    <a:pt x="219" y="167"/>
                    <a:pt x="222" y="150"/>
                    <a:pt x="221" y="156"/>
                  </a:cubicBezTo>
                  <a:cubicBezTo>
                    <a:pt x="220" y="160"/>
                    <a:pt x="218" y="163"/>
                    <a:pt x="217" y="165"/>
                  </a:cubicBezTo>
                  <a:cubicBezTo>
                    <a:pt x="215" y="168"/>
                    <a:pt x="212" y="175"/>
                    <a:pt x="212" y="176"/>
                  </a:cubicBezTo>
                  <a:cubicBezTo>
                    <a:pt x="212" y="178"/>
                    <a:pt x="214" y="174"/>
                    <a:pt x="214" y="175"/>
                  </a:cubicBezTo>
                  <a:cubicBezTo>
                    <a:pt x="213" y="182"/>
                    <a:pt x="199" y="199"/>
                    <a:pt x="192" y="205"/>
                  </a:cubicBezTo>
                  <a:cubicBezTo>
                    <a:pt x="186" y="209"/>
                    <a:pt x="179" y="214"/>
                    <a:pt x="173" y="217"/>
                  </a:cubicBezTo>
                  <a:cubicBezTo>
                    <a:pt x="167" y="221"/>
                    <a:pt x="179" y="216"/>
                    <a:pt x="178" y="216"/>
                  </a:cubicBezTo>
                  <a:cubicBezTo>
                    <a:pt x="179" y="216"/>
                    <a:pt x="174" y="219"/>
                    <a:pt x="172" y="220"/>
                  </a:cubicBezTo>
                  <a:cubicBezTo>
                    <a:pt x="159" y="226"/>
                    <a:pt x="145" y="231"/>
                    <a:pt x="128" y="232"/>
                  </a:cubicBezTo>
                  <a:cubicBezTo>
                    <a:pt x="116" y="233"/>
                    <a:pt x="109" y="230"/>
                    <a:pt x="100" y="229"/>
                  </a:cubicBezTo>
                  <a:cubicBezTo>
                    <a:pt x="97" y="229"/>
                    <a:pt x="94" y="230"/>
                    <a:pt x="93" y="230"/>
                  </a:cubicBezTo>
                  <a:cubicBezTo>
                    <a:pt x="93" y="230"/>
                    <a:pt x="93" y="228"/>
                    <a:pt x="93" y="228"/>
                  </a:cubicBezTo>
                  <a:cubicBezTo>
                    <a:pt x="93" y="228"/>
                    <a:pt x="89" y="228"/>
                    <a:pt x="86" y="227"/>
                  </a:cubicBezTo>
                  <a:cubicBezTo>
                    <a:pt x="86" y="227"/>
                    <a:pt x="86" y="226"/>
                    <a:pt x="86" y="226"/>
                  </a:cubicBezTo>
                  <a:cubicBezTo>
                    <a:pt x="85" y="225"/>
                    <a:pt x="82" y="226"/>
                    <a:pt x="82" y="226"/>
                  </a:cubicBezTo>
                  <a:cubicBezTo>
                    <a:pt x="82" y="226"/>
                    <a:pt x="80" y="222"/>
                    <a:pt x="79" y="222"/>
                  </a:cubicBezTo>
                  <a:cubicBezTo>
                    <a:pt x="80" y="222"/>
                    <a:pt x="76" y="223"/>
                    <a:pt x="75" y="223"/>
                  </a:cubicBezTo>
                  <a:cubicBezTo>
                    <a:pt x="74" y="222"/>
                    <a:pt x="74" y="220"/>
                    <a:pt x="74" y="220"/>
                  </a:cubicBezTo>
                  <a:cubicBezTo>
                    <a:pt x="72" y="219"/>
                    <a:pt x="74" y="221"/>
                    <a:pt x="73" y="221"/>
                  </a:cubicBezTo>
                  <a:cubicBezTo>
                    <a:pt x="72" y="221"/>
                    <a:pt x="72" y="219"/>
                    <a:pt x="71" y="218"/>
                  </a:cubicBezTo>
                  <a:cubicBezTo>
                    <a:pt x="71" y="218"/>
                    <a:pt x="70" y="219"/>
                    <a:pt x="69" y="219"/>
                  </a:cubicBezTo>
                  <a:cubicBezTo>
                    <a:pt x="69" y="219"/>
                    <a:pt x="70" y="218"/>
                    <a:pt x="70" y="217"/>
                  </a:cubicBezTo>
                  <a:cubicBezTo>
                    <a:pt x="70" y="218"/>
                    <a:pt x="66" y="217"/>
                    <a:pt x="66" y="217"/>
                  </a:cubicBezTo>
                  <a:cubicBezTo>
                    <a:pt x="64" y="220"/>
                    <a:pt x="71" y="220"/>
                    <a:pt x="73" y="222"/>
                  </a:cubicBezTo>
                  <a:cubicBezTo>
                    <a:pt x="74" y="222"/>
                    <a:pt x="73" y="223"/>
                    <a:pt x="74" y="224"/>
                  </a:cubicBezTo>
                  <a:cubicBezTo>
                    <a:pt x="76" y="226"/>
                    <a:pt x="98" y="234"/>
                    <a:pt x="105" y="236"/>
                  </a:cubicBezTo>
                  <a:cubicBezTo>
                    <a:pt x="114" y="238"/>
                    <a:pt x="130" y="238"/>
                    <a:pt x="137" y="237"/>
                  </a:cubicBezTo>
                  <a:cubicBezTo>
                    <a:pt x="136" y="237"/>
                    <a:pt x="152" y="234"/>
                    <a:pt x="145" y="237"/>
                  </a:cubicBezTo>
                  <a:cubicBezTo>
                    <a:pt x="141" y="238"/>
                    <a:pt x="129" y="239"/>
                    <a:pt x="128" y="239"/>
                  </a:cubicBezTo>
                  <a:cubicBezTo>
                    <a:pt x="126" y="239"/>
                    <a:pt x="118" y="239"/>
                    <a:pt x="114" y="239"/>
                  </a:cubicBezTo>
                  <a:cubicBezTo>
                    <a:pt x="110" y="239"/>
                    <a:pt x="107" y="237"/>
                    <a:pt x="102" y="236"/>
                  </a:cubicBezTo>
                  <a:cubicBezTo>
                    <a:pt x="100" y="236"/>
                    <a:pt x="98" y="236"/>
                    <a:pt x="96" y="236"/>
                  </a:cubicBezTo>
                  <a:cubicBezTo>
                    <a:pt x="93" y="236"/>
                    <a:pt x="89" y="234"/>
                    <a:pt x="88" y="234"/>
                  </a:cubicBezTo>
                  <a:cubicBezTo>
                    <a:pt x="87" y="234"/>
                    <a:pt x="86" y="234"/>
                    <a:pt x="85" y="233"/>
                  </a:cubicBezTo>
                  <a:cubicBezTo>
                    <a:pt x="85" y="233"/>
                    <a:pt x="88" y="233"/>
                    <a:pt x="87" y="234"/>
                  </a:cubicBezTo>
                  <a:cubicBezTo>
                    <a:pt x="88" y="233"/>
                    <a:pt x="82" y="232"/>
                    <a:pt x="84" y="233"/>
                  </a:cubicBezTo>
                  <a:cubicBezTo>
                    <a:pt x="83" y="232"/>
                    <a:pt x="82" y="231"/>
                    <a:pt x="81" y="230"/>
                  </a:cubicBezTo>
                  <a:cubicBezTo>
                    <a:pt x="74" y="227"/>
                    <a:pt x="67" y="224"/>
                    <a:pt x="61" y="219"/>
                  </a:cubicBezTo>
                  <a:cubicBezTo>
                    <a:pt x="58" y="217"/>
                    <a:pt x="56" y="214"/>
                    <a:pt x="54" y="213"/>
                  </a:cubicBezTo>
                  <a:cubicBezTo>
                    <a:pt x="54" y="213"/>
                    <a:pt x="53" y="214"/>
                    <a:pt x="53" y="214"/>
                  </a:cubicBezTo>
                  <a:cubicBezTo>
                    <a:pt x="52" y="213"/>
                    <a:pt x="54" y="213"/>
                    <a:pt x="53" y="212"/>
                  </a:cubicBezTo>
                  <a:cubicBezTo>
                    <a:pt x="52" y="211"/>
                    <a:pt x="53" y="214"/>
                    <a:pt x="52" y="213"/>
                  </a:cubicBezTo>
                  <a:cubicBezTo>
                    <a:pt x="51" y="213"/>
                    <a:pt x="51" y="211"/>
                    <a:pt x="50" y="210"/>
                  </a:cubicBezTo>
                  <a:cubicBezTo>
                    <a:pt x="48" y="207"/>
                    <a:pt x="43" y="204"/>
                    <a:pt x="42" y="202"/>
                  </a:cubicBezTo>
                  <a:cubicBezTo>
                    <a:pt x="42" y="202"/>
                    <a:pt x="41" y="200"/>
                    <a:pt x="40" y="199"/>
                  </a:cubicBezTo>
                  <a:cubicBezTo>
                    <a:pt x="37" y="197"/>
                    <a:pt x="35" y="192"/>
                    <a:pt x="33" y="188"/>
                  </a:cubicBezTo>
                  <a:cubicBezTo>
                    <a:pt x="29" y="182"/>
                    <a:pt x="22" y="165"/>
                    <a:pt x="28" y="176"/>
                  </a:cubicBezTo>
                  <a:cubicBezTo>
                    <a:pt x="29" y="179"/>
                    <a:pt x="31" y="184"/>
                    <a:pt x="34" y="189"/>
                  </a:cubicBezTo>
                  <a:cubicBezTo>
                    <a:pt x="38" y="195"/>
                    <a:pt x="42" y="200"/>
                    <a:pt x="47" y="205"/>
                  </a:cubicBezTo>
                  <a:cubicBezTo>
                    <a:pt x="49" y="208"/>
                    <a:pt x="44" y="200"/>
                    <a:pt x="43" y="198"/>
                  </a:cubicBezTo>
                  <a:cubicBezTo>
                    <a:pt x="39" y="192"/>
                    <a:pt x="35" y="188"/>
                    <a:pt x="32" y="181"/>
                  </a:cubicBezTo>
                  <a:cubicBezTo>
                    <a:pt x="30" y="177"/>
                    <a:pt x="25" y="163"/>
                    <a:pt x="29" y="172"/>
                  </a:cubicBezTo>
                  <a:cubicBezTo>
                    <a:pt x="33" y="181"/>
                    <a:pt x="40" y="190"/>
                    <a:pt x="45" y="198"/>
                  </a:cubicBezTo>
                  <a:cubicBezTo>
                    <a:pt x="48" y="203"/>
                    <a:pt x="47" y="203"/>
                    <a:pt x="51" y="206"/>
                  </a:cubicBezTo>
                  <a:cubicBezTo>
                    <a:pt x="50" y="206"/>
                    <a:pt x="55" y="210"/>
                    <a:pt x="53" y="208"/>
                  </a:cubicBezTo>
                  <a:cubicBezTo>
                    <a:pt x="54" y="209"/>
                    <a:pt x="57" y="212"/>
                    <a:pt x="55" y="210"/>
                  </a:cubicBezTo>
                  <a:cubicBezTo>
                    <a:pt x="56" y="211"/>
                    <a:pt x="62" y="214"/>
                    <a:pt x="64" y="216"/>
                  </a:cubicBezTo>
                  <a:cubicBezTo>
                    <a:pt x="65" y="219"/>
                    <a:pt x="66" y="217"/>
                    <a:pt x="64" y="215"/>
                  </a:cubicBezTo>
                  <a:cubicBezTo>
                    <a:pt x="63" y="213"/>
                    <a:pt x="52" y="207"/>
                    <a:pt x="52" y="205"/>
                  </a:cubicBezTo>
                  <a:cubicBezTo>
                    <a:pt x="52" y="205"/>
                    <a:pt x="53" y="204"/>
                    <a:pt x="53" y="204"/>
                  </a:cubicBezTo>
                  <a:cubicBezTo>
                    <a:pt x="51" y="204"/>
                    <a:pt x="52" y="208"/>
                    <a:pt x="50" y="205"/>
                  </a:cubicBezTo>
                  <a:cubicBezTo>
                    <a:pt x="49" y="204"/>
                    <a:pt x="52" y="204"/>
                    <a:pt x="50" y="203"/>
                  </a:cubicBezTo>
                  <a:cubicBezTo>
                    <a:pt x="49" y="203"/>
                    <a:pt x="49" y="206"/>
                    <a:pt x="49" y="203"/>
                  </a:cubicBezTo>
                  <a:cubicBezTo>
                    <a:pt x="49" y="202"/>
                    <a:pt x="48" y="199"/>
                    <a:pt x="48" y="199"/>
                  </a:cubicBezTo>
                  <a:cubicBezTo>
                    <a:pt x="48" y="198"/>
                    <a:pt x="50" y="199"/>
                    <a:pt x="50" y="200"/>
                  </a:cubicBezTo>
                  <a:cubicBezTo>
                    <a:pt x="51" y="198"/>
                    <a:pt x="45" y="196"/>
                    <a:pt x="46" y="193"/>
                  </a:cubicBezTo>
                  <a:cubicBezTo>
                    <a:pt x="46" y="193"/>
                    <a:pt x="50" y="198"/>
                    <a:pt x="48" y="193"/>
                  </a:cubicBezTo>
                  <a:cubicBezTo>
                    <a:pt x="46" y="191"/>
                    <a:pt x="47" y="191"/>
                    <a:pt x="47" y="189"/>
                  </a:cubicBezTo>
                  <a:cubicBezTo>
                    <a:pt x="46" y="182"/>
                    <a:pt x="36" y="170"/>
                    <a:pt x="33" y="155"/>
                  </a:cubicBezTo>
                  <a:cubicBezTo>
                    <a:pt x="31" y="141"/>
                    <a:pt x="28" y="127"/>
                    <a:pt x="32" y="111"/>
                  </a:cubicBezTo>
                  <a:cubicBezTo>
                    <a:pt x="32" y="110"/>
                    <a:pt x="34" y="108"/>
                    <a:pt x="35" y="106"/>
                  </a:cubicBezTo>
                  <a:cubicBezTo>
                    <a:pt x="35" y="104"/>
                    <a:pt x="35" y="101"/>
                    <a:pt x="36" y="98"/>
                  </a:cubicBezTo>
                  <a:cubicBezTo>
                    <a:pt x="36" y="98"/>
                    <a:pt x="36" y="99"/>
                    <a:pt x="37" y="99"/>
                  </a:cubicBezTo>
                  <a:cubicBezTo>
                    <a:pt x="39" y="95"/>
                    <a:pt x="42" y="89"/>
                    <a:pt x="45" y="84"/>
                  </a:cubicBezTo>
                  <a:cubicBezTo>
                    <a:pt x="50" y="77"/>
                    <a:pt x="52" y="74"/>
                    <a:pt x="59" y="67"/>
                  </a:cubicBezTo>
                  <a:cubicBezTo>
                    <a:pt x="63" y="63"/>
                    <a:pt x="56" y="66"/>
                    <a:pt x="57" y="67"/>
                  </a:cubicBezTo>
                  <a:cubicBezTo>
                    <a:pt x="55" y="66"/>
                    <a:pt x="59" y="64"/>
                    <a:pt x="59" y="64"/>
                  </a:cubicBezTo>
                  <a:cubicBezTo>
                    <a:pt x="57" y="62"/>
                    <a:pt x="56" y="66"/>
                    <a:pt x="56" y="66"/>
                  </a:cubicBezTo>
                  <a:cubicBezTo>
                    <a:pt x="54" y="65"/>
                    <a:pt x="56" y="63"/>
                    <a:pt x="56" y="63"/>
                  </a:cubicBezTo>
                  <a:cubicBezTo>
                    <a:pt x="55" y="62"/>
                    <a:pt x="44" y="72"/>
                    <a:pt x="42" y="76"/>
                  </a:cubicBezTo>
                  <a:cubicBezTo>
                    <a:pt x="41" y="77"/>
                    <a:pt x="41" y="79"/>
                    <a:pt x="41" y="80"/>
                  </a:cubicBezTo>
                  <a:cubicBezTo>
                    <a:pt x="40" y="80"/>
                    <a:pt x="40" y="79"/>
                    <a:pt x="40" y="79"/>
                  </a:cubicBezTo>
                  <a:cubicBezTo>
                    <a:pt x="40" y="79"/>
                    <a:pt x="35" y="84"/>
                    <a:pt x="35" y="87"/>
                  </a:cubicBezTo>
                  <a:cubicBezTo>
                    <a:pt x="34" y="87"/>
                    <a:pt x="35" y="89"/>
                    <a:pt x="35" y="89"/>
                  </a:cubicBezTo>
                  <a:cubicBezTo>
                    <a:pt x="34" y="91"/>
                    <a:pt x="31" y="93"/>
                    <a:pt x="29" y="96"/>
                  </a:cubicBezTo>
                  <a:cubicBezTo>
                    <a:pt x="26" y="100"/>
                    <a:pt x="26" y="102"/>
                    <a:pt x="24" y="106"/>
                  </a:cubicBezTo>
                  <a:cubicBezTo>
                    <a:pt x="24" y="106"/>
                    <a:pt x="22" y="109"/>
                    <a:pt x="22" y="109"/>
                  </a:cubicBezTo>
                  <a:cubicBezTo>
                    <a:pt x="20" y="108"/>
                    <a:pt x="24" y="104"/>
                    <a:pt x="24" y="100"/>
                  </a:cubicBezTo>
                  <a:cubicBezTo>
                    <a:pt x="24" y="99"/>
                    <a:pt x="23" y="99"/>
                    <a:pt x="23" y="98"/>
                  </a:cubicBezTo>
                  <a:cubicBezTo>
                    <a:pt x="25" y="94"/>
                    <a:pt x="27" y="94"/>
                    <a:pt x="28" y="91"/>
                  </a:cubicBezTo>
                  <a:cubicBezTo>
                    <a:pt x="28" y="90"/>
                    <a:pt x="26" y="87"/>
                    <a:pt x="29" y="85"/>
                  </a:cubicBezTo>
                  <a:cubicBezTo>
                    <a:pt x="29" y="84"/>
                    <a:pt x="30" y="84"/>
                    <a:pt x="31" y="84"/>
                  </a:cubicBezTo>
                  <a:cubicBezTo>
                    <a:pt x="31" y="82"/>
                    <a:pt x="32" y="75"/>
                    <a:pt x="33" y="75"/>
                  </a:cubicBezTo>
                  <a:cubicBezTo>
                    <a:pt x="31" y="77"/>
                    <a:pt x="36" y="71"/>
                    <a:pt x="36" y="72"/>
                  </a:cubicBezTo>
                  <a:cubicBezTo>
                    <a:pt x="35" y="72"/>
                    <a:pt x="41" y="72"/>
                    <a:pt x="40" y="70"/>
                  </a:cubicBezTo>
                  <a:cubicBezTo>
                    <a:pt x="39" y="69"/>
                    <a:pt x="37" y="71"/>
                    <a:pt x="38" y="71"/>
                  </a:cubicBezTo>
                  <a:cubicBezTo>
                    <a:pt x="37" y="70"/>
                    <a:pt x="39" y="67"/>
                    <a:pt x="36" y="70"/>
                  </a:cubicBezTo>
                  <a:cubicBezTo>
                    <a:pt x="36" y="70"/>
                    <a:pt x="35" y="72"/>
                    <a:pt x="35" y="71"/>
                  </a:cubicBezTo>
                  <a:cubicBezTo>
                    <a:pt x="34" y="70"/>
                    <a:pt x="39" y="67"/>
                    <a:pt x="38" y="68"/>
                  </a:cubicBezTo>
                  <a:cubicBezTo>
                    <a:pt x="38" y="68"/>
                    <a:pt x="37" y="66"/>
                    <a:pt x="38" y="66"/>
                  </a:cubicBezTo>
                  <a:cubicBezTo>
                    <a:pt x="38" y="65"/>
                    <a:pt x="39" y="66"/>
                    <a:pt x="40" y="66"/>
                  </a:cubicBezTo>
                  <a:cubicBezTo>
                    <a:pt x="40" y="65"/>
                    <a:pt x="39" y="64"/>
                    <a:pt x="40" y="64"/>
                  </a:cubicBezTo>
                  <a:cubicBezTo>
                    <a:pt x="40" y="63"/>
                    <a:pt x="43" y="62"/>
                    <a:pt x="44" y="62"/>
                  </a:cubicBezTo>
                  <a:cubicBezTo>
                    <a:pt x="45" y="60"/>
                    <a:pt x="44" y="59"/>
                    <a:pt x="45" y="59"/>
                  </a:cubicBezTo>
                  <a:cubicBezTo>
                    <a:pt x="46" y="60"/>
                    <a:pt x="45" y="58"/>
                    <a:pt x="46" y="58"/>
                  </a:cubicBezTo>
                  <a:cubicBezTo>
                    <a:pt x="47" y="58"/>
                    <a:pt x="49" y="61"/>
                    <a:pt x="47" y="61"/>
                  </a:cubicBezTo>
                  <a:cubicBezTo>
                    <a:pt x="50" y="62"/>
                    <a:pt x="48" y="55"/>
                    <a:pt x="50" y="57"/>
                  </a:cubicBezTo>
                  <a:cubicBezTo>
                    <a:pt x="49" y="56"/>
                    <a:pt x="47" y="61"/>
                    <a:pt x="47" y="58"/>
                  </a:cubicBezTo>
                  <a:cubicBezTo>
                    <a:pt x="47" y="56"/>
                    <a:pt x="57" y="50"/>
                    <a:pt x="57" y="49"/>
                  </a:cubicBezTo>
                  <a:cubicBezTo>
                    <a:pt x="56" y="48"/>
                    <a:pt x="52" y="51"/>
                    <a:pt x="53" y="50"/>
                  </a:cubicBezTo>
                  <a:cubicBezTo>
                    <a:pt x="45" y="55"/>
                    <a:pt x="38" y="63"/>
                    <a:pt x="32" y="70"/>
                  </a:cubicBezTo>
                  <a:cubicBezTo>
                    <a:pt x="30" y="71"/>
                    <a:pt x="38" y="61"/>
                    <a:pt x="39" y="59"/>
                  </a:cubicBezTo>
                  <a:cubicBezTo>
                    <a:pt x="40" y="59"/>
                    <a:pt x="41" y="59"/>
                    <a:pt x="42" y="58"/>
                  </a:cubicBezTo>
                  <a:cubicBezTo>
                    <a:pt x="45" y="55"/>
                    <a:pt x="49" y="51"/>
                    <a:pt x="50" y="50"/>
                  </a:cubicBezTo>
                  <a:cubicBezTo>
                    <a:pt x="52" y="49"/>
                    <a:pt x="53" y="47"/>
                    <a:pt x="54" y="46"/>
                  </a:cubicBezTo>
                  <a:cubicBezTo>
                    <a:pt x="55" y="45"/>
                    <a:pt x="57" y="47"/>
                    <a:pt x="57" y="44"/>
                  </a:cubicBezTo>
                  <a:cubicBezTo>
                    <a:pt x="57" y="44"/>
                    <a:pt x="54" y="45"/>
                    <a:pt x="54" y="45"/>
                  </a:cubicBezTo>
                  <a:cubicBezTo>
                    <a:pt x="54" y="45"/>
                    <a:pt x="55" y="41"/>
                    <a:pt x="54" y="42"/>
                  </a:cubicBezTo>
                  <a:cubicBezTo>
                    <a:pt x="54" y="42"/>
                    <a:pt x="60" y="40"/>
                    <a:pt x="58" y="36"/>
                  </a:cubicBezTo>
                  <a:cubicBezTo>
                    <a:pt x="58" y="35"/>
                    <a:pt x="47" y="41"/>
                    <a:pt x="46" y="42"/>
                  </a:cubicBezTo>
                  <a:cubicBezTo>
                    <a:pt x="44" y="44"/>
                    <a:pt x="42" y="46"/>
                    <a:pt x="39" y="47"/>
                  </a:cubicBezTo>
                  <a:cubicBezTo>
                    <a:pt x="38" y="47"/>
                    <a:pt x="35" y="48"/>
                    <a:pt x="39" y="44"/>
                  </a:cubicBezTo>
                  <a:cubicBezTo>
                    <a:pt x="44" y="39"/>
                    <a:pt x="55" y="32"/>
                    <a:pt x="62" y="29"/>
                  </a:cubicBezTo>
                  <a:cubicBezTo>
                    <a:pt x="64" y="28"/>
                    <a:pt x="66" y="27"/>
                    <a:pt x="67" y="26"/>
                  </a:cubicBezTo>
                  <a:cubicBezTo>
                    <a:pt x="69" y="25"/>
                    <a:pt x="70" y="22"/>
                    <a:pt x="71" y="22"/>
                  </a:cubicBezTo>
                  <a:cubicBezTo>
                    <a:pt x="73" y="20"/>
                    <a:pt x="76" y="20"/>
                    <a:pt x="76" y="20"/>
                  </a:cubicBezTo>
                  <a:cubicBezTo>
                    <a:pt x="77" y="20"/>
                    <a:pt x="75" y="19"/>
                    <a:pt x="75" y="19"/>
                  </a:cubicBezTo>
                  <a:cubicBezTo>
                    <a:pt x="75" y="19"/>
                    <a:pt x="79" y="15"/>
                    <a:pt x="81" y="14"/>
                  </a:cubicBezTo>
                  <a:cubicBezTo>
                    <a:pt x="81" y="14"/>
                    <a:pt x="83" y="14"/>
                    <a:pt x="83" y="14"/>
                  </a:cubicBezTo>
                  <a:cubicBezTo>
                    <a:pt x="85" y="13"/>
                    <a:pt x="86" y="11"/>
                    <a:pt x="86" y="11"/>
                  </a:cubicBezTo>
                  <a:cubicBezTo>
                    <a:pt x="87" y="11"/>
                    <a:pt x="87" y="12"/>
                    <a:pt x="90" y="11"/>
                  </a:cubicBezTo>
                  <a:cubicBezTo>
                    <a:pt x="91" y="11"/>
                    <a:pt x="95" y="8"/>
                    <a:pt x="96" y="8"/>
                  </a:cubicBezTo>
                  <a:cubicBezTo>
                    <a:pt x="96" y="8"/>
                    <a:pt x="96" y="10"/>
                    <a:pt x="96" y="10"/>
                  </a:cubicBezTo>
                  <a:cubicBezTo>
                    <a:pt x="96" y="10"/>
                    <a:pt x="98" y="8"/>
                    <a:pt x="97" y="7"/>
                  </a:cubicBezTo>
                  <a:cubicBezTo>
                    <a:pt x="96" y="6"/>
                    <a:pt x="93" y="9"/>
                    <a:pt x="91" y="9"/>
                  </a:cubicBezTo>
                  <a:cubicBezTo>
                    <a:pt x="91" y="9"/>
                    <a:pt x="91" y="8"/>
                    <a:pt x="90" y="8"/>
                  </a:cubicBezTo>
                  <a:cubicBezTo>
                    <a:pt x="88" y="8"/>
                    <a:pt x="78" y="11"/>
                    <a:pt x="78" y="11"/>
                  </a:cubicBezTo>
                  <a:cubicBezTo>
                    <a:pt x="78" y="14"/>
                    <a:pt x="84" y="11"/>
                    <a:pt x="84" y="11"/>
                  </a:cubicBezTo>
                  <a:cubicBezTo>
                    <a:pt x="86" y="13"/>
                    <a:pt x="79" y="13"/>
                    <a:pt x="78" y="13"/>
                  </a:cubicBezTo>
                  <a:cubicBezTo>
                    <a:pt x="78" y="13"/>
                    <a:pt x="78" y="11"/>
                    <a:pt x="78" y="11"/>
                  </a:cubicBezTo>
                  <a:cubicBezTo>
                    <a:pt x="75" y="9"/>
                    <a:pt x="74" y="15"/>
                    <a:pt x="75" y="15"/>
                  </a:cubicBezTo>
                  <a:cubicBezTo>
                    <a:pt x="76" y="14"/>
                    <a:pt x="71" y="12"/>
                    <a:pt x="71" y="12"/>
                  </a:cubicBezTo>
                  <a:cubicBezTo>
                    <a:pt x="71" y="11"/>
                    <a:pt x="82" y="9"/>
                    <a:pt x="85" y="8"/>
                  </a:cubicBezTo>
                  <a:cubicBezTo>
                    <a:pt x="86" y="8"/>
                    <a:pt x="85" y="7"/>
                    <a:pt x="84" y="7"/>
                  </a:cubicBezTo>
                  <a:cubicBezTo>
                    <a:pt x="86" y="6"/>
                    <a:pt x="89" y="7"/>
                    <a:pt x="92" y="6"/>
                  </a:cubicBezTo>
                  <a:cubicBezTo>
                    <a:pt x="97" y="5"/>
                    <a:pt x="100" y="0"/>
                    <a:pt x="102" y="4"/>
                  </a:cubicBezTo>
                  <a:cubicBezTo>
                    <a:pt x="103" y="4"/>
                    <a:pt x="102" y="4"/>
                    <a:pt x="101" y="4"/>
                  </a:cubicBezTo>
                  <a:cubicBezTo>
                    <a:pt x="106" y="5"/>
                    <a:pt x="112" y="0"/>
                    <a:pt x="114" y="4"/>
                  </a:cubicBezTo>
                  <a:cubicBezTo>
                    <a:pt x="114" y="5"/>
                    <a:pt x="113" y="4"/>
                    <a:pt x="113" y="4"/>
                  </a:cubicBezTo>
                  <a:close/>
                  <a:moveTo>
                    <a:pt x="133" y="21"/>
                  </a:moveTo>
                  <a:cubicBezTo>
                    <a:pt x="133" y="21"/>
                    <a:pt x="132" y="19"/>
                    <a:pt x="132" y="20"/>
                  </a:cubicBezTo>
                  <a:cubicBezTo>
                    <a:pt x="130" y="24"/>
                    <a:pt x="137" y="24"/>
                    <a:pt x="139" y="23"/>
                  </a:cubicBezTo>
                  <a:cubicBezTo>
                    <a:pt x="141" y="21"/>
                    <a:pt x="138" y="20"/>
                    <a:pt x="138" y="20"/>
                  </a:cubicBezTo>
                  <a:cubicBezTo>
                    <a:pt x="138" y="21"/>
                    <a:pt x="138" y="18"/>
                    <a:pt x="139" y="18"/>
                  </a:cubicBezTo>
                  <a:cubicBezTo>
                    <a:pt x="136" y="17"/>
                    <a:pt x="135" y="21"/>
                    <a:pt x="133" y="21"/>
                  </a:cubicBezTo>
                  <a:close/>
                  <a:moveTo>
                    <a:pt x="151" y="35"/>
                  </a:moveTo>
                  <a:cubicBezTo>
                    <a:pt x="151" y="35"/>
                    <a:pt x="149" y="36"/>
                    <a:pt x="149" y="37"/>
                  </a:cubicBezTo>
                  <a:cubicBezTo>
                    <a:pt x="149" y="38"/>
                    <a:pt x="151" y="38"/>
                    <a:pt x="152" y="38"/>
                  </a:cubicBezTo>
                  <a:cubicBezTo>
                    <a:pt x="153" y="39"/>
                    <a:pt x="156" y="39"/>
                    <a:pt x="158" y="39"/>
                  </a:cubicBezTo>
                  <a:cubicBezTo>
                    <a:pt x="158" y="40"/>
                    <a:pt x="159" y="41"/>
                    <a:pt x="160" y="42"/>
                  </a:cubicBezTo>
                  <a:cubicBezTo>
                    <a:pt x="162" y="43"/>
                    <a:pt x="164" y="43"/>
                    <a:pt x="165" y="44"/>
                  </a:cubicBezTo>
                  <a:cubicBezTo>
                    <a:pt x="165" y="44"/>
                    <a:pt x="164" y="47"/>
                    <a:pt x="165" y="47"/>
                  </a:cubicBezTo>
                  <a:cubicBezTo>
                    <a:pt x="166" y="48"/>
                    <a:pt x="170" y="49"/>
                    <a:pt x="169" y="49"/>
                  </a:cubicBezTo>
                  <a:cubicBezTo>
                    <a:pt x="170" y="49"/>
                    <a:pt x="169" y="41"/>
                    <a:pt x="169" y="41"/>
                  </a:cubicBezTo>
                  <a:cubicBezTo>
                    <a:pt x="168" y="41"/>
                    <a:pt x="159" y="37"/>
                    <a:pt x="156" y="36"/>
                  </a:cubicBezTo>
                  <a:cubicBezTo>
                    <a:pt x="154" y="36"/>
                    <a:pt x="154" y="38"/>
                    <a:pt x="152" y="36"/>
                  </a:cubicBezTo>
                  <a:cubicBezTo>
                    <a:pt x="152" y="36"/>
                    <a:pt x="154" y="37"/>
                    <a:pt x="152" y="36"/>
                  </a:cubicBezTo>
                  <a:cubicBezTo>
                    <a:pt x="151" y="36"/>
                    <a:pt x="151" y="35"/>
                    <a:pt x="151" y="35"/>
                  </a:cubicBezTo>
                  <a:close/>
                  <a:moveTo>
                    <a:pt x="196" y="85"/>
                  </a:moveTo>
                  <a:cubicBezTo>
                    <a:pt x="191" y="79"/>
                    <a:pt x="197" y="91"/>
                    <a:pt x="199" y="91"/>
                  </a:cubicBezTo>
                  <a:cubicBezTo>
                    <a:pt x="200" y="90"/>
                    <a:pt x="199" y="88"/>
                    <a:pt x="198" y="87"/>
                  </a:cubicBezTo>
                  <a:cubicBezTo>
                    <a:pt x="198" y="86"/>
                    <a:pt x="196" y="84"/>
                    <a:pt x="196" y="85"/>
                  </a:cubicBezTo>
                  <a:close/>
                  <a:moveTo>
                    <a:pt x="100" y="205"/>
                  </a:moveTo>
                  <a:cubicBezTo>
                    <a:pt x="101" y="206"/>
                    <a:pt x="102" y="206"/>
                    <a:pt x="103" y="206"/>
                  </a:cubicBezTo>
                  <a:cubicBezTo>
                    <a:pt x="106" y="207"/>
                    <a:pt x="100" y="204"/>
                    <a:pt x="100" y="205"/>
                  </a:cubicBezTo>
                  <a:close/>
                  <a:moveTo>
                    <a:pt x="73" y="197"/>
                  </a:moveTo>
                  <a:cubicBezTo>
                    <a:pt x="67" y="192"/>
                    <a:pt x="79" y="202"/>
                    <a:pt x="73" y="197"/>
                  </a:cubicBezTo>
                  <a:cubicBezTo>
                    <a:pt x="73" y="197"/>
                    <a:pt x="73" y="197"/>
                    <a:pt x="73" y="197"/>
                  </a:cubicBezTo>
                  <a:close/>
                  <a:moveTo>
                    <a:pt x="44" y="41"/>
                  </a:moveTo>
                  <a:cubicBezTo>
                    <a:pt x="45" y="42"/>
                    <a:pt x="49" y="39"/>
                    <a:pt x="49" y="38"/>
                  </a:cubicBezTo>
                  <a:cubicBezTo>
                    <a:pt x="50" y="38"/>
                    <a:pt x="54" y="36"/>
                    <a:pt x="52" y="35"/>
                  </a:cubicBezTo>
                  <a:cubicBezTo>
                    <a:pt x="51" y="34"/>
                    <a:pt x="49" y="38"/>
                    <a:pt x="49" y="38"/>
                  </a:cubicBezTo>
                  <a:cubicBezTo>
                    <a:pt x="48" y="39"/>
                    <a:pt x="43" y="40"/>
                    <a:pt x="44" y="41"/>
                  </a:cubicBezTo>
                  <a:close/>
                  <a:moveTo>
                    <a:pt x="103" y="9"/>
                  </a:moveTo>
                  <a:cubicBezTo>
                    <a:pt x="103" y="8"/>
                    <a:pt x="101" y="7"/>
                    <a:pt x="100" y="8"/>
                  </a:cubicBezTo>
                  <a:cubicBezTo>
                    <a:pt x="100" y="10"/>
                    <a:pt x="103" y="11"/>
                    <a:pt x="103" y="9"/>
                  </a:cubicBezTo>
                  <a:close/>
                  <a:moveTo>
                    <a:pt x="105" y="12"/>
                  </a:moveTo>
                  <a:cubicBezTo>
                    <a:pt x="105" y="13"/>
                    <a:pt x="114" y="10"/>
                    <a:pt x="108" y="11"/>
                  </a:cubicBezTo>
                  <a:cubicBezTo>
                    <a:pt x="106" y="11"/>
                    <a:pt x="104" y="10"/>
                    <a:pt x="105" y="12"/>
                  </a:cubicBezTo>
                  <a:close/>
                  <a:moveTo>
                    <a:pt x="93" y="12"/>
                  </a:moveTo>
                  <a:cubicBezTo>
                    <a:pt x="93" y="11"/>
                    <a:pt x="90" y="13"/>
                    <a:pt x="91" y="12"/>
                  </a:cubicBezTo>
                  <a:cubicBezTo>
                    <a:pt x="90" y="14"/>
                    <a:pt x="94" y="13"/>
                    <a:pt x="93" y="12"/>
                  </a:cubicBezTo>
                  <a:close/>
                  <a:moveTo>
                    <a:pt x="83" y="16"/>
                  </a:moveTo>
                  <a:cubicBezTo>
                    <a:pt x="84" y="17"/>
                    <a:pt x="88" y="14"/>
                    <a:pt x="86" y="14"/>
                  </a:cubicBezTo>
                  <a:cubicBezTo>
                    <a:pt x="86" y="14"/>
                    <a:pt x="83" y="15"/>
                    <a:pt x="83" y="16"/>
                  </a:cubicBezTo>
                  <a:close/>
                  <a:moveTo>
                    <a:pt x="91" y="16"/>
                  </a:moveTo>
                  <a:cubicBezTo>
                    <a:pt x="90" y="16"/>
                    <a:pt x="87" y="19"/>
                    <a:pt x="86" y="19"/>
                  </a:cubicBezTo>
                  <a:cubicBezTo>
                    <a:pt x="84" y="19"/>
                    <a:pt x="84" y="18"/>
                    <a:pt x="82" y="18"/>
                  </a:cubicBezTo>
                  <a:cubicBezTo>
                    <a:pt x="79" y="18"/>
                    <a:pt x="79" y="20"/>
                    <a:pt x="78" y="20"/>
                  </a:cubicBezTo>
                  <a:cubicBezTo>
                    <a:pt x="76" y="22"/>
                    <a:pt x="73" y="20"/>
                    <a:pt x="75" y="22"/>
                  </a:cubicBezTo>
                  <a:cubicBezTo>
                    <a:pt x="78" y="25"/>
                    <a:pt x="89" y="17"/>
                    <a:pt x="93" y="18"/>
                  </a:cubicBezTo>
                  <a:cubicBezTo>
                    <a:pt x="94" y="18"/>
                    <a:pt x="93" y="19"/>
                    <a:pt x="93" y="19"/>
                  </a:cubicBezTo>
                  <a:cubicBezTo>
                    <a:pt x="95" y="19"/>
                    <a:pt x="97" y="18"/>
                    <a:pt x="96" y="17"/>
                  </a:cubicBezTo>
                  <a:cubicBezTo>
                    <a:pt x="96" y="17"/>
                    <a:pt x="92" y="16"/>
                    <a:pt x="91" y="16"/>
                  </a:cubicBezTo>
                  <a:close/>
                  <a:moveTo>
                    <a:pt x="127" y="21"/>
                  </a:moveTo>
                  <a:cubicBezTo>
                    <a:pt x="128" y="25"/>
                    <a:pt x="134" y="19"/>
                    <a:pt x="129" y="20"/>
                  </a:cubicBezTo>
                  <a:cubicBezTo>
                    <a:pt x="128" y="20"/>
                    <a:pt x="126" y="20"/>
                    <a:pt x="127" y="21"/>
                  </a:cubicBezTo>
                  <a:close/>
                  <a:moveTo>
                    <a:pt x="149" y="33"/>
                  </a:moveTo>
                  <a:cubicBezTo>
                    <a:pt x="147" y="31"/>
                    <a:pt x="146" y="34"/>
                    <a:pt x="146" y="33"/>
                  </a:cubicBezTo>
                  <a:cubicBezTo>
                    <a:pt x="146" y="34"/>
                    <a:pt x="150" y="34"/>
                    <a:pt x="149" y="33"/>
                  </a:cubicBezTo>
                  <a:close/>
                  <a:moveTo>
                    <a:pt x="104" y="33"/>
                  </a:moveTo>
                  <a:cubicBezTo>
                    <a:pt x="103" y="32"/>
                    <a:pt x="102" y="33"/>
                    <a:pt x="102" y="34"/>
                  </a:cubicBezTo>
                  <a:cubicBezTo>
                    <a:pt x="100" y="35"/>
                    <a:pt x="105" y="34"/>
                    <a:pt x="104" y="33"/>
                  </a:cubicBezTo>
                  <a:close/>
                  <a:moveTo>
                    <a:pt x="63" y="35"/>
                  </a:moveTo>
                  <a:cubicBezTo>
                    <a:pt x="61" y="39"/>
                    <a:pt x="70" y="32"/>
                    <a:pt x="65" y="34"/>
                  </a:cubicBezTo>
                  <a:cubicBezTo>
                    <a:pt x="64" y="35"/>
                    <a:pt x="64" y="34"/>
                    <a:pt x="63" y="35"/>
                  </a:cubicBezTo>
                  <a:close/>
                  <a:moveTo>
                    <a:pt x="68" y="37"/>
                  </a:moveTo>
                  <a:cubicBezTo>
                    <a:pt x="66" y="38"/>
                    <a:pt x="70" y="39"/>
                    <a:pt x="69" y="39"/>
                  </a:cubicBezTo>
                  <a:cubicBezTo>
                    <a:pt x="69" y="39"/>
                    <a:pt x="74" y="36"/>
                    <a:pt x="74" y="35"/>
                  </a:cubicBezTo>
                  <a:cubicBezTo>
                    <a:pt x="77" y="35"/>
                    <a:pt x="74" y="35"/>
                    <a:pt x="74" y="35"/>
                  </a:cubicBezTo>
                  <a:cubicBezTo>
                    <a:pt x="73" y="35"/>
                    <a:pt x="68" y="37"/>
                    <a:pt x="68" y="37"/>
                  </a:cubicBezTo>
                  <a:close/>
                  <a:moveTo>
                    <a:pt x="62" y="40"/>
                  </a:moveTo>
                  <a:cubicBezTo>
                    <a:pt x="61" y="44"/>
                    <a:pt x="66" y="40"/>
                    <a:pt x="65" y="40"/>
                  </a:cubicBezTo>
                  <a:cubicBezTo>
                    <a:pt x="65" y="40"/>
                    <a:pt x="66" y="41"/>
                    <a:pt x="67" y="41"/>
                  </a:cubicBezTo>
                  <a:cubicBezTo>
                    <a:pt x="68" y="41"/>
                    <a:pt x="67" y="40"/>
                    <a:pt x="67" y="39"/>
                  </a:cubicBezTo>
                  <a:cubicBezTo>
                    <a:pt x="67" y="40"/>
                    <a:pt x="67" y="38"/>
                    <a:pt x="65" y="38"/>
                  </a:cubicBezTo>
                  <a:cubicBezTo>
                    <a:pt x="64" y="39"/>
                    <a:pt x="62" y="40"/>
                    <a:pt x="62" y="40"/>
                  </a:cubicBezTo>
                  <a:close/>
                  <a:moveTo>
                    <a:pt x="39" y="45"/>
                  </a:moveTo>
                  <a:cubicBezTo>
                    <a:pt x="39" y="46"/>
                    <a:pt x="43" y="43"/>
                    <a:pt x="41" y="43"/>
                  </a:cubicBezTo>
                  <a:cubicBezTo>
                    <a:pt x="40" y="44"/>
                    <a:pt x="38" y="45"/>
                    <a:pt x="39" y="45"/>
                  </a:cubicBezTo>
                  <a:close/>
                  <a:moveTo>
                    <a:pt x="153" y="44"/>
                  </a:moveTo>
                  <a:cubicBezTo>
                    <a:pt x="153" y="44"/>
                    <a:pt x="155" y="45"/>
                    <a:pt x="155" y="45"/>
                  </a:cubicBezTo>
                  <a:cubicBezTo>
                    <a:pt x="155" y="45"/>
                    <a:pt x="155" y="47"/>
                    <a:pt x="157" y="48"/>
                  </a:cubicBezTo>
                  <a:cubicBezTo>
                    <a:pt x="162" y="51"/>
                    <a:pt x="155" y="39"/>
                    <a:pt x="153" y="44"/>
                  </a:cubicBezTo>
                  <a:close/>
                  <a:moveTo>
                    <a:pt x="166" y="50"/>
                  </a:moveTo>
                  <a:cubicBezTo>
                    <a:pt x="168" y="49"/>
                    <a:pt x="163" y="49"/>
                    <a:pt x="163" y="47"/>
                  </a:cubicBezTo>
                  <a:cubicBezTo>
                    <a:pt x="163" y="46"/>
                    <a:pt x="164" y="45"/>
                    <a:pt x="164" y="45"/>
                  </a:cubicBezTo>
                  <a:cubicBezTo>
                    <a:pt x="163" y="44"/>
                    <a:pt x="160" y="43"/>
                    <a:pt x="160" y="43"/>
                  </a:cubicBezTo>
                  <a:cubicBezTo>
                    <a:pt x="159" y="45"/>
                    <a:pt x="165" y="51"/>
                    <a:pt x="166" y="50"/>
                  </a:cubicBezTo>
                  <a:close/>
                  <a:moveTo>
                    <a:pt x="169" y="54"/>
                  </a:moveTo>
                  <a:cubicBezTo>
                    <a:pt x="168" y="52"/>
                    <a:pt x="170" y="50"/>
                    <a:pt x="167" y="51"/>
                  </a:cubicBezTo>
                  <a:cubicBezTo>
                    <a:pt x="164" y="52"/>
                    <a:pt x="173" y="59"/>
                    <a:pt x="169" y="54"/>
                  </a:cubicBezTo>
                  <a:close/>
                  <a:moveTo>
                    <a:pt x="61" y="64"/>
                  </a:moveTo>
                  <a:cubicBezTo>
                    <a:pt x="62" y="65"/>
                    <a:pt x="67" y="61"/>
                    <a:pt x="65" y="61"/>
                  </a:cubicBezTo>
                  <a:cubicBezTo>
                    <a:pt x="64" y="61"/>
                    <a:pt x="60" y="63"/>
                    <a:pt x="61" y="64"/>
                  </a:cubicBezTo>
                  <a:close/>
                  <a:moveTo>
                    <a:pt x="43" y="65"/>
                  </a:moveTo>
                  <a:cubicBezTo>
                    <a:pt x="44" y="66"/>
                    <a:pt x="46" y="62"/>
                    <a:pt x="46" y="62"/>
                  </a:cubicBezTo>
                  <a:cubicBezTo>
                    <a:pt x="44" y="60"/>
                    <a:pt x="44" y="63"/>
                    <a:pt x="45" y="63"/>
                  </a:cubicBezTo>
                  <a:cubicBezTo>
                    <a:pt x="44" y="63"/>
                    <a:pt x="42" y="63"/>
                    <a:pt x="43" y="65"/>
                  </a:cubicBezTo>
                  <a:close/>
                  <a:moveTo>
                    <a:pt x="183" y="77"/>
                  </a:moveTo>
                  <a:cubicBezTo>
                    <a:pt x="184" y="78"/>
                    <a:pt x="187" y="80"/>
                    <a:pt x="188" y="80"/>
                  </a:cubicBezTo>
                  <a:cubicBezTo>
                    <a:pt x="188" y="79"/>
                    <a:pt x="185" y="71"/>
                    <a:pt x="183" y="74"/>
                  </a:cubicBezTo>
                  <a:cubicBezTo>
                    <a:pt x="184" y="72"/>
                    <a:pt x="183" y="77"/>
                    <a:pt x="183" y="77"/>
                  </a:cubicBezTo>
                  <a:close/>
                  <a:moveTo>
                    <a:pt x="185" y="82"/>
                  </a:moveTo>
                  <a:cubicBezTo>
                    <a:pt x="185" y="81"/>
                    <a:pt x="182" y="77"/>
                    <a:pt x="182" y="79"/>
                  </a:cubicBezTo>
                  <a:cubicBezTo>
                    <a:pt x="182" y="79"/>
                    <a:pt x="184" y="83"/>
                    <a:pt x="185" y="82"/>
                  </a:cubicBezTo>
                  <a:close/>
                  <a:moveTo>
                    <a:pt x="166" y="84"/>
                  </a:moveTo>
                  <a:cubicBezTo>
                    <a:pt x="166" y="84"/>
                    <a:pt x="163" y="80"/>
                    <a:pt x="163" y="82"/>
                  </a:cubicBezTo>
                  <a:cubicBezTo>
                    <a:pt x="163" y="83"/>
                    <a:pt x="166" y="84"/>
                    <a:pt x="166" y="84"/>
                  </a:cubicBezTo>
                  <a:close/>
                  <a:moveTo>
                    <a:pt x="194" y="93"/>
                  </a:moveTo>
                  <a:cubicBezTo>
                    <a:pt x="194" y="93"/>
                    <a:pt x="194" y="90"/>
                    <a:pt x="193" y="91"/>
                  </a:cubicBezTo>
                  <a:cubicBezTo>
                    <a:pt x="193" y="91"/>
                    <a:pt x="193" y="94"/>
                    <a:pt x="194" y="93"/>
                  </a:cubicBezTo>
                  <a:close/>
                  <a:moveTo>
                    <a:pt x="194" y="100"/>
                  </a:moveTo>
                  <a:cubicBezTo>
                    <a:pt x="191" y="105"/>
                    <a:pt x="199" y="94"/>
                    <a:pt x="195" y="96"/>
                  </a:cubicBezTo>
                  <a:cubicBezTo>
                    <a:pt x="195" y="96"/>
                    <a:pt x="193" y="100"/>
                    <a:pt x="194" y="100"/>
                  </a:cubicBezTo>
                  <a:close/>
                  <a:moveTo>
                    <a:pt x="195" y="110"/>
                  </a:moveTo>
                  <a:cubicBezTo>
                    <a:pt x="198" y="109"/>
                    <a:pt x="194" y="102"/>
                    <a:pt x="194" y="104"/>
                  </a:cubicBezTo>
                  <a:cubicBezTo>
                    <a:pt x="192" y="107"/>
                    <a:pt x="195" y="110"/>
                    <a:pt x="195" y="110"/>
                  </a:cubicBezTo>
                  <a:close/>
                  <a:moveTo>
                    <a:pt x="193" y="108"/>
                  </a:moveTo>
                  <a:cubicBezTo>
                    <a:pt x="191" y="110"/>
                    <a:pt x="197" y="116"/>
                    <a:pt x="194" y="109"/>
                  </a:cubicBezTo>
                  <a:cubicBezTo>
                    <a:pt x="194" y="109"/>
                    <a:pt x="193" y="108"/>
                    <a:pt x="193" y="108"/>
                  </a:cubicBezTo>
                  <a:close/>
                  <a:moveTo>
                    <a:pt x="197" y="117"/>
                  </a:moveTo>
                  <a:cubicBezTo>
                    <a:pt x="198" y="120"/>
                    <a:pt x="202" y="112"/>
                    <a:pt x="198" y="113"/>
                  </a:cubicBezTo>
                  <a:cubicBezTo>
                    <a:pt x="199" y="113"/>
                    <a:pt x="197" y="117"/>
                    <a:pt x="197" y="117"/>
                  </a:cubicBezTo>
                  <a:close/>
                  <a:moveTo>
                    <a:pt x="79" y="118"/>
                  </a:moveTo>
                  <a:cubicBezTo>
                    <a:pt x="81" y="120"/>
                    <a:pt x="81" y="116"/>
                    <a:pt x="81" y="116"/>
                  </a:cubicBezTo>
                  <a:cubicBezTo>
                    <a:pt x="82" y="116"/>
                    <a:pt x="82" y="118"/>
                    <a:pt x="82" y="118"/>
                  </a:cubicBezTo>
                  <a:cubicBezTo>
                    <a:pt x="84" y="119"/>
                    <a:pt x="84" y="115"/>
                    <a:pt x="82" y="114"/>
                  </a:cubicBezTo>
                  <a:cubicBezTo>
                    <a:pt x="82" y="114"/>
                    <a:pt x="82" y="114"/>
                    <a:pt x="82" y="114"/>
                  </a:cubicBezTo>
                  <a:cubicBezTo>
                    <a:pt x="81" y="114"/>
                    <a:pt x="77" y="116"/>
                    <a:pt x="79" y="118"/>
                  </a:cubicBezTo>
                  <a:close/>
                  <a:moveTo>
                    <a:pt x="202" y="118"/>
                  </a:moveTo>
                  <a:cubicBezTo>
                    <a:pt x="201" y="116"/>
                    <a:pt x="203" y="121"/>
                    <a:pt x="203" y="121"/>
                  </a:cubicBezTo>
                  <a:cubicBezTo>
                    <a:pt x="204" y="120"/>
                    <a:pt x="201" y="111"/>
                    <a:pt x="201" y="114"/>
                  </a:cubicBezTo>
                  <a:cubicBezTo>
                    <a:pt x="201" y="115"/>
                    <a:pt x="201" y="117"/>
                    <a:pt x="202" y="118"/>
                  </a:cubicBezTo>
                  <a:close/>
                  <a:moveTo>
                    <a:pt x="133" y="115"/>
                  </a:moveTo>
                  <a:cubicBezTo>
                    <a:pt x="132" y="115"/>
                    <a:pt x="130" y="115"/>
                    <a:pt x="131" y="116"/>
                  </a:cubicBezTo>
                  <a:cubicBezTo>
                    <a:pt x="131" y="117"/>
                    <a:pt x="133" y="117"/>
                    <a:pt x="134" y="117"/>
                  </a:cubicBezTo>
                  <a:cubicBezTo>
                    <a:pt x="138" y="119"/>
                    <a:pt x="134" y="116"/>
                    <a:pt x="133" y="115"/>
                  </a:cubicBezTo>
                  <a:close/>
                  <a:moveTo>
                    <a:pt x="183" y="124"/>
                  </a:moveTo>
                  <a:cubicBezTo>
                    <a:pt x="180" y="121"/>
                    <a:pt x="186" y="121"/>
                    <a:pt x="186" y="122"/>
                  </a:cubicBezTo>
                  <a:cubicBezTo>
                    <a:pt x="186" y="119"/>
                    <a:pt x="186" y="117"/>
                    <a:pt x="184" y="118"/>
                  </a:cubicBezTo>
                  <a:cubicBezTo>
                    <a:pt x="183" y="118"/>
                    <a:pt x="181" y="122"/>
                    <a:pt x="183" y="124"/>
                  </a:cubicBezTo>
                  <a:close/>
                  <a:moveTo>
                    <a:pt x="197" y="122"/>
                  </a:moveTo>
                  <a:cubicBezTo>
                    <a:pt x="198" y="121"/>
                    <a:pt x="197" y="117"/>
                    <a:pt x="197" y="118"/>
                  </a:cubicBezTo>
                  <a:cubicBezTo>
                    <a:pt x="195" y="120"/>
                    <a:pt x="197" y="122"/>
                    <a:pt x="197" y="122"/>
                  </a:cubicBezTo>
                  <a:close/>
                  <a:moveTo>
                    <a:pt x="200" y="123"/>
                  </a:moveTo>
                  <a:cubicBezTo>
                    <a:pt x="202" y="126"/>
                    <a:pt x="202" y="116"/>
                    <a:pt x="200" y="118"/>
                  </a:cubicBezTo>
                  <a:cubicBezTo>
                    <a:pt x="199" y="119"/>
                    <a:pt x="201" y="125"/>
                    <a:pt x="200" y="123"/>
                  </a:cubicBezTo>
                  <a:close/>
                  <a:moveTo>
                    <a:pt x="82" y="129"/>
                  </a:moveTo>
                  <a:cubicBezTo>
                    <a:pt x="85" y="128"/>
                    <a:pt x="82" y="125"/>
                    <a:pt x="81" y="122"/>
                  </a:cubicBezTo>
                  <a:cubicBezTo>
                    <a:pt x="81" y="122"/>
                    <a:pt x="83" y="121"/>
                    <a:pt x="82" y="120"/>
                  </a:cubicBezTo>
                  <a:cubicBezTo>
                    <a:pt x="82" y="120"/>
                    <a:pt x="79" y="119"/>
                    <a:pt x="79" y="119"/>
                  </a:cubicBezTo>
                  <a:cubicBezTo>
                    <a:pt x="78" y="120"/>
                    <a:pt x="78" y="122"/>
                    <a:pt x="79" y="125"/>
                  </a:cubicBezTo>
                  <a:cubicBezTo>
                    <a:pt x="79" y="125"/>
                    <a:pt x="80" y="124"/>
                    <a:pt x="80" y="124"/>
                  </a:cubicBezTo>
                  <a:cubicBezTo>
                    <a:pt x="81" y="125"/>
                    <a:pt x="79" y="126"/>
                    <a:pt x="80" y="127"/>
                  </a:cubicBezTo>
                  <a:cubicBezTo>
                    <a:pt x="80" y="127"/>
                    <a:pt x="82" y="129"/>
                    <a:pt x="82" y="129"/>
                  </a:cubicBezTo>
                  <a:close/>
                  <a:moveTo>
                    <a:pt x="181" y="126"/>
                  </a:moveTo>
                  <a:cubicBezTo>
                    <a:pt x="182" y="125"/>
                    <a:pt x="182" y="118"/>
                    <a:pt x="179" y="119"/>
                  </a:cubicBezTo>
                  <a:cubicBezTo>
                    <a:pt x="176" y="121"/>
                    <a:pt x="178" y="128"/>
                    <a:pt x="181" y="126"/>
                  </a:cubicBezTo>
                  <a:close/>
                  <a:moveTo>
                    <a:pt x="84" y="124"/>
                  </a:moveTo>
                  <a:cubicBezTo>
                    <a:pt x="85" y="125"/>
                    <a:pt x="85" y="119"/>
                    <a:pt x="84" y="120"/>
                  </a:cubicBezTo>
                  <a:cubicBezTo>
                    <a:pt x="83" y="121"/>
                    <a:pt x="83" y="124"/>
                    <a:pt x="84" y="124"/>
                  </a:cubicBezTo>
                  <a:close/>
                  <a:moveTo>
                    <a:pt x="128" y="125"/>
                  </a:moveTo>
                  <a:cubicBezTo>
                    <a:pt x="128" y="125"/>
                    <a:pt x="126" y="124"/>
                    <a:pt x="126" y="124"/>
                  </a:cubicBezTo>
                  <a:cubicBezTo>
                    <a:pt x="123" y="125"/>
                    <a:pt x="127" y="126"/>
                    <a:pt x="128" y="125"/>
                  </a:cubicBezTo>
                  <a:close/>
                  <a:moveTo>
                    <a:pt x="80" y="131"/>
                  </a:moveTo>
                  <a:cubicBezTo>
                    <a:pt x="79" y="131"/>
                    <a:pt x="78" y="127"/>
                    <a:pt x="78" y="129"/>
                  </a:cubicBezTo>
                  <a:cubicBezTo>
                    <a:pt x="78" y="129"/>
                    <a:pt x="79" y="124"/>
                    <a:pt x="77" y="125"/>
                  </a:cubicBezTo>
                  <a:cubicBezTo>
                    <a:pt x="74" y="126"/>
                    <a:pt x="78" y="133"/>
                    <a:pt x="80" y="131"/>
                  </a:cubicBezTo>
                  <a:close/>
                  <a:moveTo>
                    <a:pt x="110" y="126"/>
                  </a:moveTo>
                  <a:cubicBezTo>
                    <a:pt x="106" y="132"/>
                    <a:pt x="114" y="122"/>
                    <a:pt x="110" y="126"/>
                  </a:cubicBezTo>
                  <a:cubicBezTo>
                    <a:pt x="110" y="126"/>
                    <a:pt x="110" y="126"/>
                    <a:pt x="110" y="126"/>
                  </a:cubicBezTo>
                  <a:close/>
                  <a:moveTo>
                    <a:pt x="134" y="127"/>
                  </a:moveTo>
                  <a:cubicBezTo>
                    <a:pt x="136" y="126"/>
                    <a:pt x="130" y="124"/>
                    <a:pt x="130" y="125"/>
                  </a:cubicBezTo>
                  <a:cubicBezTo>
                    <a:pt x="130" y="126"/>
                    <a:pt x="133" y="127"/>
                    <a:pt x="134" y="127"/>
                  </a:cubicBezTo>
                  <a:close/>
                  <a:moveTo>
                    <a:pt x="114" y="129"/>
                  </a:moveTo>
                  <a:cubicBezTo>
                    <a:pt x="115" y="130"/>
                    <a:pt x="122" y="125"/>
                    <a:pt x="117" y="126"/>
                  </a:cubicBezTo>
                  <a:cubicBezTo>
                    <a:pt x="115" y="127"/>
                    <a:pt x="113" y="127"/>
                    <a:pt x="114" y="129"/>
                  </a:cubicBezTo>
                  <a:close/>
                  <a:moveTo>
                    <a:pt x="168" y="131"/>
                  </a:moveTo>
                  <a:cubicBezTo>
                    <a:pt x="169" y="133"/>
                    <a:pt x="171" y="127"/>
                    <a:pt x="169" y="128"/>
                  </a:cubicBezTo>
                  <a:cubicBezTo>
                    <a:pt x="168" y="129"/>
                    <a:pt x="166" y="130"/>
                    <a:pt x="168" y="131"/>
                  </a:cubicBezTo>
                  <a:close/>
                  <a:moveTo>
                    <a:pt x="155" y="132"/>
                  </a:moveTo>
                  <a:cubicBezTo>
                    <a:pt x="156" y="132"/>
                    <a:pt x="156" y="128"/>
                    <a:pt x="155" y="129"/>
                  </a:cubicBezTo>
                  <a:cubicBezTo>
                    <a:pt x="155" y="129"/>
                    <a:pt x="154" y="133"/>
                    <a:pt x="155" y="132"/>
                  </a:cubicBezTo>
                  <a:close/>
                  <a:moveTo>
                    <a:pt x="112" y="131"/>
                  </a:moveTo>
                  <a:cubicBezTo>
                    <a:pt x="108" y="137"/>
                    <a:pt x="116" y="129"/>
                    <a:pt x="114" y="130"/>
                  </a:cubicBezTo>
                  <a:cubicBezTo>
                    <a:pt x="113" y="130"/>
                    <a:pt x="112" y="132"/>
                    <a:pt x="112" y="131"/>
                  </a:cubicBezTo>
                  <a:close/>
                  <a:moveTo>
                    <a:pt x="130" y="133"/>
                  </a:moveTo>
                  <a:cubicBezTo>
                    <a:pt x="130" y="132"/>
                    <a:pt x="126" y="132"/>
                    <a:pt x="127" y="131"/>
                  </a:cubicBezTo>
                  <a:cubicBezTo>
                    <a:pt x="124" y="132"/>
                    <a:pt x="129" y="134"/>
                    <a:pt x="130" y="133"/>
                  </a:cubicBezTo>
                  <a:close/>
                  <a:moveTo>
                    <a:pt x="117" y="136"/>
                  </a:moveTo>
                  <a:cubicBezTo>
                    <a:pt x="118" y="135"/>
                    <a:pt x="117" y="132"/>
                    <a:pt x="117" y="132"/>
                  </a:cubicBezTo>
                  <a:cubicBezTo>
                    <a:pt x="114" y="133"/>
                    <a:pt x="116" y="138"/>
                    <a:pt x="117" y="136"/>
                  </a:cubicBezTo>
                  <a:close/>
                  <a:moveTo>
                    <a:pt x="85" y="152"/>
                  </a:moveTo>
                  <a:cubicBezTo>
                    <a:pt x="86" y="151"/>
                    <a:pt x="85" y="148"/>
                    <a:pt x="85" y="148"/>
                  </a:cubicBezTo>
                  <a:cubicBezTo>
                    <a:pt x="83" y="146"/>
                    <a:pt x="84" y="149"/>
                    <a:pt x="84" y="147"/>
                  </a:cubicBezTo>
                  <a:cubicBezTo>
                    <a:pt x="85" y="144"/>
                    <a:pt x="84" y="137"/>
                    <a:pt x="83" y="136"/>
                  </a:cubicBezTo>
                  <a:cubicBezTo>
                    <a:pt x="82" y="136"/>
                    <a:pt x="82" y="142"/>
                    <a:pt x="81" y="142"/>
                  </a:cubicBezTo>
                  <a:cubicBezTo>
                    <a:pt x="82" y="142"/>
                    <a:pt x="80" y="140"/>
                    <a:pt x="80" y="140"/>
                  </a:cubicBezTo>
                  <a:cubicBezTo>
                    <a:pt x="80" y="137"/>
                    <a:pt x="80" y="129"/>
                    <a:pt x="75" y="132"/>
                  </a:cubicBezTo>
                  <a:cubicBezTo>
                    <a:pt x="73" y="133"/>
                    <a:pt x="76" y="135"/>
                    <a:pt x="75" y="135"/>
                  </a:cubicBezTo>
                  <a:cubicBezTo>
                    <a:pt x="75" y="137"/>
                    <a:pt x="73" y="136"/>
                    <a:pt x="73" y="136"/>
                  </a:cubicBezTo>
                  <a:cubicBezTo>
                    <a:pt x="73" y="136"/>
                    <a:pt x="73" y="139"/>
                    <a:pt x="73" y="140"/>
                  </a:cubicBezTo>
                  <a:cubicBezTo>
                    <a:pt x="73" y="138"/>
                    <a:pt x="76" y="145"/>
                    <a:pt x="76" y="145"/>
                  </a:cubicBezTo>
                  <a:cubicBezTo>
                    <a:pt x="78" y="147"/>
                    <a:pt x="83" y="146"/>
                    <a:pt x="82" y="149"/>
                  </a:cubicBezTo>
                  <a:cubicBezTo>
                    <a:pt x="82" y="148"/>
                    <a:pt x="81" y="148"/>
                    <a:pt x="82" y="149"/>
                  </a:cubicBezTo>
                  <a:cubicBezTo>
                    <a:pt x="83" y="150"/>
                    <a:pt x="84" y="153"/>
                    <a:pt x="85" y="152"/>
                  </a:cubicBezTo>
                  <a:close/>
                  <a:moveTo>
                    <a:pt x="178" y="139"/>
                  </a:moveTo>
                  <a:cubicBezTo>
                    <a:pt x="178" y="138"/>
                    <a:pt x="181" y="140"/>
                    <a:pt x="180" y="140"/>
                  </a:cubicBezTo>
                  <a:cubicBezTo>
                    <a:pt x="182" y="139"/>
                    <a:pt x="180" y="137"/>
                    <a:pt x="180" y="137"/>
                  </a:cubicBezTo>
                  <a:cubicBezTo>
                    <a:pt x="182" y="138"/>
                    <a:pt x="178" y="137"/>
                    <a:pt x="178" y="139"/>
                  </a:cubicBezTo>
                  <a:close/>
                  <a:moveTo>
                    <a:pt x="150" y="139"/>
                  </a:moveTo>
                  <a:cubicBezTo>
                    <a:pt x="148" y="139"/>
                    <a:pt x="148" y="141"/>
                    <a:pt x="146" y="142"/>
                  </a:cubicBezTo>
                  <a:cubicBezTo>
                    <a:pt x="146" y="143"/>
                    <a:pt x="142" y="144"/>
                    <a:pt x="143" y="145"/>
                  </a:cubicBezTo>
                  <a:cubicBezTo>
                    <a:pt x="144" y="146"/>
                    <a:pt x="150" y="142"/>
                    <a:pt x="148" y="142"/>
                  </a:cubicBezTo>
                  <a:cubicBezTo>
                    <a:pt x="149" y="142"/>
                    <a:pt x="148" y="142"/>
                    <a:pt x="149" y="141"/>
                  </a:cubicBezTo>
                  <a:cubicBezTo>
                    <a:pt x="148" y="143"/>
                    <a:pt x="151" y="139"/>
                    <a:pt x="150" y="139"/>
                  </a:cubicBezTo>
                  <a:close/>
                  <a:moveTo>
                    <a:pt x="147" y="140"/>
                  </a:moveTo>
                  <a:cubicBezTo>
                    <a:pt x="154" y="133"/>
                    <a:pt x="141" y="142"/>
                    <a:pt x="145" y="142"/>
                  </a:cubicBezTo>
                  <a:cubicBezTo>
                    <a:pt x="145" y="142"/>
                    <a:pt x="147" y="140"/>
                    <a:pt x="147" y="140"/>
                  </a:cubicBezTo>
                  <a:close/>
                  <a:moveTo>
                    <a:pt x="175" y="144"/>
                  </a:moveTo>
                  <a:cubicBezTo>
                    <a:pt x="175" y="144"/>
                    <a:pt x="178" y="139"/>
                    <a:pt x="176" y="141"/>
                  </a:cubicBezTo>
                  <a:cubicBezTo>
                    <a:pt x="176" y="141"/>
                    <a:pt x="173" y="143"/>
                    <a:pt x="175" y="144"/>
                  </a:cubicBezTo>
                  <a:close/>
                  <a:moveTo>
                    <a:pt x="178" y="144"/>
                  </a:moveTo>
                  <a:cubicBezTo>
                    <a:pt x="181" y="143"/>
                    <a:pt x="179" y="139"/>
                    <a:pt x="177" y="141"/>
                  </a:cubicBezTo>
                  <a:cubicBezTo>
                    <a:pt x="178" y="140"/>
                    <a:pt x="178" y="144"/>
                    <a:pt x="178" y="144"/>
                  </a:cubicBezTo>
                  <a:close/>
                  <a:moveTo>
                    <a:pt x="197" y="149"/>
                  </a:moveTo>
                  <a:cubicBezTo>
                    <a:pt x="197" y="148"/>
                    <a:pt x="198" y="142"/>
                    <a:pt x="197" y="144"/>
                  </a:cubicBezTo>
                  <a:cubicBezTo>
                    <a:pt x="198" y="143"/>
                    <a:pt x="195" y="150"/>
                    <a:pt x="197" y="149"/>
                  </a:cubicBezTo>
                  <a:close/>
                  <a:moveTo>
                    <a:pt x="184" y="151"/>
                  </a:moveTo>
                  <a:cubicBezTo>
                    <a:pt x="184" y="151"/>
                    <a:pt x="183" y="150"/>
                    <a:pt x="183" y="150"/>
                  </a:cubicBezTo>
                  <a:cubicBezTo>
                    <a:pt x="181" y="150"/>
                    <a:pt x="178" y="155"/>
                    <a:pt x="178" y="156"/>
                  </a:cubicBezTo>
                  <a:cubicBezTo>
                    <a:pt x="180" y="158"/>
                    <a:pt x="183" y="155"/>
                    <a:pt x="183" y="155"/>
                  </a:cubicBezTo>
                  <a:cubicBezTo>
                    <a:pt x="182" y="155"/>
                    <a:pt x="183" y="157"/>
                    <a:pt x="184" y="156"/>
                  </a:cubicBezTo>
                  <a:cubicBezTo>
                    <a:pt x="185" y="154"/>
                    <a:pt x="186" y="146"/>
                    <a:pt x="186" y="146"/>
                  </a:cubicBezTo>
                  <a:cubicBezTo>
                    <a:pt x="183" y="145"/>
                    <a:pt x="184" y="150"/>
                    <a:pt x="184" y="151"/>
                  </a:cubicBezTo>
                  <a:close/>
                  <a:moveTo>
                    <a:pt x="114" y="149"/>
                  </a:moveTo>
                  <a:cubicBezTo>
                    <a:pt x="115" y="148"/>
                    <a:pt x="112" y="145"/>
                    <a:pt x="112" y="146"/>
                  </a:cubicBezTo>
                  <a:cubicBezTo>
                    <a:pt x="110" y="147"/>
                    <a:pt x="114" y="150"/>
                    <a:pt x="114" y="149"/>
                  </a:cubicBezTo>
                  <a:close/>
                  <a:moveTo>
                    <a:pt x="146" y="149"/>
                  </a:moveTo>
                  <a:cubicBezTo>
                    <a:pt x="148" y="149"/>
                    <a:pt x="148" y="145"/>
                    <a:pt x="148" y="146"/>
                  </a:cubicBezTo>
                  <a:cubicBezTo>
                    <a:pt x="147" y="144"/>
                    <a:pt x="143" y="148"/>
                    <a:pt x="144" y="149"/>
                  </a:cubicBezTo>
                  <a:cubicBezTo>
                    <a:pt x="142" y="147"/>
                    <a:pt x="152" y="146"/>
                    <a:pt x="146" y="147"/>
                  </a:cubicBezTo>
                  <a:cubicBezTo>
                    <a:pt x="146" y="147"/>
                    <a:pt x="145" y="149"/>
                    <a:pt x="146" y="149"/>
                  </a:cubicBezTo>
                  <a:close/>
                  <a:moveTo>
                    <a:pt x="153" y="149"/>
                  </a:moveTo>
                  <a:cubicBezTo>
                    <a:pt x="154" y="150"/>
                    <a:pt x="156" y="146"/>
                    <a:pt x="154" y="148"/>
                  </a:cubicBezTo>
                  <a:cubicBezTo>
                    <a:pt x="154" y="148"/>
                    <a:pt x="152" y="149"/>
                    <a:pt x="153" y="149"/>
                  </a:cubicBezTo>
                  <a:close/>
                  <a:moveTo>
                    <a:pt x="174" y="149"/>
                  </a:moveTo>
                  <a:cubicBezTo>
                    <a:pt x="174" y="149"/>
                    <a:pt x="171" y="149"/>
                    <a:pt x="171" y="149"/>
                  </a:cubicBezTo>
                  <a:cubicBezTo>
                    <a:pt x="168" y="151"/>
                    <a:pt x="174" y="151"/>
                    <a:pt x="174" y="149"/>
                  </a:cubicBezTo>
                  <a:close/>
                  <a:moveTo>
                    <a:pt x="129" y="150"/>
                  </a:moveTo>
                  <a:cubicBezTo>
                    <a:pt x="128" y="151"/>
                    <a:pt x="130" y="154"/>
                    <a:pt x="131" y="152"/>
                  </a:cubicBezTo>
                  <a:cubicBezTo>
                    <a:pt x="132" y="150"/>
                    <a:pt x="131" y="149"/>
                    <a:pt x="129" y="150"/>
                  </a:cubicBezTo>
                  <a:close/>
                  <a:moveTo>
                    <a:pt x="168" y="151"/>
                  </a:moveTo>
                  <a:cubicBezTo>
                    <a:pt x="164" y="154"/>
                    <a:pt x="170" y="149"/>
                    <a:pt x="168" y="151"/>
                  </a:cubicBezTo>
                  <a:cubicBezTo>
                    <a:pt x="168" y="151"/>
                    <a:pt x="168" y="151"/>
                    <a:pt x="168" y="151"/>
                  </a:cubicBezTo>
                  <a:close/>
                  <a:moveTo>
                    <a:pt x="146" y="152"/>
                  </a:moveTo>
                  <a:cubicBezTo>
                    <a:pt x="144" y="151"/>
                    <a:pt x="144" y="153"/>
                    <a:pt x="143" y="155"/>
                  </a:cubicBezTo>
                  <a:cubicBezTo>
                    <a:pt x="141" y="157"/>
                    <a:pt x="146" y="152"/>
                    <a:pt x="146" y="152"/>
                  </a:cubicBezTo>
                  <a:close/>
                  <a:moveTo>
                    <a:pt x="120" y="157"/>
                  </a:moveTo>
                  <a:cubicBezTo>
                    <a:pt x="121" y="158"/>
                    <a:pt x="129" y="160"/>
                    <a:pt x="126" y="159"/>
                  </a:cubicBezTo>
                  <a:cubicBezTo>
                    <a:pt x="125" y="158"/>
                    <a:pt x="117" y="152"/>
                    <a:pt x="116" y="153"/>
                  </a:cubicBezTo>
                  <a:cubicBezTo>
                    <a:pt x="115" y="153"/>
                    <a:pt x="118" y="155"/>
                    <a:pt x="118" y="155"/>
                  </a:cubicBezTo>
                  <a:cubicBezTo>
                    <a:pt x="120" y="157"/>
                    <a:pt x="120" y="155"/>
                    <a:pt x="121" y="156"/>
                  </a:cubicBezTo>
                  <a:cubicBezTo>
                    <a:pt x="121" y="156"/>
                    <a:pt x="120" y="156"/>
                    <a:pt x="120" y="157"/>
                  </a:cubicBezTo>
                  <a:close/>
                  <a:moveTo>
                    <a:pt x="76" y="178"/>
                  </a:moveTo>
                  <a:cubicBezTo>
                    <a:pt x="72" y="173"/>
                    <a:pt x="70" y="169"/>
                    <a:pt x="67" y="165"/>
                  </a:cubicBezTo>
                  <a:cubicBezTo>
                    <a:pt x="64" y="161"/>
                    <a:pt x="69" y="167"/>
                    <a:pt x="69" y="167"/>
                  </a:cubicBezTo>
                  <a:cubicBezTo>
                    <a:pt x="69" y="166"/>
                    <a:pt x="66" y="160"/>
                    <a:pt x="64" y="156"/>
                  </a:cubicBezTo>
                  <a:cubicBezTo>
                    <a:pt x="63" y="153"/>
                    <a:pt x="63" y="153"/>
                    <a:pt x="63" y="157"/>
                  </a:cubicBezTo>
                  <a:cubicBezTo>
                    <a:pt x="63" y="161"/>
                    <a:pt x="63" y="165"/>
                    <a:pt x="66" y="169"/>
                  </a:cubicBezTo>
                  <a:cubicBezTo>
                    <a:pt x="68" y="172"/>
                    <a:pt x="70" y="176"/>
                    <a:pt x="72" y="179"/>
                  </a:cubicBezTo>
                  <a:cubicBezTo>
                    <a:pt x="74" y="181"/>
                    <a:pt x="77" y="182"/>
                    <a:pt x="78" y="184"/>
                  </a:cubicBezTo>
                  <a:cubicBezTo>
                    <a:pt x="79" y="185"/>
                    <a:pt x="80" y="187"/>
                    <a:pt x="81" y="187"/>
                  </a:cubicBezTo>
                  <a:cubicBezTo>
                    <a:pt x="79" y="186"/>
                    <a:pt x="84" y="187"/>
                    <a:pt x="84" y="187"/>
                  </a:cubicBezTo>
                  <a:cubicBezTo>
                    <a:pt x="85" y="187"/>
                    <a:pt x="82" y="183"/>
                    <a:pt x="82" y="183"/>
                  </a:cubicBezTo>
                  <a:cubicBezTo>
                    <a:pt x="84" y="182"/>
                    <a:pt x="84" y="188"/>
                    <a:pt x="84" y="188"/>
                  </a:cubicBezTo>
                  <a:cubicBezTo>
                    <a:pt x="85" y="189"/>
                    <a:pt x="86" y="186"/>
                    <a:pt x="87" y="188"/>
                  </a:cubicBezTo>
                  <a:cubicBezTo>
                    <a:pt x="88" y="191"/>
                    <a:pt x="94" y="191"/>
                    <a:pt x="94" y="193"/>
                  </a:cubicBezTo>
                  <a:cubicBezTo>
                    <a:pt x="94" y="193"/>
                    <a:pt x="92" y="194"/>
                    <a:pt x="92" y="194"/>
                  </a:cubicBezTo>
                  <a:cubicBezTo>
                    <a:pt x="98" y="195"/>
                    <a:pt x="92" y="190"/>
                    <a:pt x="92" y="190"/>
                  </a:cubicBezTo>
                  <a:cubicBezTo>
                    <a:pt x="86" y="186"/>
                    <a:pt x="81" y="179"/>
                    <a:pt x="78" y="177"/>
                  </a:cubicBezTo>
                  <a:cubicBezTo>
                    <a:pt x="78" y="177"/>
                    <a:pt x="75" y="174"/>
                    <a:pt x="75" y="175"/>
                  </a:cubicBezTo>
                  <a:cubicBezTo>
                    <a:pt x="75" y="176"/>
                    <a:pt x="79" y="182"/>
                    <a:pt x="76" y="178"/>
                  </a:cubicBezTo>
                  <a:close/>
                  <a:moveTo>
                    <a:pt x="112" y="155"/>
                  </a:moveTo>
                  <a:cubicBezTo>
                    <a:pt x="112" y="155"/>
                    <a:pt x="110" y="155"/>
                    <a:pt x="110" y="156"/>
                  </a:cubicBezTo>
                  <a:cubicBezTo>
                    <a:pt x="109" y="157"/>
                    <a:pt x="113" y="156"/>
                    <a:pt x="112" y="155"/>
                  </a:cubicBezTo>
                  <a:close/>
                  <a:moveTo>
                    <a:pt x="88" y="159"/>
                  </a:moveTo>
                  <a:cubicBezTo>
                    <a:pt x="89" y="157"/>
                    <a:pt x="86" y="155"/>
                    <a:pt x="86" y="157"/>
                  </a:cubicBezTo>
                  <a:cubicBezTo>
                    <a:pt x="86" y="157"/>
                    <a:pt x="88" y="159"/>
                    <a:pt x="88" y="159"/>
                  </a:cubicBezTo>
                  <a:close/>
                  <a:moveTo>
                    <a:pt x="116" y="158"/>
                  </a:moveTo>
                  <a:cubicBezTo>
                    <a:pt x="113" y="153"/>
                    <a:pt x="110" y="161"/>
                    <a:pt x="115" y="158"/>
                  </a:cubicBezTo>
                  <a:cubicBezTo>
                    <a:pt x="115" y="158"/>
                    <a:pt x="116" y="158"/>
                    <a:pt x="116" y="158"/>
                  </a:cubicBezTo>
                  <a:close/>
                  <a:moveTo>
                    <a:pt x="167" y="169"/>
                  </a:moveTo>
                  <a:cubicBezTo>
                    <a:pt x="167" y="169"/>
                    <a:pt x="169" y="170"/>
                    <a:pt x="169" y="170"/>
                  </a:cubicBezTo>
                  <a:cubicBezTo>
                    <a:pt x="171" y="169"/>
                    <a:pt x="174" y="160"/>
                    <a:pt x="175" y="163"/>
                  </a:cubicBezTo>
                  <a:cubicBezTo>
                    <a:pt x="175" y="162"/>
                    <a:pt x="174" y="164"/>
                    <a:pt x="174" y="165"/>
                  </a:cubicBezTo>
                  <a:cubicBezTo>
                    <a:pt x="170" y="173"/>
                    <a:pt x="177" y="162"/>
                    <a:pt x="178" y="162"/>
                  </a:cubicBezTo>
                  <a:cubicBezTo>
                    <a:pt x="178" y="162"/>
                    <a:pt x="179" y="164"/>
                    <a:pt x="179" y="163"/>
                  </a:cubicBezTo>
                  <a:cubicBezTo>
                    <a:pt x="181" y="161"/>
                    <a:pt x="182" y="159"/>
                    <a:pt x="180" y="157"/>
                  </a:cubicBezTo>
                  <a:cubicBezTo>
                    <a:pt x="181" y="158"/>
                    <a:pt x="179" y="160"/>
                    <a:pt x="179" y="161"/>
                  </a:cubicBezTo>
                  <a:cubicBezTo>
                    <a:pt x="180" y="162"/>
                    <a:pt x="178" y="158"/>
                    <a:pt x="179" y="158"/>
                  </a:cubicBezTo>
                  <a:cubicBezTo>
                    <a:pt x="179" y="158"/>
                    <a:pt x="174" y="161"/>
                    <a:pt x="175" y="161"/>
                  </a:cubicBezTo>
                  <a:cubicBezTo>
                    <a:pt x="176" y="162"/>
                    <a:pt x="175" y="159"/>
                    <a:pt x="176" y="159"/>
                  </a:cubicBezTo>
                  <a:cubicBezTo>
                    <a:pt x="174" y="160"/>
                    <a:pt x="174" y="161"/>
                    <a:pt x="172" y="163"/>
                  </a:cubicBezTo>
                  <a:cubicBezTo>
                    <a:pt x="169" y="167"/>
                    <a:pt x="163" y="168"/>
                    <a:pt x="162" y="174"/>
                  </a:cubicBezTo>
                  <a:cubicBezTo>
                    <a:pt x="161" y="177"/>
                    <a:pt x="168" y="173"/>
                    <a:pt x="168" y="172"/>
                  </a:cubicBezTo>
                  <a:cubicBezTo>
                    <a:pt x="170" y="171"/>
                    <a:pt x="169" y="169"/>
                    <a:pt x="169" y="171"/>
                  </a:cubicBezTo>
                  <a:cubicBezTo>
                    <a:pt x="169" y="171"/>
                    <a:pt x="166" y="171"/>
                    <a:pt x="167" y="169"/>
                  </a:cubicBezTo>
                  <a:close/>
                  <a:moveTo>
                    <a:pt x="166" y="174"/>
                  </a:moveTo>
                  <a:cubicBezTo>
                    <a:pt x="168" y="173"/>
                    <a:pt x="163" y="175"/>
                    <a:pt x="162" y="176"/>
                  </a:cubicBezTo>
                  <a:cubicBezTo>
                    <a:pt x="160" y="178"/>
                    <a:pt x="165" y="174"/>
                    <a:pt x="161" y="178"/>
                  </a:cubicBezTo>
                  <a:cubicBezTo>
                    <a:pt x="161" y="178"/>
                    <a:pt x="161" y="176"/>
                    <a:pt x="160" y="177"/>
                  </a:cubicBezTo>
                  <a:cubicBezTo>
                    <a:pt x="159" y="178"/>
                    <a:pt x="157" y="181"/>
                    <a:pt x="156" y="182"/>
                  </a:cubicBezTo>
                  <a:cubicBezTo>
                    <a:pt x="155" y="182"/>
                    <a:pt x="153" y="182"/>
                    <a:pt x="153" y="182"/>
                  </a:cubicBezTo>
                  <a:cubicBezTo>
                    <a:pt x="153" y="184"/>
                    <a:pt x="160" y="185"/>
                    <a:pt x="162" y="184"/>
                  </a:cubicBezTo>
                  <a:cubicBezTo>
                    <a:pt x="165" y="183"/>
                    <a:pt x="162" y="181"/>
                    <a:pt x="162" y="181"/>
                  </a:cubicBezTo>
                  <a:cubicBezTo>
                    <a:pt x="162" y="181"/>
                    <a:pt x="169" y="178"/>
                    <a:pt x="169" y="175"/>
                  </a:cubicBezTo>
                  <a:cubicBezTo>
                    <a:pt x="169" y="175"/>
                    <a:pt x="167" y="176"/>
                    <a:pt x="167" y="176"/>
                  </a:cubicBezTo>
                  <a:cubicBezTo>
                    <a:pt x="163" y="179"/>
                    <a:pt x="170" y="173"/>
                    <a:pt x="167" y="173"/>
                  </a:cubicBezTo>
                  <a:cubicBezTo>
                    <a:pt x="168" y="173"/>
                    <a:pt x="166" y="174"/>
                    <a:pt x="166" y="174"/>
                  </a:cubicBezTo>
                  <a:close/>
                  <a:moveTo>
                    <a:pt x="104" y="174"/>
                  </a:moveTo>
                  <a:cubicBezTo>
                    <a:pt x="102" y="173"/>
                    <a:pt x="97" y="171"/>
                    <a:pt x="93" y="170"/>
                  </a:cubicBezTo>
                  <a:cubicBezTo>
                    <a:pt x="89" y="168"/>
                    <a:pt x="86" y="165"/>
                    <a:pt x="84" y="165"/>
                  </a:cubicBezTo>
                  <a:cubicBezTo>
                    <a:pt x="84" y="165"/>
                    <a:pt x="84" y="166"/>
                    <a:pt x="83" y="166"/>
                  </a:cubicBezTo>
                  <a:cubicBezTo>
                    <a:pt x="82" y="165"/>
                    <a:pt x="83" y="164"/>
                    <a:pt x="82" y="163"/>
                  </a:cubicBezTo>
                  <a:cubicBezTo>
                    <a:pt x="82" y="162"/>
                    <a:pt x="78" y="160"/>
                    <a:pt x="77" y="160"/>
                  </a:cubicBezTo>
                  <a:cubicBezTo>
                    <a:pt x="70" y="155"/>
                    <a:pt x="82" y="166"/>
                    <a:pt x="82" y="166"/>
                  </a:cubicBezTo>
                  <a:cubicBezTo>
                    <a:pt x="83" y="166"/>
                    <a:pt x="76" y="163"/>
                    <a:pt x="76" y="164"/>
                  </a:cubicBezTo>
                  <a:cubicBezTo>
                    <a:pt x="75" y="166"/>
                    <a:pt x="81" y="172"/>
                    <a:pt x="82" y="174"/>
                  </a:cubicBezTo>
                  <a:cubicBezTo>
                    <a:pt x="83" y="175"/>
                    <a:pt x="82" y="177"/>
                    <a:pt x="82" y="177"/>
                  </a:cubicBezTo>
                  <a:cubicBezTo>
                    <a:pt x="85" y="180"/>
                    <a:pt x="100" y="185"/>
                    <a:pt x="100" y="189"/>
                  </a:cubicBezTo>
                  <a:cubicBezTo>
                    <a:pt x="100" y="189"/>
                    <a:pt x="99" y="189"/>
                    <a:pt x="99" y="189"/>
                  </a:cubicBezTo>
                  <a:cubicBezTo>
                    <a:pt x="99" y="189"/>
                    <a:pt x="102" y="190"/>
                    <a:pt x="103" y="189"/>
                  </a:cubicBezTo>
                  <a:cubicBezTo>
                    <a:pt x="104" y="188"/>
                    <a:pt x="101" y="188"/>
                    <a:pt x="102" y="187"/>
                  </a:cubicBezTo>
                  <a:cubicBezTo>
                    <a:pt x="96" y="190"/>
                    <a:pt x="105" y="186"/>
                    <a:pt x="106" y="186"/>
                  </a:cubicBezTo>
                  <a:cubicBezTo>
                    <a:pt x="105" y="185"/>
                    <a:pt x="103" y="187"/>
                    <a:pt x="102" y="185"/>
                  </a:cubicBezTo>
                  <a:cubicBezTo>
                    <a:pt x="101" y="185"/>
                    <a:pt x="102" y="184"/>
                    <a:pt x="101" y="184"/>
                  </a:cubicBezTo>
                  <a:cubicBezTo>
                    <a:pt x="101" y="184"/>
                    <a:pt x="98" y="184"/>
                    <a:pt x="98" y="183"/>
                  </a:cubicBezTo>
                  <a:cubicBezTo>
                    <a:pt x="99" y="181"/>
                    <a:pt x="103" y="183"/>
                    <a:pt x="102" y="183"/>
                  </a:cubicBezTo>
                  <a:cubicBezTo>
                    <a:pt x="104" y="183"/>
                    <a:pt x="106" y="183"/>
                    <a:pt x="107" y="184"/>
                  </a:cubicBezTo>
                  <a:cubicBezTo>
                    <a:pt x="108" y="184"/>
                    <a:pt x="108" y="186"/>
                    <a:pt x="108" y="186"/>
                  </a:cubicBezTo>
                  <a:cubicBezTo>
                    <a:pt x="112" y="187"/>
                    <a:pt x="115" y="186"/>
                    <a:pt x="117" y="186"/>
                  </a:cubicBezTo>
                  <a:cubicBezTo>
                    <a:pt x="119" y="187"/>
                    <a:pt x="120" y="187"/>
                    <a:pt x="122" y="187"/>
                  </a:cubicBezTo>
                  <a:cubicBezTo>
                    <a:pt x="126" y="186"/>
                    <a:pt x="122" y="188"/>
                    <a:pt x="122" y="188"/>
                  </a:cubicBezTo>
                  <a:cubicBezTo>
                    <a:pt x="127" y="190"/>
                    <a:pt x="126" y="187"/>
                    <a:pt x="129" y="187"/>
                  </a:cubicBezTo>
                  <a:cubicBezTo>
                    <a:pt x="129" y="187"/>
                    <a:pt x="128" y="189"/>
                    <a:pt x="129" y="189"/>
                  </a:cubicBezTo>
                  <a:cubicBezTo>
                    <a:pt x="129" y="189"/>
                    <a:pt x="132" y="187"/>
                    <a:pt x="133" y="187"/>
                  </a:cubicBezTo>
                  <a:cubicBezTo>
                    <a:pt x="133" y="187"/>
                    <a:pt x="134" y="189"/>
                    <a:pt x="134" y="189"/>
                  </a:cubicBezTo>
                  <a:cubicBezTo>
                    <a:pt x="136" y="190"/>
                    <a:pt x="138" y="189"/>
                    <a:pt x="140" y="189"/>
                  </a:cubicBezTo>
                  <a:cubicBezTo>
                    <a:pt x="143" y="188"/>
                    <a:pt x="140" y="190"/>
                    <a:pt x="137" y="190"/>
                  </a:cubicBezTo>
                  <a:cubicBezTo>
                    <a:pt x="134" y="191"/>
                    <a:pt x="131" y="193"/>
                    <a:pt x="128" y="193"/>
                  </a:cubicBezTo>
                  <a:cubicBezTo>
                    <a:pt x="123" y="194"/>
                    <a:pt x="123" y="192"/>
                    <a:pt x="120" y="193"/>
                  </a:cubicBezTo>
                  <a:cubicBezTo>
                    <a:pt x="123" y="193"/>
                    <a:pt x="117" y="196"/>
                    <a:pt x="117" y="196"/>
                  </a:cubicBezTo>
                  <a:cubicBezTo>
                    <a:pt x="117" y="196"/>
                    <a:pt x="118" y="195"/>
                    <a:pt x="118" y="195"/>
                  </a:cubicBezTo>
                  <a:cubicBezTo>
                    <a:pt x="124" y="196"/>
                    <a:pt x="126" y="197"/>
                    <a:pt x="133" y="196"/>
                  </a:cubicBezTo>
                  <a:cubicBezTo>
                    <a:pt x="142" y="195"/>
                    <a:pt x="149" y="191"/>
                    <a:pt x="154" y="189"/>
                  </a:cubicBezTo>
                  <a:cubicBezTo>
                    <a:pt x="155" y="188"/>
                    <a:pt x="156" y="189"/>
                    <a:pt x="156" y="189"/>
                  </a:cubicBezTo>
                  <a:cubicBezTo>
                    <a:pt x="156" y="189"/>
                    <a:pt x="161" y="186"/>
                    <a:pt x="160" y="185"/>
                  </a:cubicBezTo>
                  <a:cubicBezTo>
                    <a:pt x="158" y="184"/>
                    <a:pt x="156" y="188"/>
                    <a:pt x="155" y="188"/>
                  </a:cubicBezTo>
                  <a:cubicBezTo>
                    <a:pt x="157" y="188"/>
                    <a:pt x="157" y="186"/>
                    <a:pt x="156" y="185"/>
                  </a:cubicBezTo>
                  <a:cubicBezTo>
                    <a:pt x="155" y="184"/>
                    <a:pt x="151" y="186"/>
                    <a:pt x="148" y="185"/>
                  </a:cubicBezTo>
                  <a:cubicBezTo>
                    <a:pt x="150" y="186"/>
                    <a:pt x="148" y="183"/>
                    <a:pt x="148" y="183"/>
                  </a:cubicBezTo>
                  <a:cubicBezTo>
                    <a:pt x="149" y="182"/>
                    <a:pt x="154" y="182"/>
                    <a:pt x="152" y="183"/>
                  </a:cubicBezTo>
                  <a:cubicBezTo>
                    <a:pt x="153" y="183"/>
                    <a:pt x="152" y="182"/>
                    <a:pt x="153" y="181"/>
                  </a:cubicBezTo>
                  <a:cubicBezTo>
                    <a:pt x="153" y="180"/>
                    <a:pt x="154" y="181"/>
                    <a:pt x="154" y="181"/>
                  </a:cubicBezTo>
                  <a:cubicBezTo>
                    <a:pt x="159" y="179"/>
                    <a:pt x="152" y="180"/>
                    <a:pt x="152" y="180"/>
                  </a:cubicBezTo>
                  <a:cubicBezTo>
                    <a:pt x="152" y="180"/>
                    <a:pt x="154" y="178"/>
                    <a:pt x="153" y="178"/>
                  </a:cubicBezTo>
                  <a:cubicBezTo>
                    <a:pt x="151" y="177"/>
                    <a:pt x="144" y="179"/>
                    <a:pt x="142" y="181"/>
                  </a:cubicBezTo>
                  <a:cubicBezTo>
                    <a:pt x="143" y="181"/>
                    <a:pt x="144" y="181"/>
                    <a:pt x="144" y="181"/>
                  </a:cubicBezTo>
                  <a:cubicBezTo>
                    <a:pt x="143" y="182"/>
                    <a:pt x="136" y="182"/>
                    <a:pt x="135" y="182"/>
                  </a:cubicBezTo>
                  <a:cubicBezTo>
                    <a:pt x="135" y="182"/>
                    <a:pt x="135" y="185"/>
                    <a:pt x="134" y="185"/>
                  </a:cubicBezTo>
                  <a:cubicBezTo>
                    <a:pt x="134" y="185"/>
                    <a:pt x="134" y="183"/>
                    <a:pt x="134" y="183"/>
                  </a:cubicBezTo>
                  <a:cubicBezTo>
                    <a:pt x="133" y="182"/>
                    <a:pt x="121" y="180"/>
                    <a:pt x="116" y="180"/>
                  </a:cubicBezTo>
                  <a:cubicBezTo>
                    <a:pt x="115" y="180"/>
                    <a:pt x="113" y="181"/>
                    <a:pt x="112" y="181"/>
                  </a:cubicBezTo>
                  <a:cubicBezTo>
                    <a:pt x="112" y="181"/>
                    <a:pt x="112" y="179"/>
                    <a:pt x="112" y="178"/>
                  </a:cubicBezTo>
                  <a:cubicBezTo>
                    <a:pt x="111" y="177"/>
                    <a:pt x="108" y="178"/>
                    <a:pt x="106" y="177"/>
                  </a:cubicBezTo>
                  <a:cubicBezTo>
                    <a:pt x="105" y="177"/>
                    <a:pt x="107" y="176"/>
                    <a:pt x="105" y="176"/>
                  </a:cubicBezTo>
                  <a:cubicBezTo>
                    <a:pt x="105" y="176"/>
                    <a:pt x="105" y="176"/>
                    <a:pt x="105" y="176"/>
                  </a:cubicBezTo>
                  <a:cubicBezTo>
                    <a:pt x="104" y="176"/>
                    <a:pt x="104" y="174"/>
                    <a:pt x="104" y="174"/>
                  </a:cubicBezTo>
                  <a:close/>
                  <a:moveTo>
                    <a:pt x="69" y="164"/>
                  </a:moveTo>
                  <a:cubicBezTo>
                    <a:pt x="69" y="167"/>
                    <a:pt x="74" y="171"/>
                    <a:pt x="74" y="171"/>
                  </a:cubicBezTo>
                  <a:cubicBezTo>
                    <a:pt x="75" y="170"/>
                    <a:pt x="69" y="160"/>
                    <a:pt x="69" y="160"/>
                  </a:cubicBezTo>
                  <a:cubicBezTo>
                    <a:pt x="69" y="160"/>
                    <a:pt x="69" y="160"/>
                    <a:pt x="69" y="160"/>
                  </a:cubicBezTo>
                  <a:cubicBezTo>
                    <a:pt x="69" y="160"/>
                    <a:pt x="69" y="164"/>
                    <a:pt x="69" y="164"/>
                  </a:cubicBezTo>
                  <a:close/>
                  <a:moveTo>
                    <a:pt x="148" y="164"/>
                  </a:moveTo>
                  <a:cubicBezTo>
                    <a:pt x="146" y="165"/>
                    <a:pt x="145" y="168"/>
                    <a:pt x="148" y="167"/>
                  </a:cubicBezTo>
                  <a:cubicBezTo>
                    <a:pt x="149" y="166"/>
                    <a:pt x="159" y="164"/>
                    <a:pt x="154" y="163"/>
                  </a:cubicBezTo>
                  <a:cubicBezTo>
                    <a:pt x="153" y="163"/>
                    <a:pt x="149" y="164"/>
                    <a:pt x="148" y="164"/>
                  </a:cubicBezTo>
                  <a:close/>
                  <a:moveTo>
                    <a:pt x="72" y="187"/>
                  </a:moveTo>
                  <a:cubicBezTo>
                    <a:pt x="68" y="184"/>
                    <a:pt x="63" y="176"/>
                    <a:pt x="60" y="172"/>
                  </a:cubicBezTo>
                  <a:cubicBezTo>
                    <a:pt x="55" y="165"/>
                    <a:pt x="63" y="179"/>
                    <a:pt x="61" y="179"/>
                  </a:cubicBezTo>
                  <a:cubicBezTo>
                    <a:pt x="60" y="179"/>
                    <a:pt x="56" y="166"/>
                    <a:pt x="55" y="167"/>
                  </a:cubicBezTo>
                  <a:cubicBezTo>
                    <a:pt x="53" y="170"/>
                    <a:pt x="60" y="182"/>
                    <a:pt x="63" y="184"/>
                  </a:cubicBezTo>
                  <a:cubicBezTo>
                    <a:pt x="63" y="185"/>
                    <a:pt x="65" y="184"/>
                    <a:pt x="65" y="185"/>
                  </a:cubicBezTo>
                  <a:cubicBezTo>
                    <a:pt x="67" y="186"/>
                    <a:pt x="70" y="190"/>
                    <a:pt x="73" y="193"/>
                  </a:cubicBezTo>
                  <a:cubicBezTo>
                    <a:pt x="77" y="198"/>
                    <a:pt x="82" y="200"/>
                    <a:pt x="82" y="201"/>
                  </a:cubicBezTo>
                  <a:cubicBezTo>
                    <a:pt x="82" y="201"/>
                    <a:pt x="81" y="202"/>
                    <a:pt x="81" y="202"/>
                  </a:cubicBezTo>
                  <a:cubicBezTo>
                    <a:pt x="82" y="203"/>
                    <a:pt x="94" y="210"/>
                    <a:pt x="94" y="209"/>
                  </a:cubicBezTo>
                  <a:cubicBezTo>
                    <a:pt x="95" y="207"/>
                    <a:pt x="88" y="205"/>
                    <a:pt x="88" y="204"/>
                  </a:cubicBezTo>
                  <a:cubicBezTo>
                    <a:pt x="85" y="201"/>
                    <a:pt x="89" y="203"/>
                    <a:pt x="89" y="203"/>
                  </a:cubicBezTo>
                  <a:cubicBezTo>
                    <a:pt x="94" y="203"/>
                    <a:pt x="88" y="201"/>
                    <a:pt x="87" y="200"/>
                  </a:cubicBezTo>
                  <a:cubicBezTo>
                    <a:pt x="85" y="198"/>
                    <a:pt x="83" y="195"/>
                    <a:pt x="81" y="194"/>
                  </a:cubicBezTo>
                  <a:cubicBezTo>
                    <a:pt x="80" y="193"/>
                    <a:pt x="79" y="194"/>
                    <a:pt x="78" y="193"/>
                  </a:cubicBezTo>
                  <a:cubicBezTo>
                    <a:pt x="76" y="192"/>
                    <a:pt x="74" y="189"/>
                    <a:pt x="72" y="187"/>
                  </a:cubicBezTo>
                  <a:close/>
                  <a:moveTo>
                    <a:pt x="147" y="178"/>
                  </a:moveTo>
                  <a:cubicBezTo>
                    <a:pt x="149" y="180"/>
                    <a:pt x="161" y="173"/>
                    <a:pt x="161" y="172"/>
                  </a:cubicBezTo>
                  <a:cubicBezTo>
                    <a:pt x="162" y="170"/>
                    <a:pt x="160" y="171"/>
                    <a:pt x="160" y="171"/>
                  </a:cubicBezTo>
                  <a:cubicBezTo>
                    <a:pt x="159" y="171"/>
                    <a:pt x="146" y="177"/>
                    <a:pt x="147" y="178"/>
                  </a:cubicBezTo>
                  <a:close/>
                  <a:moveTo>
                    <a:pt x="82" y="192"/>
                  </a:moveTo>
                  <a:cubicBezTo>
                    <a:pt x="82" y="192"/>
                    <a:pt x="86" y="194"/>
                    <a:pt x="85" y="192"/>
                  </a:cubicBezTo>
                  <a:cubicBezTo>
                    <a:pt x="85" y="191"/>
                    <a:pt x="81" y="190"/>
                    <a:pt x="80" y="189"/>
                  </a:cubicBezTo>
                  <a:cubicBezTo>
                    <a:pt x="79" y="188"/>
                    <a:pt x="77" y="186"/>
                    <a:pt x="76" y="184"/>
                  </a:cubicBezTo>
                  <a:cubicBezTo>
                    <a:pt x="75" y="183"/>
                    <a:pt x="67" y="177"/>
                    <a:pt x="71" y="182"/>
                  </a:cubicBezTo>
                  <a:cubicBezTo>
                    <a:pt x="73" y="185"/>
                    <a:pt x="78" y="188"/>
                    <a:pt x="80" y="189"/>
                  </a:cubicBezTo>
                  <a:cubicBezTo>
                    <a:pt x="82" y="191"/>
                    <a:pt x="80" y="191"/>
                    <a:pt x="82" y="192"/>
                  </a:cubicBezTo>
                  <a:close/>
                  <a:moveTo>
                    <a:pt x="92" y="186"/>
                  </a:moveTo>
                  <a:cubicBezTo>
                    <a:pt x="93" y="185"/>
                    <a:pt x="88" y="183"/>
                    <a:pt x="88" y="183"/>
                  </a:cubicBezTo>
                  <a:cubicBezTo>
                    <a:pt x="88" y="184"/>
                    <a:pt x="91" y="187"/>
                    <a:pt x="92" y="186"/>
                  </a:cubicBezTo>
                  <a:close/>
                  <a:moveTo>
                    <a:pt x="93" y="196"/>
                  </a:moveTo>
                  <a:cubicBezTo>
                    <a:pt x="96" y="199"/>
                    <a:pt x="100" y="200"/>
                    <a:pt x="103" y="202"/>
                  </a:cubicBezTo>
                  <a:cubicBezTo>
                    <a:pt x="103" y="203"/>
                    <a:pt x="103" y="203"/>
                    <a:pt x="104" y="203"/>
                  </a:cubicBezTo>
                  <a:cubicBezTo>
                    <a:pt x="102" y="203"/>
                    <a:pt x="106" y="202"/>
                    <a:pt x="107" y="203"/>
                  </a:cubicBezTo>
                  <a:cubicBezTo>
                    <a:pt x="107" y="203"/>
                    <a:pt x="106" y="204"/>
                    <a:pt x="107" y="204"/>
                  </a:cubicBezTo>
                  <a:cubicBezTo>
                    <a:pt x="107" y="204"/>
                    <a:pt x="108" y="203"/>
                    <a:pt x="109" y="203"/>
                  </a:cubicBezTo>
                  <a:cubicBezTo>
                    <a:pt x="111" y="203"/>
                    <a:pt x="117" y="207"/>
                    <a:pt x="114" y="203"/>
                  </a:cubicBezTo>
                  <a:cubicBezTo>
                    <a:pt x="112" y="201"/>
                    <a:pt x="107" y="202"/>
                    <a:pt x="102" y="200"/>
                  </a:cubicBezTo>
                  <a:cubicBezTo>
                    <a:pt x="98" y="199"/>
                    <a:pt x="98" y="197"/>
                    <a:pt x="96" y="198"/>
                  </a:cubicBezTo>
                  <a:cubicBezTo>
                    <a:pt x="96" y="198"/>
                    <a:pt x="95" y="197"/>
                    <a:pt x="92" y="195"/>
                  </a:cubicBezTo>
                  <a:cubicBezTo>
                    <a:pt x="88" y="193"/>
                    <a:pt x="87" y="191"/>
                    <a:pt x="84" y="189"/>
                  </a:cubicBezTo>
                  <a:cubicBezTo>
                    <a:pt x="77" y="186"/>
                    <a:pt x="89" y="194"/>
                    <a:pt x="90" y="194"/>
                  </a:cubicBezTo>
                  <a:cubicBezTo>
                    <a:pt x="91" y="195"/>
                    <a:pt x="92" y="196"/>
                    <a:pt x="93" y="196"/>
                  </a:cubicBezTo>
                  <a:close/>
                  <a:moveTo>
                    <a:pt x="132" y="189"/>
                  </a:moveTo>
                  <a:cubicBezTo>
                    <a:pt x="132" y="189"/>
                    <a:pt x="130" y="190"/>
                    <a:pt x="130" y="189"/>
                  </a:cubicBezTo>
                  <a:cubicBezTo>
                    <a:pt x="129" y="191"/>
                    <a:pt x="132" y="192"/>
                    <a:pt x="132" y="189"/>
                  </a:cubicBezTo>
                  <a:close/>
                  <a:moveTo>
                    <a:pt x="125" y="190"/>
                  </a:moveTo>
                  <a:cubicBezTo>
                    <a:pt x="125" y="190"/>
                    <a:pt x="119" y="188"/>
                    <a:pt x="119" y="190"/>
                  </a:cubicBezTo>
                  <a:cubicBezTo>
                    <a:pt x="119" y="189"/>
                    <a:pt x="127" y="192"/>
                    <a:pt x="125" y="190"/>
                  </a:cubicBezTo>
                  <a:close/>
                  <a:moveTo>
                    <a:pt x="116" y="194"/>
                  </a:moveTo>
                  <a:cubicBezTo>
                    <a:pt x="114" y="191"/>
                    <a:pt x="114" y="192"/>
                    <a:pt x="113" y="192"/>
                  </a:cubicBezTo>
                  <a:cubicBezTo>
                    <a:pt x="112" y="192"/>
                    <a:pt x="103" y="189"/>
                    <a:pt x="107" y="192"/>
                  </a:cubicBezTo>
                  <a:cubicBezTo>
                    <a:pt x="109" y="194"/>
                    <a:pt x="118" y="196"/>
                    <a:pt x="119" y="193"/>
                  </a:cubicBezTo>
                  <a:cubicBezTo>
                    <a:pt x="119" y="193"/>
                    <a:pt x="114" y="193"/>
                    <a:pt x="116" y="194"/>
                  </a:cubicBezTo>
                  <a:cubicBezTo>
                    <a:pt x="116" y="194"/>
                    <a:pt x="116" y="194"/>
                    <a:pt x="116" y="194"/>
                  </a:cubicBezTo>
                  <a:close/>
                  <a:moveTo>
                    <a:pt x="51" y="197"/>
                  </a:moveTo>
                  <a:cubicBezTo>
                    <a:pt x="51" y="197"/>
                    <a:pt x="57" y="203"/>
                    <a:pt x="53" y="198"/>
                  </a:cubicBezTo>
                  <a:cubicBezTo>
                    <a:pt x="54" y="200"/>
                    <a:pt x="56" y="203"/>
                    <a:pt x="58" y="204"/>
                  </a:cubicBezTo>
                  <a:cubicBezTo>
                    <a:pt x="60" y="204"/>
                    <a:pt x="51" y="193"/>
                    <a:pt x="51" y="197"/>
                  </a:cubicBezTo>
                  <a:close/>
                  <a:moveTo>
                    <a:pt x="120" y="201"/>
                  </a:moveTo>
                  <a:cubicBezTo>
                    <a:pt x="120" y="201"/>
                    <a:pt x="118" y="201"/>
                    <a:pt x="118" y="201"/>
                  </a:cubicBezTo>
                  <a:cubicBezTo>
                    <a:pt x="117" y="200"/>
                    <a:pt x="112" y="198"/>
                    <a:pt x="113" y="200"/>
                  </a:cubicBezTo>
                  <a:cubicBezTo>
                    <a:pt x="113" y="202"/>
                    <a:pt x="121" y="203"/>
                    <a:pt x="120" y="201"/>
                  </a:cubicBezTo>
                  <a:close/>
                  <a:moveTo>
                    <a:pt x="130" y="202"/>
                  </a:moveTo>
                  <a:cubicBezTo>
                    <a:pt x="131" y="200"/>
                    <a:pt x="127" y="201"/>
                    <a:pt x="127" y="201"/>
                  </a:cubicBezTo>
                  <a:cubicBezTo>
                    <a:pt x="127" y="201"/>
                    <a:pt x="129" y="203"/>
                    <a:pt x="130" y="202"/>
                  </a:cubicBezTo>
                  <a:close/>
                  <a:moveTo>
                    <a:pt x="125" y="204"/>
                  </a:moveTo>
                  <a:cubicBezTo>
                    <a:pt x="113" y="205"/>
                    <a:pt x="141" y="206"/>
                    <a:pt x="138" y="203"/>
                  </a:cubicBezTo>
                  <a:cubicBezTo>
                    <a:pt x="138" y="203"/>
                    <a:pt x="127" y="204"/>
                    <a:pt x="128" y="204"/>
                  </a:cubicBezTo>
                  <a:cubicBezTo>
                    <a:pt x="126" y="204"/>
                    <a:pt x="128" y="204"/>
                    <a:pt x="125" y="204"/>
                  </a:cubicBezTo>
                  <a:close/>
                  <a:moveTo>
                    <a:pt x="60" y="209"/>
                  </a:moveTo>
                  <a:cubicBezTo>
                    <a:pt x="61" y="208"/>
                    <a:pt x="57" y="206"/>
                    <a:pt x="57" y="207"/>
                  </a:cubicBezTo>
                  <a:cubicBezTo>
                    <a:pt x="57" y="208"/>
                    <a:pt x="59" y="209"/>
                    <a:pt x="60" y="209"/>
                  </a:cubicBezTo>
                  <a:close/>
                  <a:moveTo>
                    <a:pt x="70" y="216"/>
                  </a:moveTo>
                  <a:cubicBezTo>
                    <a:pt x="70" y="216"/>
                    <a:pt x="69" y="215"/>
                    <a:pt x="67" y="213"/>
                  </a:cubicBezTo>
                  <a:cubicBezTo>
                    <a:pt x="66" y="213"/>
                    <a:pt x="61" y="209"/>
                    <a:pt x="60" y="209"/>
                  </a:cubicBezTo>
                  <a:cubicBezTo>
                    <a:pt x="59" y="211"/>
                    <a:pt x="68" y="215"/>
                    <a:pt x="68" y="215"/>
                  </a:cubicBezTo>
                  <a:cubicBezTo>
                    <a:pt x="68" y="215"/>
                    <a:pt x="70" y="217"/>
                    <a:pt x="70" y="216"/>
                  </a:cubicBezTo>
                  <a:close/>
                  <a:moveTo>
                    <a:pt x="138" y="225"/>
                  </a:moveTo>
                  <a:cubicBezTo>
                    <a:pt x="134" y="226"/>
                    <a:pt x="137" y="226"/>
                    <a:pt x="138" y="226"/>
                  </a:cubicBezTo>
                  <a:cubicBezTo>
                    <a:pt x="141" y="226"/>
                    <a:pt x="154" y="224"/>
                    <a:pt x="147" y="225"/>
                  </a:cubicBezTo>
                  <a:cubicBezTo>
                    <a:pt x="142" y="225"/>
                    <a:pt x="143" y="224"/>
                    <a:pt x="138" y="225"/>
                  </a:cubicBezTo>
                  <a:close/>
                  <a:moveTo>
                    <a:pt x="136" y="226"/>
                  </a:moveTo>
                  <a:cubicBezTo>
                    <a:pt x="135" y="225"/>
                    <a:pt x="129" y="226"/>
                    <a:pt x="128" y="226"/>
                  </a:cubicBezTo>
                  <a:cubicBezTo>
                    <a:pt x="127" y="226"/>
                    <a:pt x="127" y="224"/>
                    <a:pt x="127" y="226"/>
                  </a:cubicBezTo>
                  <a:cubicBezTo>
                    <a:pt x="127" y="229"/>
                    <a:pt x="136" y="226"/>
                    <a:pt x="136" y="226"/>
                  </a:cubicBezTo>
                  <a:close/>
                  <a:moveTo>
                    <a:pt x="49" y="228"/>
                  </a:moveTo>
                  <a:cubicBezTo>
                    <a:pt x="49" y="227"/>
                    <a:pt x="54" y="230"/>
                    <a:pt x="53" y="231"/>
                  </a:cubicBezTo>
                  <a:cubicBezTo>
                    <a:pt x="52" y="232"/>
                    <a:pt x="49" y="228"/>
                    <a:pt x="49" y="228"/>
                  </a:cubicBezTo>
                  <a:close/>
                  <a:moveTo>
                    <a:pt x="123" y="218"/>
                  </a:moveTo>
                  <a:cubicBezTo>
                    <a:pt x="123" y="217"/>
                    <a:pt x="126" y="219"/>
                    <a:pt x="125" y="219"/>
                  </a:cubicBezTo>
                  <a:cubicBezTo>
                    <a:pt x="127" y="219"/>
                    <a:pt x="134" y="217"/>
                    <a:pt x="135" y="219"/>
                  </a:cubicBezTo>
                  <a:cubicBezTo>
                    <a:pt x="135" y="222"/>
                    <a:pt x="131" y="219"/>
                    <a:pt x="129" y="219"/>
                  </a:cubicBezTo>
                  <a:cubicBezTo>
                    <a:pt x="128" y="219"/>
                    <a:pt x="121" y="222"/>
                    <a:pt x="123" y="218"/>
                  </a:cubicBezTo>
                  <a:close/>
                  <a:moveTo>
                    <a:pt x="139" y="217"/>
                  </a:moveTo>
                  <a:cubicBezTo>
                    <a:pt x="146" y="216"/>
                    <a:pt x="138" y="222"/>
                    <a:pt x="136" y="219"/>
                  </a:cubicBezTo>
                  <a:cubicBezTo>
                    <a:pt x="136" y="218"/>
                    <a:pt x="138" y="218"/>
                    <a:pt x="139" y="217"/>
                  </a:cubicBezTo>
                  <a:close/>
                  <a:moveTo>
                    <a:pt x="125" y="216"/>
                  </a:moveTo>
                  <a:cubicBezTo>
                    <a:pt x="125" y="217"/>
                    <a:pt x="129" y="215"/>
                    <a:pt x="130" y="215"/>
                  </a:cubicBezTo>
                  <a:cubicBezTo>
                    <a:pt x="129" y="215"/>
                    <a:pt x="129" y="216"/>
                    <a:pt x="127" y="216"/>
                  </a:cubicBezTo>
                  <a:cubicBezTo>
                    <a:pt x="127" y="216"/>
                    <a:pt x="125" y="216"/>
                    <a:pt x="125" y="216"/>
                  </a:cubicBezTo>
                  <a:close/>
                  <a:moveTo>
                    <a:pt x="148" y="214"/>
                  </a:moveTo>
                  <a:cubicBezTo>
                    <a:pt x="149" y="214"/>
                    <a:pt x="157" y="215"/>
                    <a:pt x="151" y="215"/>
                  </a:cubicBezTo>
                  <a:cubicBezTo>
                    <a:pt x="150" y="216"/>
                    <a:pt x="144" y="215"/>
                    <a:pt x="144" y="217"/>
                  </a:cubicBezTo>
                  <a:cubicBezTo>
                    <a:pt x="144" y="217"/>
                    <a:pt x="148" y="217"/>
                    <a:pt x="148" y="217"/>
                  </a:cubicBezTo>
                  <a:cubicBezTo>
                    <a:pt x="147" y="218"/>
                    <a:pt x="142" y="219"/>
                    <a:pt x="142" y="217"/>
                  </a:cubicBezTo>
                  <a:cubicBezTo>
                    <a:pt x="142" y="215"/>
                    <a:pt x="145" y="215"/>
                    <a:pt x="148" y="214"/>
                  </a:cubicBezTo>
                  <a:close/>
                  <a:moveTo>
                    <a:pt x="122" y="213"/>
                  </a:moveTo>
                  <a:cubicBezTo>
                    <a:pt x="122" y="212"/>
                    <a:pt x="125" y="213"/>
                    <a:pt x="125" y="213"/>
                  </a:cubicBezTo>
                  <a:cubicBezTo>
                    <a:pt x="125" y="214"/>
                    <a:pt x="122" y="214"/>
                    <a:pt x="122" y="213"/>
                  </a:cubicBezTo>
                  <a:close/>
                  <a:moveTo>
                    <a:pt x="109" y="209"/>
                  </a:moveTo>
                  <a:cubicBezTo>
                    <a:pt x="109" y="208"/>
                    <a:pt x="113" y="208"/>
                    <a:pt x="112" y="209"/>
                  </a:cubicBezTo>
                  <a:cubicBezTo>
                    <a:pt x="110" y="210"/>
                    <a:pt x="109" y="210"/>
                    <a:pt x="109" y="209"/>
                  </a:cubicBezTo>
                  <a:close/>
                  <a:moveTo>
                    <a:pt x="165" y="206"/>
                  </a:moveTo>
                  <a:cubicBezTo>
                    <a:pt x="169" y="205"/>
                    <a:pt x="157" y="211"/>
                    <a:pt x="164" y="207"/>
                  </a:cubicBezTo>
                  <a:cubicBezTo>
                    <a:pt x="164" y="207"/>
                    <a:pt x="165" y="206"/>
                    <a:pt x="165" y="206"/>
                  </a:cubicBezTo>
                  <a:close/>
                  <a:moveTo>
                    <a:pt x="168" y="197"/>
                  </a:moveTo>
                  <a:cubicBezTo>
                    <a:pt x="173" y="195"/>
                    <a:pt x="165" y="201"/>
                    <a:pt x="165" y="200"/>
                  </a:cubicBezTo>
                  <a:cubicBezTo>
                    <a:pt x="165" y="199"/>
                    <a:pt x="168" y="197"/>
                    <a:pt x="168" y="197"/>
                  </a:cubicBezTo>
                  <a:close/>
                  <a:moveTo>
                    <a:pt x="141" y="185"/>
                  </a:moveTo>
                  <a:cubicBezTo>
                    <a:pt x="146" y="185"/>
                    <a:pt x="127" y="189"/>
                    <a:pt x="138" y="186"/>
                  </a:cubicBezTo>
                  <a:cubicBezTo>
                    <a:pt x="137" y="186"/>
                    <a:pt x="139" y="185"/>
                    <a:pt x="141" y="185"/>
                  </a:cubicBezTo>
                  <a:close/>
                  <a:moveTo>
                    <a:pt x="145" y="184"/>
                  </a:moveTo>
                  <a:cubicBezTo>
                    <a:pt x="149" y="184"/>
                    <a:pt x="143" y="186"/>
                    <a:pt x="143" y="185"/>
                  </a:cubicBezTo>
                  <a:cubicBezTo>
                    <a:pt x="143" y="185"/>
                    <a:pt x="144" y="184"/>
                    <a:pt x="145" y="184"/>
                  </a:cubicBezTo>
                  <a:close/>
                  <a:moveTo>
                    <a:pt x="193" y="184"/>
                  </a:moveTo>
                  <a:cubicBezTo>
                    <a:pt x="195" y="183"/>
                    <a:pt x="192" y="190"/>
                    <a:pt x="191" y="189"/>
                  </a:cubicBezTo>
                  <a:cubicBezTo>
                    <a:pt x="189" y="188"/>
                    <a:pt x="192" y="184"/>
                    <a:pt x="193" y="184"/>
                  </a:cubicBezTo>
                  <a:close/>
                  <a:moveTo>
                    <a:pt x="39" y="185"/>
                  </a:moveTo>
                  <a:cubicBezTo>
                    <a:pt x="42" y="185"/>
                    <a:pt x="35" y="185"/>
                    <a:pt x="37" y="183"/>
                  </a:cubicBezTo>
                  <a:cubicBezTo>
                    <a:pt x="36" y="183"/>
                    <a:pt x="42" y="183"/>
                    <a:pt x="40" y="182"/>
                  </a:cubicBezTo>
                  <a:cubicBezTo>
                    <a:pt x="42" y="183"/>
                    <a:pt x="39" y="185"/>
                    <a:pt x="39" y="185"/>
                  </a:cubicBezTo>
                  <a:cubicBezTo>
                    <a:pt x="39" y="185"/>
                    <a:pt x="39" y="185"/>
                    <a:pt x="39" y="185"/>
                  </a:cubicBezTo>
                  <a:close/>
                  <a:moveTo>
                    <a:pt x="105" y="176"/>
                  </a:moveTo>
                  <a:cubicBezTo>
                    <a:pt x="107" y="177"/>
                    <a:pt x="99" y="177"/>
                    <a:pt x="100" y="175"/>
                  </a:cubicBezTo>
                  <a:cubicBezTo>
                    <a:pt x="101" y="175"/>
                    <a:pt x="103" y="175"/>
                    <a:pt x="105" y="176"/>
                  </a:cubicBezTo>
                  <a:close/>
                  <a:moveTo>
                    <a:pt x="211" y="161"/>
                  </a:moveTo>
                  <a:cubicBezTo>
                    <a:pt x="214" y="161"/>
                    <a:pt x="207" y="165"/>
                    <a:pt x="206" y="164"/>
                  </a:cubicBezTo>
                  <a:cubicBezTo>
                    <a:pt x="205" y="162"/>
                    <a:pt x="212" y="161"/>
                    <a:pt x="210" y="162"/>
                  </a:cubicBezTo>
                  <a:cubicBezTo>
                    <a:pt x="210" y="162"/>
                    <a:pt x="210" y="161"/>
                    <a:pt x="211" y="161"/>
                  </a:cubicBezTo>
                  <a:close/>
                  <a:moveTo>
                    <a:pt x="20" y="161"/>
                  </a:moveTo>
                  <a:cubicBezTo>
                    <a:pt x="20" y="160"/>
                    <a:pt x="21" y="161"/>
                    <a:pt x="21" y="161"/>
                  </a:cubicBezTo>
                  <a:cubicBezTo>
                    <a:pt x="28" y="151"/>
                    <a:pt x="20" y="165"/>
                    <a:pt x="20" y="162"/>
                  </a:cubicBezTo>
                  <a:cubicBezTo>
                    <a:pt x="20" y="162"/>
                    <a:pt x="24" y="166"/>
                    <a:pt x="22" y="168"/>
                  </a:cubicBezTo>
                  <a:cubicBezTo>
                    <a:pt x="21" y="168"/>
                    <a:pt x="20" y="164"/>
                    <a:pt x="20" y="161"/>
                  </a:cubicBezTo>
                  <a:close/>
                  <a:moveTo>
                    <a:pt x="19" y="156"/>
                  </a:moveTo>
                  <a:cubicBezTo>
                    <a:pt x="18" y="157"/>
                    <a:pt x="17" y="153"/>
                    <a:pt x="18" y="153"/>
                  </a:cubicBezTo>
                  <a:cubicBezTo>
                    <a:pt x="19" y="153"/>
                    <a:pt x="19" y="155"/>
                    <a:pt x="19" y="156"/>
                  </a:cubicBezTo>
                  <a:close/>
                  <a:moveTo>
                    <a:pt x="20" y="133"/>
                  </a:moveTo>
                  <a:cubicBezTo>
                    <a:pt x="22" y="132"/>
                    <a:pt x="19" y="139"/>
                    <a:pt x="19" y="135"/>
                  </a:cubicBezTo>
                  <a:cubicBezTo>
                    <a:pt x="19" y="135"/>
                    <a:pt x="20" y="134"/>
                    <a:pt x="20" y="133"/>
                  </a:cubicBezTo>
                  <a:close/>
                  <a:moveTo>
                    <a:pt x="207" y="132"/>
                  </a:moveTo>
                  <a:cubicBezTo>
                    <a:pt x="207" y="132"/>
                    <a:pt x="207" y="135"/>
                    <a:pt x="207" y="136"/>
                  </a:cubicBezTo>
                  <a:cubicBezTo>
                    <a:pt x="207" y="136"/>
                    <a:pt x="206" y="134"/>
                    <a:pt x="207" y="132"/>
                  </a:cubicBezTo>
                  <a:close/>
                  <a:moveTo>
                    <a:pt x="210" y="120"/>
                  </a:moveTo>
                  <a:cubicBezTo>
                    <a:pt x="209" y="121"/>
                    <a:pt x="212" y="127"/>
                    <a:pt x="211" y="128"/>
                  </a:cubicBezTo>
                  <a:cubicBezTo>
                    <a:pt x="211" y="127"/>
                    <a:pt x="209" y="122"/>
                    <a:pt x="210" y="120"/>
                  </a:cubicBezTo>
                  <a:close/>
                  <a:moveTo>
                    <a:pt x="228" y="119"/>
                  </a:moveTo>
                  <a:cubicBezTo>
                    <a:pt x="228" y="119"/>
                    <a:pt x="230" y="129"/>
                    <a:pt x="229" y="133"/>
                  </a:cubicBezTo>
                  <a:cubicBezTo>
                    <a:pt x="229" y="136"/>
                    <a:pt x="227" y="146"/>
                    <a:pt x="228" y="136"/>
                  </a:cubicBezTo>
                  <a:cubicBezTo>
                    <a:pt x="228" y="134"/>
                    <a:pt x="228" y="131"/>
                    <a:pt x="228" y="128"/>
                  </a:cubicBezTo>
                  <a:cubicBezTo>
                    <a:pt x="228" y="126"/>
                    <a:pt x="227" y="122"/>
                    <a:pt x="228" y="119"/>
                  </a:cubicBezTo>
                  <a:close/>
                  <a:moveTo>
                    <a:pt x="234" y="110"/>
                  </a:moveTo>
                  <a:cubicBezTo>
                    <a:pt x="234" y="109"/>
                    <a:pt x="236" y="115"/>
                    <a:pt x="235" y="115"/>
                  </a:cubicBezTo>
                  <a:cubicBezTo>
                    <a:pt x="235" y="116"/>
                    <a:pt x="234" y="111"/>
                    <a:pt x="234" y="110"/>
                  </a:cubicBezTo>
                  <a:close/>
                  <a:moveTo>
                    <a:pt x="222" y="82"/>
                  </a:moveTo>
                  <a:cubicBezTo>
                    <a:pt x="222" y="82"/>
                    <a:pt x="228" y="94"/>
                    <a:pt x="228" y="96"/>
                  </a:cubicBezTo>
                  <a:cubicBezTo>
                    <a:pt x="228" y="95"/>
                    <a:pt x="227" y="98"/>
                    <a:pt x="227" y="97"/>
                  </a:cubicBezTo>
                  <a:cubicBezTo>
                    <a:pt x="226" y="102"/>
                    <a:pt x="230" y="113"/>
                    <a:pt x="228" y="115"/>
                  </a:cubicBezTo>
                  <a:cubicBezTo>
                    <a:pt x="228" y="115"/>
                    <a:pt x="224" y="101"/>
                    <a:pt x="224" y="99"/>
                  </a:cubicBezTo>
                  <a:cubicBezTo>
                    <a:pt x="224" y="98"/>
                    <a:pt x="225" y="94"/>
                    <a:pt x="224" y="90"/>
                  </a:cubicBezTo>
                  <a:cubicBezTo>
                    <a:pt x="224" y="89"/>
                    <a:pt x="221" y="84"/>
                    <a:pt x="222" y="82"/>
                  </a:cubicBezTo>
                  <a:close/>
                  <a:moveTo>
                    <a:pt x="225" y="94"/>
                  </a:moveTo>
                  <a:cubicBezTo>
                    <a:pt x="227" y="99"/>
                    <a:pt x="225" y="87"/>
                    <a:pt x="225" y="89"/>
                  </a:cubicBezTo>
                  <a:cubicBezTo>
                    <a:pt x="224" y="91"/>
                    <a:pt x="225" y="93"/>
                    <a:pt x="225" y="94"/>
                  </a:cubicBezTo>
                  <a:close/>
                  <a:moveTo>
                    <a:pt x="231" y="77"/>
                  </a:moveTo>
                  <a:cubicBezTo>
                    <a:pt x="232" y="75"/>
                    <a:pt x="235" y="85"/>
                    <a:pt x="232" y="79"/>
                  </a:cubicBezTo>
                  <a:cubicBezTo>
                    <a:pt x="233" y="80"/>
                    <a:pt x="231" y="78"/>
                    <a:pt x="231" y="77"/>
                  </a:cubicBezTo>
                  <a:close/>
                  <a:moveTo>
                    <a:pt x="194" y="66"/>
                  </a:moveTo>
                  <a:cubicBezTo>
                    <a:pt x="194" y="63"/>
                    <a:pt x="193" y="71"/>
                    <a:pt x="193" y="70"/>
                  </a:cubicBezTo>
                  <a:cubicBezTo>
                    <a:pt x="193" y="68"/>
                    <a:pt x="193" y="68"/>
                    <a:pt x="194" y="66"/>
                  </a:cubicBezTo>
                  <a:close/>
                  <a:moveTo>
                    <a:pt x="183" y="63"/>
                  </a:moveTo>
                  <a:cubicBezTo>
                    <a:pt x="182" y="61"/>
                    <a:pt x="184" y="66"/>
                    <a:pt x="184" y="66"/>
                  </a:cubicBezTo>
                  <a:cubicBezTo>
                    <a:pt x="182" y="65"/>
                    <a:pt x="183" y="65"/>
                    <a:pt x="183" y="63"/>
                  </a:cubicBezTo>
                  <a:close/>
                  <a:moveTo>
                    <a:pt x="179" y="37"/>
                  </a:moveTo>
                  <a:cubicBezTo>
                    <a:pt x="180" y="35"/>
                    <a:pt x="184" y="41"/>
                    <a:pt x="184" y="41"/>
                  </a:cubicBezTo>
                  <a:cubicBezTo>
                    <a:pt x="183" y="41"/>
                    <a:pt x="179" y="38"/>
                    <a:pt x="179" y="37"/>
                  </a:cubicBezTo>
                  <a:close/>
                  <a:moveTo>
                    <a:pt x="176" y="35"/>
                  </a:moveTo>
                  <a:cubicBezTo>
                    <a:pt x="175" y="36"/>
                    <a:pt x="178" y="35"/>
                    <a:pt x="178" y="36"/>
                  </a:cubicBezTo>
                  <a:cubicBezTo>
                    <a:pt x="179" y="38"/>
                    <a:pt x="175" y="36"/>
                    <a:pt x="176" y="35"/>
                  </a:cubicBezTo>
                  <a:close/>
                  <a:moveTo>
                    <a:pt x="161" y="26"/>
                  </a:moveTo>
                  <a:cubicBezTo>
                    <a:pt x="162" y="27"/>
                    <a:pt x="165" y="27"/>
                    <a:pt x="164" y="30"/>
                  </a:cubicBezTo>
                  <a:cubicBezTo>
                    <a:pt x="164" y="33"/>
                    <a:pt x="162" y="27"/>
                    <a:pt x="162" y="27"/>
                  </a:cubicBezTo>
                  <a:cubicBezTo>
                    <a:pt x="161" y="27"/>
                    <a:pt x="162" y="29"/>
                    <a:pt x="161" y="29"/>
                  </a:cubicBezTo>
                  <a:cubicBezTo>
                    <a:pt x="157" y="28"/>
                    <a:pt x="156" y="25"/>
                    <a:pt x="161" y="26"/>
                  </a:cubicBezTo>
                  <a:close/>
                  <a:moveTo>
                    <a:pt x="163" y="19"/>
                  </a:moveTo>
                  <a:cubicBezTo>
                    <a:pt x="166" y="19"/>
                    <a:pt x="162" y="26"/>
                    <a:pt x="161" y="22"/>
                  </a:cubicBezTo>
                  <a:cubicBezTo>
                    <a:pt x="161" y="23"/>
                    <a:pt x="164" y="19"/>
                    <a:pt x="163" y="19"/>
                  </a:cubicBezTo>
                  <a:close/>
                  <a:moveTo>
                    <a:pt x="136" y="5"/>
                  </a:moveTo>
                  <a:cubicBezTo>
                    <a:pt x="139" y="2"/>
                    <a:pt x="136" y="13"/>
                    <a:pt x="135" y="7"/>
                  </a:cubicBezTo>
                  <a:cubicBezTo>
                    <a:pt x="135" y="7"/>
                    <a:pt x="136" y="5"/>
                    <a:pt x="136" y="5"/>
                  </a:cubicBez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prstClr val="black"/>
                </a:solidFill>
                <a:latin typeface="Arial" pitchFamily="34" charset="0"/>
              </a:endParaRPr>
            </a:p>
          </p:txBody>
        </p:sp>
        <p:sp>
          <p:nvSpPr>
            <p:cNvPr id="22" name="椭圆 12"/>
            <p:cNvSpPr/>
            <p:nvPr/>
          </p:nvSpPr>
          <p:spPr>
            <a:xfrm>
              <a:off x="9565921" y="2190751"/>
              <a:ext cx="1585912" cy="1585912"/>
            </a:xfrm>
            <a:prstGeom prst="ellipse">
              <a:avLst/>
            </a:prstGeom>
            <a:grpFill/>
            <a:ln>
              <a:noFill/>
            </a:ln>
          </p:spPr>
          <p:style>
            <a:lnRef idx="2">
              <a:schemeClr val="accent1">
                <a:shade val="50000"/>
              </a:schemeClr>
            </a:lnRef>
            <a:fillRef idx="1">
              <a:schemeClr val="accent1"/>
            </a:fillRef>
            <a:effectRef idx="0">
              <a:schemeClr val="accent1"/>
            </a:effectRef>
            <a:fontRef idx="minor">
              <a:schemeClr val="lt1"/>
            </a:fontRef>
          </p:style>
          <p:txBody>
            <a:bodyPr anchor="ctr"/>
            <a:lstStyle/>
            <a:p>
              <a:pPr algn="ctr" defTabSz="914400" eaLnBrk="0" fontAlgn="base" hangingPunct="0">
                <a:spcBef>
                  <a:spcPct val="0"/>
                </a:spcBef>
                <a:spcAft>
                  <a:spcPct val="0"/>
                </a:spcAft>
                <a:defRPr/>
              </a:pPr>
              <a:endParaRPr lang="zh-CN" altLang="en-US">
                <a:solidFill>
                  <a:prstClr val="white"/>
                </a:solidFill>
              </a:endParaRPr>
            </a:p>
          </p:txBody>
        </p:sp>
      </p:grpSp>
      <p:pic>
        <p:nvPicPr>
          <p:cNvPr id="23" name="图片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229" y="64046"/>
            <a:ext cx="943315" cy="969401"/>
          </a:xfrm>
          <a:prstGeom prst="rect">
            <a:avLst/>
          </a:prstGeom>
          <a:noFill/>
          <a:ln>
            <a:noFill/>
          </a:ln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rgbClr val="000000"/>
                </a:solidFill>
                <a:miter lim="800000"/>
                <a:headEnd/>
                <a:tailEnd/>
              </a14:hiddenLine>
            </a:ext>
          </a:extLst>
        </p:spPr>
      </p:pic>
      <p:sp>
        <p:nvSpPr>
          <p:cNvPr id="24" name="Штриховая стрелка вправо 23"/>
          <p:cNvSpPr/>
          <p:nvPr/>
        </p:nvSpPr>
        <p:spPr>
          <a:xfrm rot="20886689">
            <a:off x="2963641" y="2728093"/>
            <a:ext cx="1475660" cy="393700"/>
          </a:xfrm>
          <a:prstGeom prst="stripedRightArrow">
            <a:avLst/>
          </a:prstGeom>
          <a:gradFill rotWithShape="1">
            <a:gsLst>
              <a:gs pos="54000">
                <a:schemeClr val="accent2">
                  <a:lumMod val="75000"/>
                </a:schemeClr>
              </a:gs>
              <a:gs pos="38000">
                <a:schemeClr val="accent2">
                  <a:lumMod val="60000"/>
                  <a:lumOff val="40000"/>
                </a:schemeClr>
              </a:gs>
              <a:gs pos="100000">
                <a:schemeClr val="bg1"/>
              </a:gs>
            </a:gsLst>
            <a:lin ang="5400000" scaled="1"/>
          </a:gradFill>
          <a:ln>
            <a:noFill/>
          </a:ln>
        </p:spPr>
        <p:txBody>
          <a:bodyPr wrap="none" lIns="72375" tIns="36189" rIns="72375" bIns="36189" anchor="ctr"/>
          <a:lstStyle/>
          <a:p>
            <a:pPr algn="ctr" defTabSz="816324">
              <a:spcBef>
                <a:spcPct val="0"/>
              </a:spcBef>
              <a:defRPr/>
            </a:pPr>
            <a:endParaRPr lang="ru-RU" sz="1400" b="1" dirty="0">
              <a:solidFill>
                <a:prstClr val="black"/>
              </a:solidFill>
              <a:cs typeface="Arial" charset="0"/>
            </a:endParaRPr>
          </a:p>
        </p:txBody>
      </p:sp>
      <p:sp>
        <p:nvSpPr>
          <p:cNvPr id="17" name="Прямоугольник 16"/>
          <p:cNvSpPr/>
          <p:nvPr/>
        </p:nvSpPr>
        <p:spPr>
          <a:xfrm>
            <a:off x="2866588" y="3212976"/>
            <a:ext cx="163340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latin typeface="Arial Black" pitchFamily="34" charset="0"/>
                <a:cs typeface="Times New Roman" pitchFamily="18" charset="0"/>
              </a:rPr>
              <a:t>422,2</a:t>
            </a:r>
            <a:endParaRPr lang="ru-RU" altLang="ru-RU" b="1" u="sng" dirty="0"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25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26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7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0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1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2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3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4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5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5" name="Блок-схема: магнитный диск 4"/>
          <p:cNvSpPr/>
          <p:nvPr/>
        </p:nvSpPr>
        <p:spPr>
          <a:xfrm>
            <a:off x="781139" y="4426661"/>
            <a:ext cx="1653096" cy="810950"/>
          </a:xfrm>
          <a:prstGeom prst="flowChartMagneticDisk">
            <a:avLst/>
          </a:prstGeom>
          <a:solidFill>
            <a:srgbClr val="00B0F0"/>
          </a:solidFill>
          <a:ln>
            <a:solidFill>
              <a:schemeClr val="accent5">
                <a:lumMod val="60000"/>
                <a:lumOff val="4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 altLang="ru-RU" b="1" u="sng" dirty="0" smtClean="0">
              <a:solidFill>
                <a:schemeClr val="accent5">
                  <a:lumMod val="75000"/>
                </a:schemeClr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r>
              <a:rPr lang="ru-RU" altLang="ru-RU" b="1" u="sng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3 800,5 </a:t>
            </a:r>
            <a:endParaRPr lang="ru-RU" altLang="ru-RU" b="1" u="sng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  <a:p>
            <a:pPr algn="ctr"/>
            <a:endParaRPr lang="ru-RU" dirty="0"/>
          </a:p>
        </p:txBody>
      </p:sp>
      <p:sp>
        <p:nvSpPr>
          <p:cNvPr id="7" name="Блок-схема: магнитный диск 6"/>
          <p:cNvSpPr/>
          <p:nvPr/>
        </p:nvSpPr>
        <p:spPr>
          <a:xfrm>
            <a:off x="4762612" y="4273718"/>
            <a:ext cx="1644187" cy="1132651"/>
          </a:xfrm>
          <a:prstGeom prst="flowChartMagneticDisk">
            <a:avLst/>
          </a:prstGeom>
          <a:solidFill>
            <a:srgbClr val="00B0F0"/>
          </a:solidFill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4 134,3</a:t>
            </a:r>
            <a:endParaRPr lang="ru-RU" altLang="ru-RU" b="1" u="sng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4" name="Прямоугольник 13"/>
          <p:cNvSpPr/>
          <p:nvPr/>
        </p:nvSpPr>
        <p:spPr>
          <a:xfrm>
            <a:off x="1187624" y="2662173"/>
            <a:ext cx="127407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>
                <a:latin typeface="Arial Black" pitchFamily="34" charset="0"/>
                <a:cs typeface="Times New Roman" pitchFamily="18" charset="0"/>
              </a:rPr>
              <a:t>8 097,4</a:t>
            </a:r>
          </a:p>
        </p:txBody>
      </p:sp>
      <p:sp>
        <p:nvSpPr>
          <p:cNvPr id="15" name="Блок-схема: магнитный диск 14"/>
          <p:cNvSpPr/>
          <p:nvPr/>
        </p:nvSpPr>
        <p:spPr>
          <a:xfrm>
            <a:off x="865652" y="3497994"/>
            <a:ext cx="1593531" cy="704291"/>
          </a:xfrm>
          <a:prstGeom prst="flowChartMagneticDisk">
            <a:avLst/>
          </a:prstGeom>
          <a:solidFill>
            <a:srgbClr val="CF3DB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3 214,9</a:t>
            </a:r>
            <a:endParaRPr lang="ru-RU" altLang="ru-RU" b="1" u="sng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16" name="Блок-схема: магнитный диск 15"/>
          <p:cNvSpPr/>
          <p:nvPr/>
        </p:nvSpPr>
        <p:spPr>
          <a:xfrm>
            <a:off x="4829928" y="3349316"/>
            <a:ext cx="1599195" cy="844353"/>
          </a:xfrm>
          <a:prstGeom prst="flowChartMagneticDisk">
            <a:avLst/>
          </a:prstGeom>
          <a:solidFill>
            <a:srgbClr val="CF3DB0"/>
          </a:solidFill>
          <a:ln>
            <a:solidFill>
              <a:schemeClr val="accent2">
                <a:lumMod val="75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</a:pPr>
            <a:r>
              <a:rPr lang="ru-RU" altLang="ru-RU" b="1" u="sng" dirty="0" smtClean="0">
                <a:solidFill>
                  <a:schemeClr val="tx1"/>
                </a:solidFill>
                <a:latin typeface="Arial Black" pitchFamily="34" charset="0"/>
                <a:cs typeface="Times New Roman" pitchFamily="18" charset="0"/>
              </a:rPr>
              <a:t>3 607,5</a:t>
            </a:r>
            <a:endParaRPr lang="ru-RU" altLang="ru-RU" b="1" u="sng" dirty="0">
              <a:solidFill>
                <a:schemeClr val="tx1"/>
              </a:solidFill>
              <a:latin typeface="Arial Black" pitchFamily="34" charset="0"/>
              <a:cs typeface="Times New Roman" pitchFamily="18" charset="0"/>
            </a:endParaRPr>
          </a:p>
        </p:txBody>
      </p:sp>
      <p:sp>
        <p:nvSpPr>
          <p:cNvPr id="36" name="Прямоугольник 35"/>
          <p:cNvSpPr/>
          <p:nvPr/>
        </p:nvSpPr>
        <p:spPr>
          <a:xfrm>
            <a:off x="2791162" y="3648984"/>
            <a:ext cx="1708829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 smtClean="0">
                <a:cs typeface="Arial" charset="0"/>
              </a:rPr>
              <a:t>Местный бюджет</a:t>
            </a:r>
            <a:endParaRPr lang="ru-RU" altLang="ru-RU" sz="1400" b="1" i="1" dirty="0">
              <a:cs typeface="Arial" charset="0"/>
            </a:endParaRPr>
          </a:p>
        </p:txBody>
      </p:sp>
      <p:sp>
        <p:nvSpPr>
          <p:cNvPr id="37" name="Прямоугольник 36"/>
          <p:cNvSpPr/>
          <p:nvPr/>
        </p:nvSpPr>
        <p:spPr>
          <a:xfrm>
            <a:off x="2699793" y="4681271"/>
            <a:ext cx="1845078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>
                <a:cs typeface="Arial" charset="0"/>
              </a:rPr>
              <a:t>К</a:t>
            </a:r>
            <a:r>
              <a:rPr lang="ru-RU" altLang="ru-RU" sz="1400" b="1" i="1" dirty="0" smtClean="0">
                <a:cs typeface="Arial" charset="0"/>
              </a:rPr>
              <a:t>раевой бюджет</a:t>
            </a:r>
            <a:endParaRPr lang="ru-RU" altLang="ru-RU" sz="1400" b="1" i="1" dirty="0">
              <a:cs typeface="Arial" charset="0"/>
            </a:endParaRPr>
          </a:p>
        </p:txBody>
      </p:sp>
      <p:sp>
        <p:nvSpPr>
          <p:cNvPr id="38" name="Прямоугольник 37"/>
          <p:cNvSpPr/>
          <p:nvPr/>
        </p:nvSpPr>
        <p:spPr>
          <a:xfrm>
            <a:off x="2627784" y="5686366"/>
            <a:ext cx="2160240" cy="307777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400" b="1" i="1" dirty="0" smtClean="0">
                <a:cs typeface="Arial" charset="0"/>
              </a:rPr>
              <a:t>Федеральный бюджет</a:t>
            </a:r>
            <a:endParaRPr lang="ru-RU" altLang="ru-RU" sz="1400" b="1" i="1" dirty="0">
              <a:cs typeface="Arial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417593525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45200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63688" y="116633"/>
            <a:ext cx="67152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«ОБЕСПЕЧЕНИЕ КАЧЕСТВА И ДОСТУПНОСТИ ОБРАЗОВАНИЯ»</a:t>
            </a:r>
          </a:p>
        </p:txBody>
      </p:sp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80599390"/>
              </p:ext>
            </p:extLst>
          </p:nvPr>
        </p:nvGraphicFramePr>
        <p:xfrm>
          <a:off x="5148064" y="2852936"/>
          <a:ext cx="3516381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59844029"/>
              </p:ext>
            </p:extLst>
          </p:nvPr>
        </p:nvGraphicFramePr>
        <p:xfrm>
          <a:off x="146994" y="3339377"/>
          <a:ext cx="8833064" cy="3395679"/>
        </p:xfrm>
        <a:graphic>
          <a:graphicData uri="http://schemas.openxmlformats.org/drawingml/2006/table">
            <a:tbl>
              <a:tblPr/>
              <a:tblGrid>
                <a:gridCol w="6902966"/>
                <a:gridCol w="940488"/>
                <a:gridCol w="989610"/>
              </a:tblGrid>
              <a:tr h="456968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 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517928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Развитие системы дошкольного образования в системе дошкольного воспитания в городе Комсомольске-на-Амуре</a:t>
                      </a: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2 359,7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525" marR="9525" marT="9525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2 320,6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4568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Развитие системы общего образования в городе Комсомольске-на-Амуре</a:t>
                      </a: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3 125,6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3 074,1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622719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Развитие системы дополнительного образования в городе Комсомольске-на-Амуре</a:t>
                      </a: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207,6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202,1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402311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Отдельные мероприятия в области образования</a:t>
                      </a: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89,0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88,7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1091185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Мероприятие в рамках регионального проекта  «Патриотического воспитания граждан Российской Федерации (Хабаровский край) в городе Комсомольске-на-Амуре»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0" marR="68580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5,1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5,1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7" name="Прямоугольник 16"/>
          <p:cNvSpPr/>
          <p:nvPr/>
        </p:nvSpPr>
        <p:spPr>
          <a:xfrm>
            <a:off x="216711" y="1412776"/>
            <a:ext cx="8763347" cy="923330"/>
          </a:xfrm>
          <a:prstGeom prst="rect">
            <a:avLst/>
          </a:prstGeom>
        </p:spPr>
        <p:style>
          <a:lnRef idx="0">
            <a:schemeClr val="accent5"/>
          </a:lnRef>
          <a:fillRef idx="3">
            <a:schemeClr val="accent5"/>
          </a:fillRef>
          <a:effectRef idx="3">
            <a:schemeClr val="accent5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i="1" u="sng" kern="0" dirty="0">
                <a:solidFill>
                  <a:srgbClr val="000000"/>
                </a:solidFill>
                <a:cs typeface="Aharoni" panose="02010803020104030203" pitchFamily="2" charset="-79"/>
              </a:rPr>
              <a:t>Цель муниципальной программы</a:t>
            </a:r>
            <a:r>
              <a:rPr lang="ru-RU" b="1" i="1" kern="0" dirty="0">
                <a:solidFill>
                  <a:srgbClr val="000000"/>
                </a:solidFill>
                <a:cs typeface="Aharoni" panose="02010803020104030203" pitchFamily="2" charset="-79"/>
              </a:rPr>
              <a:t> - </a:t>
            </a:r>
            <a:r>
              <a:rPr lang="ru-RU" b="1" kern="0" dirty="0">
                <a:solidFill>
                  <a:srgbClr val="000000"/>
                </a:solidFill>
                <a:cs typeface="Aharoni" panose="02010803020104030203" pitchFamily="2" charset="-79"/>
              </a:rPr>
              <a:t>обеспечение доступности и качества </a:t>
            </a:r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образования, отвечающего </a:t>
            </a:r>
            <a:r>
              <a:rPr lang="ru-RU" b="1" kern="0" dirty="0">
                <a:solidFill>
                  <a:srgbClr val="000000"/>
                </a:solidFill>
                <a:cs typeface="Aharoni" panose="02010803020104030203" pitchFamily="2" charset="-79"/>
              </a:rPr>
              <a:t>социальным потребностям жителей города Комсомольска-на-Амуре</a:t>
            </a:r>
          </a:p>
        </p:txBody>
      </p:sp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9416" y="80310"/>
            <a:ext cx="1632264" cy="1332466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4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5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59416" y="2420888"/>
            <a:ext cx="883306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5 690,6 млн. рублей (или 98,3% от плана), что составляет </a:t>
            </a:r>
            <a:r>
              <a:rPr lang="ru-RU" b="1" kern="0" dirty="0" smtClean="0">
                <a:solidFill>
                  <a:srgbClr val="FF0000"/>
                </a:solidFill>
                <a:cs typeface="Aharoni" panose="02010803020104030203" pitchFamily="2" charset="-79"/>
              </a:rPr>
              <a:t>56,5% </a:t>
            </a:r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от общего объёма расходов местного бюджета за 2023 год.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8008205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5017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116633"/>
            <a:ext cx="835292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«ОБЕСПЕЧЕНИЕ КАЧЕСТВА И ДОСТУПНОСТИ ОБРАЗОВАНИЯ»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0272" y="531421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508105" y="1484784"/>
            <a:ext cx="3312368" cy="214861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1484784"/>
            <a:ext cx="2880320" cy="22860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19" name="Таблица 1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89174760"/>
              </p:ext>
            </p:extLst>
          </p:nvPr>
        </p:nvGraphicFramePr>
        <p:xfrm>
          <a:off x="374977" y="4378830"/>
          <a:ext cx="8250029" cy="1870772"/>
        </p:xfrm>
        <a:graphic>
          <a:graphicData uri="http://schemas.openxmlformats.org/drawingml/2006/table">
            <a:tbl>
              <a:tblPr/>
              <a:tblGrid>
                <a:gridCol w="454044"/>
                <a:gridCol w="5275705"/>
                <a:gridCol w="576064"/>
                <a:gridCol w="1008112"/>
                <a:gridCol w="936104"/>
              </a:tblGrid>
              <a:tr h="50405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основных показателей муниципальной 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6004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</a:t>
                      </a: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1200" cap="none" spc="0" normalizeH="0" baseline="0" noProof="0" dirty="0">
                          <a:ln>
                            <a:noFill/>
                          </a:ln>
                          <a:solidFill>
                            <a:srgbClr val="000000"/>
                          </a:solidFill>
                          <a:effectLst/>
                          <a:uLnTx/>
                          <a:uFillTx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Удовлетворенность родителей качеством дошкольного образования</a:t>
                      </a: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6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-34290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 родителей качеством общего образования</a:t>
                      </a: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  <a:tr h="36004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Удовлетворенность родителей качеством дополнительного образования</a:t>
                      </a: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96,8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97,1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66"/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382196366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116633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ФИЗИЧЕСКОЙ КУЛЬТУРЫ И СПОРТА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ГОРОДЕ КОМСОМОЛЬСКЕ-НА-АМУРЕ»</a:t>
            </a:r>
          </a:p>
        </p:txBody>
      </p:sp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7408680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0272" y="531421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41401" y="1316962"/>
            <a:ext cx="9108504" cy="954107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sz="2000" b="1" i="1" u="sng" dirty="0">
                <a:solidFill>
                  <a:srgbClr val="000000"/>
                </a:solidFill>
              </a:rPr>
              <a:t>Цель муниципальной программы</a:t>
            </a:r>
            <a:r>
              <a:rPr lang="ru-RU" sz="2000" b="1" i="1" dirty="0">
                <a:solidFill>
                  <a:srgbClr val="000000"/>
                </a:solidFill>
              </a:rPr>
              <a:t> </a:t>
            </a:r>
            <a:r>
              <a:rPr lang="ru-RU" b="1" i="1" dirty="0">
                <a:solidFill>
                  <a:srgbClr val="000000"/>
                </a:solidFill>
              </a:rPr>
              <a:t>- создание условий для успешной социализации и эффективной самореализации подростков и молодежи, развитие и использование их потенциала в интересах развития города Комсомольска-на-Амуре</a:t>
            </a:r>
          </a:p>
        </p:txBody>
      </p:sp>
      <p:graphicFrame>
        <p:nvGraphicFramePr>
          <p:cNvPr id="18" name="Group 1268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194632457"/>
              </p:ext>
            </p:extLst>
          </p:nvPr>
        </p:nvGraphicFramePr>
        <p:xfrm>
          <a:off x="323528" y="2967433"/>
          <a:ext cx="8609919" cy="2531449"/>
        </p:xfrm>
        <a:graphic>
          <a:graphicData uri="http://schemas.openxmlformats.org/drawingml/2006/table">
            <a:tbl>
              <a:tblPr/>
              <a:tblGrid>
                <a:gridCol w="6585971">
                  <a:extLst>
                    <a:ext uri="{9D8B030D-6E8A-4147-A177-3AD203B41FA5}">
                      <a16:colId xmlns="" xmlns:a16="http://schemas.microsoft.com/office/drawing/2014/main" val="20000"/>
                    </a:ext>
                  </a:extLst>
                </a:gridCol>
                <a:gridCol w="1124415">
                  <a:extLst>
                    <a:ext uri="{9D8B030D-6E8A-4147-A177-3AD203B41FA5}">
                      <a16:colId xmlns="" xmlns:a16="http://schemas.microsoft.com/office/drawing/2014/main" val="20001"/>
                    </a:ext>
                  </a:extLst>
                </a:gridCol>
                <a:gridCol w="899533">
                  <a:extLst>
                    <a:ext uri="{9D8B030D-6E8A-4147-A177-3AD203B41FA5}">
                      <a16:colId xmlns="" xmlns:a16="http://schemas.microsoft.com/office/drawing/2014/main" val="20002"/>
                    </a:ext>
                  </a:extLst>
                </a:gridCol>
              </a:tblGrid>
              <a:tr h="45744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45" marR="91445" marT="45584" marB="4558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584" marB="4558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52" marR="91452" marT="45600" marB="4560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0"/>
                  </a:ext>
                </a:extLst>
              </a:tr>
              <a:tr h="5185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предоставления услуг муниципальными спортивными школами олимпийского резерва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618" marB="45618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283,5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18" marB="45618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282,6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7" marR="91457" marT="45578" marB="45578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1"/>
                  </a:ext>
                </a:extLst>
              </a:tr>
              <a:tr h="51850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современной инфраструктуры учреждений физической культуры и массового спорта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618" marB="45618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37,1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18" marB="45618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32,5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7" marR="91457" marT="45578" marB="45578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2"/>
                  </a:ext>
                </a:extLst>
              </a:tr>
              <a:tr h="518502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Создание условий для вовлечения различных групп населения города к регулярным занятиям физической культурой и спортом</a:t>
                      </a:r>
                    </a:p>
                  </a:txBody>
                  <a:tcPr marL="91445" marR="91445" marT="45618" marB="45618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18" marB="45618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7" marR="91457" marT="45578" marB="45578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3"/>
                  </a:ext>
                </a:extLst>
              </a:tr>
              <a:tr h="518502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Реализация мероприятий в рамках регионального проекта «Спорт - норма жизни»</a:t>
                      </a:r>
                    </a:p>
                  </a:txBody>
                  <a:tcPr marL="91445" marR="91445" marT="45618" marB="45618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368,6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618" marB="45618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299,6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7" marR="91457" marT="45578" marB="45578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extLst>
                  <a:ext uri="{0D108BD9-81ED-4DB2-BD59-A6C34878D82A}">
                    <a16:rowId xmlns="" xmlns:a16="http://schemas.microsoft.com/office/drawing/2014/main" val="10004"/>
                  </a:ext>
                </a:extLst>
              </a:tr>
            </a:tbl>
          </a:graphicData>
        </a:graphic>
      </p:graphicFrame>
      <p:pic>
        <p:nvPicPr>
          <p:cNvPr id="17" name="Рисунок 1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67402" y="5450849"/>
            <a:ext cx="2531645" cy="14177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9" name="Рисунок 1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896540" y="5466345"/>
            <a:ext cx="2091285" cy="139165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60008" y="5428838"/>
            <a:ext cx="2164120" cy="1378349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21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2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7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30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1" name="Прямоугольник 30"/>
          <p:cNvSpPr/>
          <p:nvPr/>
        </p:nvSpPr>
        <p:spPr>
          <a:xfrm>
            <a:off x="611560" y="2455028"/>
            <a:ext cx="7488832" cy="369332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614,6 или 89,2 %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20851374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36854" y="-26708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323528" y="0"/>
            <a:ext cx="784887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ФИЗИЧЕСКОЙ КУЛЬТУРЫ И СПОРТА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ГОРОДЕ КОМСОМОЛЬСКЕ-НА-АМУРЕ»</a:t>
            </a:r>
          </a:p>
        </p:txBody>
      </p:sp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804130667"/>
              </p:ext>
            </p:extLst>
          </p:nvPr>
        </p:nvGraphicFramePr>
        <p:xfrm>
          <a:off x="590136" y="2132856"/>
          <a:ext cx="8196901" cy="4320480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0272" y="531421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73023498"/>
              </p:ext>
            </p:extLst>
          </p:nvPr>
        </p:nvGraphicFramePr>
        <p:xfrm>
          <a:off x="179512" y="1256144"/>
          <a:ext cx="8784976" cy="5389353"/>
        </p:xfrm>
        <a:graphic>
          <a:graphicData uri="http://schemas.openxmlformats.org/drawingml/2006/table">
            <a:tbl>
              <a:tblPr/>
              <a:tblGrid>
                <a:gridCol w="441080"/>
                <a:gridCol w="5555924"/>
                <a:gridCol w="915764"/>
                <a:gridCol w="1047535"/>
                <a:gridCol w="824673"/>
              </a:tblGrid>
              <a:tr h="592083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основных показателей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муниципальной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59208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1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граждан города Комсомольска-на-Амуре, систематически занимающихся физической культурой и спортом</a:t>
                      </a:r>
                      <a:endParaRPr kumimoji="0" lang="ru-RU" altLang="ru-RU" sz="1200" b="0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56,4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56,4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77036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детей и молодежи в возрасте 3-29 лет, систематически занимающихся физической культурой и спортом, в общей численности детей и молодежи Комсомольска-на-Амуре</a:t>
                      </a: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86,2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87,3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86639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граждан среднего возраста (женщины в возрасте 30-54 лет, мужчины в возрасте 30-59 лет), систематически  занимающихся физической культурой и спортом, в общей численности граждан среднего возраста города Комсомольска-на-Амуре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47,1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50,6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граждан старшего  возраста (женщины в возрасте 55-79 лет, мужчины в возрасте 60-79 лет), систематически  занимающихся физической культурой и спортом, в общей численности граждан среднего возраста города Комсомольска-на-Амуре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19,6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20,7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995650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Доля занимающихся на этапе высшего спортивного мастерства в организациях, осуществляющих спортивную подготовку, в общем количестве занимающихся на этапе совершенствования спортивного мастерства в организациях, осуществляющих спортивную подготовку</a:t>
                      </a: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60,7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54507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обеспеченности населения спортивными сооружениями, исходя из единовременной пропускной способности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7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57,2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58,6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3074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3113"/>
            <a:ext cx="860764" cy="102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530845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0" y="116633"/>
            <a:ext cx="738031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ДОРОЖНОЙ СЕТИ, БЛАГОУСТРОЙСТВО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ГОРОДА КОМСОМОЛЬСКА-НА-АМУРЕ»</a:t>
            </a:r>
          </a:p>
        </p:txBody>
      </p:sp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144396843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0272" y="531421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31420" y="1556792"/>
            <a:ext cx="8589052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i="1" u="sng" dirty="0">
                <a:solidFill>
                  <a:srgbClr val="000000"/>
                </a:solidFill>
              </a:rPr>
              <a:t>Цель муниципальной программы</a:t>
            </a:r>
            <a:r>
              <a:rPr lang="ru-RU" b="1" i="1" dirty="0">
                <a:solidFill>
                  <a:srgbClr val="000000"/>
                </a:solidFill>
              </a:rPr>
              <a:t> - развитие дорожной сети, благоустройство города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1252195"/>
              </p:ext>
            </p:extLst>
          </p:nvPr>
        </p:nvGraphicFramePr>
        <p:xfrm>
          <a:off x="276979" y="3009093"/>
          <a:ext cx="8543493" cy="3686916"/>
        </p:xfrm>
        <a:graphic>
          <a:graphicData uri="http://schemas.openxmlformats.org/drawingml/2006/table">
            <a:tbl>
              <a:tblPr/>
              <a:tblGrid>
                <a:gridCol w="6661247"/>
                <a:gridCol w="941123"/>
                <a:gridCol w="941123"/>
              </a:tblGrid>
              <a:tr h="360040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28" marR="91428" marT="45602" marB="4560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2" marB="4560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18" marB="4561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481658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tabLst>
                          <a:tab pos="85725" algn="l"/>
                        </a:tabLst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tabLst>
                          <a:tab pos="85725" algn="l"/>
                        </a:tabLst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tabLst>
                          <a:tab pos="85725" algn="l"/>
                        </a:tabLst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tabLst>
                          <a:tab pos="85725" algn="l"/>
                        </a:tabLs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tabLst>
                          <a:tab pos="85725" algn="l"/>
                        </a:tabLs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5725" algn="l"/>
                        </a:tabLs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5725" algn="l"/>
                        </a:tabLs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5725" algn="l"/>
                        </a:tabLs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tabLst>
                          <a:tab pos="85725" algn="l"/>
                        </a:tabLs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>
                          <a:tab pos="85725" algn="l"/>
                        </a:tabLst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Развитие, модернизация и содержание дорожной сети города Комсомольска-на-Амуре</a:t>
                      </a:r>
                    </a:p>
                  </a:txBody>
                  <a:tcPr marL="91428" marR="91428" marT="45624" marB="45624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170,3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165,0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283255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Развитие и содержание объектов благоустройства города Комсомольска-на-Амуре</a:t>
                      </a:r>
                    </a:p>
                  </a:txBody>
                  <a:tcPr marL="91428" marR="91428" marT="45624" marB="45624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172,9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160,6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283255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Совершенствование организации движения транспортных средств и пешеходов</a:t>
                      </a:r>
                    </a:p>
                  </a:txBody>
                  <a:tcPr marL="91428" marR="91428" marT="45624" marB="45624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25,1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127527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Мероприятия по приведению дорожной сети Комсомольской агломерации в соответствие с нормативными требованиями по транспортно-эксплуатационным показателям в целях реализации мероприятий программы дорожной деятельности региональных проектов «Дорожная сеть» и «Общесистемные меры развития дорожного хозяйства» в рамках национального проекта «Безопасные и качественные дороги»</a:t>
                      </a:r>
                    </a:p>
                  </a:txBody>
                  <a:tcPr marL="91428" marR="91428" marT="45624" marB="45624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580,0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580,0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50346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«Реализация мероприятий в рамках регионального проекта «Безопасность дорожного движения»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tx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24" marB="4562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sp>
        <p:nvSpPr>
          <p:cNvPr id="13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4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6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628227" y="2308230"/>
            <a:ext cx="74888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941 или 98,1%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12712948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4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344" y="12631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116633"/>
            <a:ext cx="72008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ДОРОЖНОЙ СЕТИ, БЛАГОУСТРОЙСТВО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ГОРОДА КОМСОМОЛЬСКА-НА-АМУРЕ»</a:t>
            </a:r>
          </a:p>
        </p:txBody>
      </p:sp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468112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flipH="1">
            <a:off x="6211488" y="1052736"/>
            <a:ext cx="2811190" cy="1440160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29409505"/>
              </p:ext>
            </p:extLst>
          </p:nvPr>
        </p:nvGraphicFramePr>
        <p:xfrm>
          <a:off x="153431" y="2348880"/>
          <a:ext cx="8861435" cy="3316708"/>
        </p:xfrm>
        <a:graphic>
          <a:graphicData uri="http://schemas.openxmlformats.org/drawingml/2006/table">
            <a:tbl>
              <a:tblPr/>
              <a:tblGrid>
                <a:gridCol w="486015"/>
                <a:gridCol w="5873405"/>
                <a:gridCol w="876041"/>
                <a:gridCol w="812987"/>
                <a:gridCol w="812987"/>
              </a:tblGrid>
              <a:tr h="50405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основных показателей муниципальной 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50405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Удовлетворенность населения качеством автомобильных дорог города Комсомольска-на-Амуре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6" marR="93606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40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64531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мест концентрации дорожно-транспортных происшествий (аварийно-опасных участков) на дорожной сети Комсомольской городской  агломерации Хабаровского края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6" marR="93606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65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38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666629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протяженности дорожной сети Комсомольской городской агломерации Хабаровского края, соответствующей нормативным требованиям к их транспортно-эксплуатационному состоянию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6" marR="93606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 </a:t>
                      </a: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69,8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71,1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0994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Выполнение запланированных мероприятий по благоустройству территорий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6" marR="93606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37178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Обустройство пешеходных переходов</a:t>
                      </a:r>
                    </a:p>
                  </a:txBody>
                  <a:tcPr marL="93606" marR="93606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ед.</a:t>
                      </a:r>
                    </a:p>
                  </a:txBody>
                  <a:tcPr marL="93606" marR="93606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4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  <a:alpha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449965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-46504"/>
            <a:ext cx="9214034" cy="6904504"/>
          </a:xfrm>
        </p:spPr>
      </p:pic>
      <p:sp>
        <p:nvSpPr>
          <p:cNvPr id="9" name="Прямоугольник 8"/>
          <p:cNvSpPr/>
          <p:nvPr/>
        </p:nvSpPr>
        <p:spPr>
          <a:xfrm>
            <a:off x="4012935" y="3244333"/>
            <a:ext cx="2143239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pic>
        <p:nvPicPr>
          <p:cNvPr id="409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20918" y="0"/>
            <a:ext cx="1023082" cy="119077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619672" y="1"/>
            <a:ext cx="5688632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sz="2800" dirty="0">
                <a:solidFill>
                  <a:srgbClr val="FFFF0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КАКИЕ ДОХОДЫ ФОРМИРУЮТ БЮДЖЕТ?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450812" y="1331476"/>
            <a:ext cx="2044782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dirty="0"/>
          </a:p>
        </p:txBody>
      </p:sp>
      <p:sp>
        <p:nvSpPr>
          <p:cNvPr id="21" name="Прямоугольник 20"/>
          <p:cNvSpPr/>
          <p:nvPr/>
        </p:nvSpPr>
        <p:spPr>
          <a:xfrm>
            <a:off x="335506" y="2101498"/>
            <a:ext cx="256833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pPr algn="ctr"/>
            <a:r>
              <a:rPr lang="ru-RU" b="1" dirty="0">
                <a:solidFill>
                  <a:srgbClr val="000000"/>
                </a:solidFill>
                <a:latin typeface="Georgia" panose="02040502050405020303" pitchFamily="18" charset="0"/>
              </a:rPr>
              <a:t>Налоговые доходы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3839442" y="1177588"/>
            <a:ext cx="1601144" cy="5232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sz="2800" b="1" dirty="0"/>
              <a:t>ДОХОДЫ</a:t>
            </a:r>
          </a:p>
        </p:txBody>
      </p:sp>
      <p:sp>
        <p:nvSpPr>
          <p:cNvPr id="23" name="Прямоугольник 22"/>
          <p:cNvSpPr/>
          <p:nvPr/>
        </p:nvSpPr>
        <p:spPr>
          <a:xfrm>
            <a:off x="3270829" y="2084432"/>
            <a:ext cx="2863284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none">
            <a:spAutoFit/>
          </a:bodyPr>
          <a:lstStyle/>
          <a:p>
            <a:r>
              <a:rPr lang="ru-RU" b="1" dirty="0" smtClean="0">
                <a:latin typeface="Georgia" panose="02040502050405020303" pitchFamily="18" charset="0"/>
              </a:rPr>
              <a:t>Неналоговые доходы</a:t>
            </a:r>
            <a:endParaRPr lang="ru-RU" b="1" dirty="0">
              <a:latin typeface="Georgia" panose="02040502050405020303" pitchFamily="18" charset="0"/>
            </a:endParaRPr>
          </a:p>
        </p:txBody>
      </p:sp>
      <p:sp>
        <p:nvSpPr>
          <p:cNvPr id="24" name="Прямоугольник 23"/>
          <p:cNvSpPr/>
          <p:nvPr/>
        </p:nvSpPr>
        <p:spPr>
          <a:xfrm flipH="1">
            <a:off x="6529558" y="1945932"/>
            <a:ext cx="2376264" cy="646331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>
                <a:latin typeface="Georgia" panose="02040502050405020303" pitchFamily="18" charset="0"/>
              </a:rPr>
              <a:t>Безвозмездные поступления</a:t>
            </a:r>
          </a:p>
        </p:txBody>
      </p:sp>
      <p:pic>
        <p:nvPicPr>
          <p:cNvPr id="25" name="Рисунок 24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1588" y="444148"/>
            <a:ext cx="2762250" cy="16573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26" name="Прямоугольник 25"/>
          <p:cNvSpPr/>
          <p:nvPr/>
        </p:nvSpPr>
        <p:spPr>
          <a:xfrm>
            <a:off x="45372" y="3658669"/>
            <a:ext cx="2366388" cy="163121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2000" b="1" dirty="0"/>
              <a:t>Поступления от </a:t>
            </a:r>
          </a:p>
          <a:p>
            <a:r>
              <a:rPr lang="ru-RU" sz="2000" b="1" dirty="0"/>
              <a:t>уплаты налогов, предусмотренных </a:t>
            </a:r>
          </a:p>
          <a:p>
            <a:r>
              <a:rPr lang="ru-RU" sz="2000" b="1" dirty="0"/>
              <a:t>законодательством РФ</a:t>
            </a:r>
          </a:p>
        </p:txBody>
      </p:sp>
      <p:sp>
        <p:nvSpPr>
          <p:cNvPr id="28" name="Нашивка 27"/>
          <p:cNvSpPr/>
          <p:nvPr/>
        </p:nvSpPr>
        <p:spPr>
          <a:xfrm rot="5400000">
            <a:off x="1259631" y="2690918"/>
            <a:ext cx="720080" cy="900099"/>
          </a:xfrm>
          <a:prstGeom prst="chevron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>
              <a:solidFill>
                <a:schemeClr val="tx1"/>
              </a:solidFill>
            </a:endParaRPr>
          </a:p>
        </p:txBody>
      </p:sp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4139952" y="2442814"/>
            <a:ext cx="1000125" cy="83273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7308304" y="2780927"/>
            <a:ext cx="1000125" cy="8286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9" name="Прямоугольник 28"/>
          <p:cNvSpPr/>
          <p:nvPr/>
        </p:nvSpPr>
        <p:spPr>
          <a:xfrm>
            <a:off x="2857508" y="3275552"/>
            <a:ext cx="3108322" cy="3416320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Поступления: </a:t>
            </a:r>
          </a:p>
          <a:p>
            <a:r>
              <a:rPr lang="ru-RU" b="1" dirty="0"/>
              <a:t>1) от продажи и использования муниципального имущества и земельных участков;</a:t>
            </a:r>
          </a:p>
          <a:p>
            <a:r>
              <a:rPr lang="ru-RU" b="1" dirty="0"/>
              <a:t>2) от отдельных видов штрафных санкций;</a:t>
            </a:r>
          </a:p>
          <a:p>
            <a:r>
              <a:rPr lang="ru-RU" b="1" dirty="0"/>
              <a:t>3) от предоставления казенными учреждениями услуг;</a:t>
            </a:r>
          </a:p>
          <a:p>
            <a:r>
              <a:rPr lang="ru-RU" b="1" dirty="0"/>
              <a:t>4) иных неналоговых доходов </a:t>
            </a:r>
          </a:p>
        </p:txBody>
      </p:sp>
      <p:sp>
        <p:nvSpPr>
          <p:cNvPr id="30" name="Прямоугольник 29"/>
          <p:cNvSpPr/>
          <p:nvPr/>
        </p:nvSpPr>
        <p:spPr>
          <a:xfrm>
            <a:off x="6291381" y="3613665"/>
            <a:ext cx="2745115" cy="3046988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1600" b="1" dirty="0"/>
              <a:t>Поступления: </a:t>
            </a:r>
          </a:p>
          <a:p>
            <a:r>
              <a:rPr lang="ru-RU" sz="1600" b="1" dirty="0"/>
              <a:t>1) от продажи и использования муниципального имущества и земельных участков;</a:t>
            </a:r>
          </a:p>
          <a:p>
            <a:r>
              <a:rPr lang="ru-RU" sz="1600" b="1" dirty="0"/>
              <a:t>2) от отдельных видов штрафных санкций;</a:t>
            </a:r>
          </a:p>
          <a:p>
            <a:r>
              <a:rPr lang="ru-RU" sz="1600" b="1" dirty="0"/>
              <a:t>3) от предоставления казенными учреждениями услуг;</a:t>
            </a:r>
          </a:p>
          <a:p>
            <a:r>
              <a:rPr lang="ru-RU" sz="1600" b="1" dirty="0"/>
              <a:t>4) иных неналоговых доходов </a:t>
            </a:r>
          </a:p>
        </p:txBody>
      </p:sp>
      <p:pic>
        <p:nvPicPr>
          <p:cNvPr id="6149" name="Picture 5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6298" y="5733256"/>
            <a:ext cx="1782373" cy="1184072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52452" y="54832"/>
            <a:ext cx="1463675" cy="54927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3039958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2290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-36512" y="116633"/>
            <a:ext cx="892899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«СОДЕЙСТВИЕ РАЗВИТИЮ МАЛОГО И СРЕДНЕГО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ПРЕДПРИНИМАТЕЛЬСТВА В ГОРОДЕ КОМСОМОЛЬСКЕ-НА-АМУРЕ»</a:t>
            </a:r>
          </a:p>
        </p:txBody>
      </p:sp>
      <p:sp>
        <p:nvSpPr>
          <p:cNvPr id="7" name="Прямоугольник 6"/>
          <p:cNvSpPr/>
          <p:nvPr/>
        </p:nvSpPr>
        <p:spPr>
          <a:xfrm flipH="1">
            <a:off x="7452320" y="59986"/>
            <a:ext cx="205323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 smtClean="0">
                <a:solidFill>
                  <a:schemeClr val="bg1"/>
                </a:solidFill>
              </a:rPr>
              <a:t>  </a:t>
            </a:r>
            <a:endParaRPr lang="ru-RU" b="1" dirty="0">
              <a:solidFill>
                <a:schemeClr val="bg1"/>
              </a:solidFill>
            </a:endParaRPr>
          </a:p>
        </p:txBody>
      </p:sp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98228956"/>
              </p:ext>
            </p:extLst>
          </p:nvPr>
        </p:nvGraphicFramePr>
        <p:xfrm>
          <a:off x="5376098" y="2727374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0272" y="531421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sp>
        <p:nvSpPr>
          <p:cNvPr id="6" name="Прямоугольник 5"/>
          <p:cNvSpPr/>
          <p:nvPr/>
        </p:nvSpPr>
        <p:spPr>
          <a:xfrm>
            <a:off x="251520" y="1772816"/>
            <a:ext cx="8712968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i="1" u="sng" dirty="0"/>
              <a:t>Цель муниципальной программы</a:t>
            </a:r>
            <a:r>
              <a:rPr lang="ru-RU" b="1" i="1" dirty="0"/>
              <a:t> - </a:t>
            </a:r>
            <a:r>
              <a:rPr lang="ru-RU" b="1" dirty="0"/>
              <a:t>развитие существующих и формирование новых механизмов стимулирования малого и среднего предпринимательства в городе Комсомольске-на-Амуре</a:t>
            </a:r>
          </a:p>
        </p:txBody>
      </p:sp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28670426"/>
              </p:ext>
            </p:extLst>
          </p:nvPr>
        </p:nvGraphicFramePr>
        <p:xfrm>
          <a:off x="467545" y="3356992"/>
          <a:ext cx="8352927" cy="1021954"/>
        </p:xfrm>
        <a:graphic>
          <a:graphicData uri="http://schemas.openxmlformats.org/drawingml/2006/table">
            <a:tbl>
              <a:tblPr/>
              <a:tblGrid>
                <a:gridCol w="6624735"/>
                <a:gridCol w="864096"/>
                <a:gridCol w="864096"/>
              </a:tblGrid>
              <a:tr h="50405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28" marR="91428" marT="45589" marB="4558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9" marB="4558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05" marB="4560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  <a:tr h="51789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Финансовая поддержка субъектов малого и среднего предпринимательства</a:t>
                      </a:r>
                    </a:p>
                  </a:txBody>
                  <a:tcPr marL="91428" marR="91428" marT="45585" marB="4558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5" marB="4558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5" marB="45585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259632" y="4667883"/>
            <a:ext cx="6444716" cy="207348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8" name="Рисунок 17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81" y="46751"/>
            <a:ext cx="1514484" cy="85984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9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20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7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9" name="Прямоугольник 28"/>
          <p:cNvSpPr/>
          <p:nvPr/>
        </p:nvSpPr>
        <p:spPr>
          <a:xfrm>
            <a:off x="761923" y="2780928"/>
            <a:ext cx="74888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1,6 или 100 %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62871492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13743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79512" y="116633"/>
            <a:ext cx="8568952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«СОДЕЙСТВИЕ РАЗВИТИЮ МАЛОГО И СРЕДНЕГО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ПРЕДПРИНИМАТЕЛЬСТВА В ГОРОДЕ КОМСОМОЛЬСКЕ-НА-АМУРЕ»</a:t>
            </a:r>
          </a:p>
        </p:txBody>
      </p:sp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533601786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11" name="Прямоугольник 10"/>
          <p:cNvSpPr/>
          <p:nvPr/>
        </p:nvSpPr>
        <p:spPr>
          <a:xfrm>
            <a:off x="683568" y="4529386"/>
            <a:ext cx="2016224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2987825" y="4667885"/>
            <a:ext cx="1872207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fontAlgn="base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solidFill>
                <a:prstClr val="black"/>
              </a:solidFill>
              <a:latin typeface="Arial Black" pitchFamily="34" charset="0"/>
              <a:cs typeface="Arial" pitchFamily="34" charset="0"/>
            </a:endParaRPr>
          </a:p>
        </p:txBody>
      </p:sp>
      <p:sp>
        <p:nvSpPr>
          <p:cNvPr id="15" name="Прямоугольник 14"/>
          <p:cNvSpPr/>
          <p:nvPr/>
        </p:nvSpPr>
        <p:spPr>
          <a:xfrm>
            <a:off x="7020272" y="5314216"/>
            <a:ext cx="1800200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eaLnBrk="0" fontAlgn="base" hangingPunct="0">
              <a:spcBef>
                <a:spcPct val="0"/>
              </a:spcBef>
              <a:spcAft>
                <a:spcPct val="0"/>
              </a:spcAft>
              <a:defRPr/>
            </a:pPr>
            <a:endParaRPr lang="ru-RU" b="1" dirty="0">
              <a:solidFill>
                <a:prstClr val="black"/>
              </a:solidFill>
            </a:endParaRP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940152" y="1308725"/>
            <a:ext cx="2304256" cy="1058191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graphicFrame>
        <p:nvGraphicFramePr>
          <p:cNvPr id="17" name="Таблица 1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5843091"/>
              </p:ext>
            </p:extLst>
          </p:nvPr>
        </p:nvGraphicFramePr>
        <p:xfrm>
          <a:off x="120761" y="2398958"/>
          <a:ext cx="8712968" cy="4103568"/>
        </p:xfrm>
        <a:graphic>
          <a:graphicData uri="http://schemas.openxmlformats.org/drawingml/2006/table">
            <a:tbl>
              <a:tblPr/>
              <a:tblGrid>
                <a:gridCol w="420703"/>
                <a:gridCol w="5700688"/>
                <a:gridCol w="848983"/>
                <a:gridCol w="871297"/>
                <a:gridCol w="871297"/>
              </a:tblGrid>
              <a:tr h="45397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</a:t>
                      </a:r>
                      <a:endParaRPr kumimoji="0" lang="ru-RU" altLang="ru-RU" sz="12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изм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</a:t>
                      </a:r>
                    </a:p>
                  </a:txBody>
                  <a:tcPr marL="93608" marR="93608" marT="38295" marB="382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Число субъектов малого и среднего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предпринимательства (далее – МСП)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расчете на 10 тыс. человек населения</a:t>
                      </a:r>
                    </a:p>
                  </a:txBody>
                  <a:tcPr marL="93608" marR="93608" marT="38307" marB="383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ед.</a:t>
                      </a: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283,5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285,8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0142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</a:p>
                  </a:txBody>
                  <a:tcPr marL="93608" marR="93608" marT="38295" marB="382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субъектов МСП </a:t>
                      </a:r>
                    </a:p>
                  </a:txBody>
                  <a:tcPr marL="93608" marR="93608" marT="38307" marB="383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ед.</a:t>
                      </a: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6 565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6 742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98439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</a:p>
                  </a:txBody>
                  <a:tcPr marL="93608" marR="93608" marT="38295" marB="382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Коэффициент «рождаемости» субъектов МСП (количество созданных в отчетном периоде малых и средних предприятий (включая индивидуальных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предпринимателей (далее – ИП)  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 расчете на 1 тыс. действующих на дату окончания отчетного периода малых и средних предприятий (включая индивидуальных предпринимателей)</a:t>
                      </a:r>
                    </a:p>
                  </a:txBody>
                  <a:tcPr marL="93608" marR="93608" marT="38307" marB="383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ед.</a:t>
                      </a: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143,9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144,3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3457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</a:p>
                  </a:txBody>
                  <a:tcPr marL="93608" marR="93608" marT="38295" marB="382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Численность занятых в сфере МСП, включая индивидуальных предпринимателей</a:t>
                      </a:r>
                    </a:p>
                  </a:txBody>
                  <a:tcPr marL="93608" marR="93608" marT="38307" marB="383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 чел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21,2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21,4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37888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</a:p>
                  </a:txBody>
                  <a:tcPr marL="93608" marR="93608" marT="38295" marB="382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Оборот продукции и услуг, производимых малыми и средними предприятиями города, в том числе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микропредприятиями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и ИП, в действующих ценах</a:t>
                      </a:r>
                    </a:p>
                  </a:txBody>
                  <a:tcPr marL="93608" marR="93608" marT="38307" marB="383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млн.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рублей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67 160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77 224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125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</a:p>
                  </a:txBody>
                  <a:tcPr marL="93608" marR="93608" marT="38295" marB="382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Доля ИП, применяющих патентную систему налогообложения, в общем количестве ИП, зарегистрированных в муниципальном образовании, являющихся субъектами МСП</a:t>
                      </a:r>
                    </a:p>
                  </a:txBody>
                  <a:tcPr marL="93608" marR="93608" marT="38307" marB="383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36,7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29,3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  <a:tr h="5125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295" marB="382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Количество СМСП и физических лиц, применяющих специальный налоговый режим – получателей поддержки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7" marB="38307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801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1 254</a:t>
                      </a:r>
                      <a:endParaRPr kumimoji="0" lang="ru-RU" alt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7" marB="3830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</a:tr>
            </a:tbl>
          </a:graphicData>
        </a:graphic>
      </p:graphicFrame>
      <p:pic>
        <p:nvPicPr>
          <p:cNvPr id="1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52532" y="0"/>
            <a:ext cx="824648" cy="957615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683210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617704363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6" name="Прямоугольник 5"/>
          <p:cNvSpPr/>
          <p:nvPr/>
        </p:nvSpPr>
        <p:spPr>
          <a:xfrm>
            <a:off x="3512254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b="1" dirty="0"/>
          </a:p>
        </p:txBody>
      </p:sp>
      <p:sp>
        <p:nvSpPr>
          <p:cNvPr id="17" name="Прямоугольник 16"/>
          <p:cNvSpPr/>
          <p:nvPr/>
        </p:nvSpPr>
        <p:spPr>
          <a:xfrm>
            <a:off x="395536" y="404664"/>
            <a:ext cx="8136904" cy="92333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СЕЛЬСКОГО ХОЗЯЙСТВА НА ТЕРРИТОРИИ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ГОРОДА КОМСОМОЛЬСКА-НА-АМУРЕ»</a:t>
            </a:r>
          </a:p>
        </p:txBody>
      </p:sp>
      <p:pic>
        <p:nvPicPr>
          <p:cNvPr id="19" name="Рисунок 1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87830" y="1412776"/>
            <a:ext cx="2628900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0" name="Рисунок 1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489302" y="1327994"/>
            <a:ext cx="2695575" cy="16954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21" name="Рисунок 2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1303129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8194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08520" y="4005064"/>
            <a:ext cx="9180512" cy="2852936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22" name="Таблица 21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954041485"/>
              </p:ext>
            </p:extLst>
          </p:nvPr>
        </p:nvGraphicFramePr>
        <p:xfrm>
          <a:off x="269267" y="3874838"/>
          <a:ext cx="8856985" cy="2485638"/>
        </p:xfrm>
        <a:graphic>
          <a:graphicData uri="http://schemas.openxmlformats.org/drawingml/2006/table">
            <a:tbl>
              <a:tblPr/>
              <a:tblGrid>
                <a:gridCol w="7001813"/>
                <a:gridCol w="810546"/>
                <a:gridCol w="1044626"/>
              </a:tblGrid>
              <a:tr h="85604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45" marR="91445" marT="45580" marB="4558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580" marB="4558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52" marR="91452" marT="45596" marB="4559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50000"/>
                      </a:schemeClr>
                    </a:solidFill>
                  </a:tcPr>
                </a:tc>
              </a:tr>
              <a:tr h="162959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Поддержка 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 содействие развитию садоводческих, огороднических некоммерческих товариществ</a:t>
                      </a:r>
                    </a:p>
                  </a:txBody>
                  <a:tcPr marL="91446" marR="91446" marT="45529" marB="45529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0,9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25" name="Picture 2"/>
          <p:cNvPicPr>
            <a:picLocks noChangeAspect="1" noChangeArrowheads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9468544" y="558612"/>
            <a:ext cx="1023937" cy="102962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3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4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5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7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8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9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3" name="Скругленный прямоугольник 2"/>
          <p:cNvSpPr/>
          <p:nvPr/>
        </p:nvSpPr>
        <p:spPr>
          <a:xfrm>
            <a:off x="593304" y="6360476"/>
            <a:ext cx="8208912" cy="360040"/>
          </a:xfrm>
          <a:prstGeom prst="roundRect">
            <a:avLst/>
          </a:prstGeom>
          <a:solidFill>
            <a:schemeClr val="accent3">
              <a:lumMod val="50000"/>
            </a:schemeClr>
          </a:solidFill>
          <a:ln>
            <a:solidFill>
              <a:schemeClr val="accent3">
                <a:lumMod val="50000"/>
              </a:schemeClr>
            </a:solidFill>
          </a:ln>
        </p:spPr>
        <p:style>
          <a:lnRef idx="2">
            <a:schemeClr val="accent1">
              <a:shade val="50000"/>
            </a:schemeClr>
          </a:lnRef>
          <a:fillRef idx="1">
            <a:schemeClr val="accent1"/>
          </a:fillRef>
          <a:effectRef idx="0">
            <a:schemeClr val="accent1"/>
          </a:effectRef>
          <a:fontRef idx="minor">
            <a:schemeClr val="lt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30" name="Прямоугольник 29"/>
          <p:cNvSpPr/>
          <p:nvPr/>
        </p:nvSpPr>
        <p:spPr>
          <a:xfrm>
            <a:off x="781774" y="3130986"/>
            <a:ext cx="7488832" cy="369332"/>
          </a:xfrm>
          <a:prstGeom prst="rect">
            <a:avLst/>
          </a:prstGeom>
        </p:spPr>
        <p:style>
          <a:lnRef idx="0">
            <a:schemeClr val="accent6"/>
          </a:lnRef>
          <a:fillRef idx="3">
            <a:schemeClr val="accent6"/>
          </a:fillRef>
          <a:effectRef idx="3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0,9 или 100%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077012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295653243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79512" y="116632"/>
            <a:ext cx="856895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СЕЛЬСКОГО ХОЗЯЙСТВА НА ТЕРРИТОРИИ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ГОРОДА КОМСОМОЛЬСКА-НА-АМУРЕ»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567535796"/>
              </p:ext>
            </p:extLst>
          </p:nvPr>
        </p:nvGraphicFramePr>
        <p:xfrm>
          <a:off x="457200" y="1600200"/>
          <a:ext cx="8270063" cy="2778264"/>
        </p:xfrm>
        <a:graphic>
          <a:graphicData uri="http://schemas.openxmlformats.org/drawingml/2006/table">
            <a:tbl>
              <a:tblPr/>
              <a:tblGrid>
                <a:gridCol w="476609"/>
                <a:gridCol w="5387037"/>
                <a:gridCol w="720080"/>
                <a:gridCol w="822241"/>
                <a:gridCol w="864096"/>
              </a:tblGrid>
              <a:tr h="491484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2022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000"/>
                      </a:schemeClr>
                    </a:solidFill>
                  </a:tcPr>
                </a:tc>
              </a:tr>
              <a:tr h="864096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Количество садоводческих, огороднических некоммерческих товариществ, реализовавших мероприятия по инженерному обеспечению территорий садоводческих, огороднических некоммерческих товариществ и, получивших поддержку за счет средств местного бюджета (за отчетный год)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08" marR="93608" marT="38295" marB="382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ед.</a:t>
                      </a:r>
                    </a:p>
                  </a:txBody>
                  <a:tcPr marL="93608" marR="93608" marT="38295" marB="382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000"/>
                      </a:schemeClr>
                    </a:solidFill>
                  </a:tcPr>
                </a:tc>
              </a:tr>
              <a:tr h="792088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Количество мероприятий подготовленных, проведенных в целях содействия развитию сельского хозяйства на территории города (организация заседаний советов союзов садоводов, проведение совещаний, круглых столов с с/х товаропроизводителями и др.) (за отчётный год)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08" marR="93608" marT="38295" marB="3829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ед.</a:t>
                      </a:r>
                    </a:p>
                  </a:txBody>
                  <a:tcPr marL="93608" marR="93608" marT="38295" marB="3829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4F81BD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07704" y="4653136"/>
            <a:ext cx="5544616" cy="201622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243" y="23114"/>
            <a:ext cx="1023937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320198937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31863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041487401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528" y="0"/>
            <a:ext cx="7632848" cy="95410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«ОБЕСПЕЧЕНИЕ КАЧЕСТВЕННЫМ ЖИЛЬЕМ»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251520" y="954107"/>
            <a:ext cx="8788106" cy="923330"/>
          </a:xfrm>
          <a:prstGeom prst="rect">
            <a:avLst/>
          </a:prstGeom>
          <a:solidFill>
            <a:schemeClr val="accent2">
              <a:lumMod val="40000"/>
              <a:lumOff val="60000"/>
            </a:schemeClr>
          </a:solidFill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>
              <a:defRPr/>
            </a:pPr>
            <a:r>
              <a:rPr lang="ru-RU" b="1" i="1" u="sng" dirty="0"/>
              <a:t>Цель муниципальной программы</a:t>
            </a:r>
            <a:r>
              <a:rPr lang="ru-RU" b="1" i="1" dirty="0"/>
              <a:t> </a:t>
            </a:r>
            <a:r>
              <a:rPr lang="ru-RU" sz="1600" b="1" i="1" dirty="0"/>
              <a:t>- </a:t>
            </a:r>
            <a:r>
              <a:rPr lang="ru-RU" b="1" dirty="0"/>
              <a:t>содействие обеспечению доступным и комфортным жильем различных категорий граждан, проживающих на территории города Комсомольска-на-Амуре</a:t>
            </a: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4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91680" y="1772816"/>
            <a:ext cx="7347946" cy="337900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645249164"/>
              </p:ext>
            </p:extLst>
          </p:nvPr>
        </p:nvGraphicFramePr>
        <p:xfrm>
          <a:off x="251520" y="2014576"/>
          <a:ext cx="8784976" cy="3043869"/>
        </p:xfrm>
        <a:graphic>
          <a:graphicData uri="http://schemas.openxmlformats.org/drawingml/2006/table">
            <a:tbl>
              <a:tblPr/>
              <a:tblGrid>
                <a:gridCol w="6829421"/>
                <a:gridCol w="994355"/>
                <a:gridCol w="961200"/>
              </a:tblGrid>
              <a:tr h="639864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45" marR="91445" marT="45580" marB="4558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580" marB="4558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52" marR="91452" marT="45596" marB="4559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55853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Разработка градостроительной документации и формирование земельных участков</a:t>
                      </a:r>
                    </a:p>
                  </a:txBody>
                  <a:tcPr marL="91446" marR="91446" marT="45529" marB="45529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0,6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65728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Содействие развитию жилищного строительства, в том числе малоэтажного жилищного строительства в городе Комсомольске-на-Амуре</a:t>
                      </a:r>
                    </a:p>
                  </a:txBody>
                  <a:tcPr marL="91446" marR="91446" marT="45529" marB="45529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9,0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9,0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45704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Обеспечение жильем молодых семей города Комсомольска-на-Амуре</a:t>
                      </a:r>
                    </a:p>
                  </a:txBody>
                  <a:tcPr marL="91446" marR="91446" marT="45529" marB="45529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59,1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59,1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68486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Мероприятия по переселению граждан из аварийного жилищного фонда в рамках реализации регионального проекта «Обеспечение устойчивого сокращения непригодного для проживания жилищного фонда»</a:t>
                      </a:r>
                    </a:p>
                  </a:txBody>
                  <a:tcPr marL="91446" marR="91446" marT="45529" marB="45529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6">
                        <a:lumMod val="75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indent="0" algn="ctr" defTabSz="6834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129,9</a:t>
                      </a:r>
                    </a:p>
                    <a:p>
                      <a:pPr algn="ctr"/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129,9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0457" y="5093931"/>
            <a:ext cx="1434192" cy="180708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1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2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1550794" y="5289507"/>
            <a:ext cx="7488832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198,6 или 100%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58032426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17658819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619672" y="44625"/>
            <a:ext cx="662473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«ОБЕСПЕЧЕНИЕ КАЧЕСТВЕННЫМ ЖИЛЬЕМ»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243" y="23114"/>
            <a:ext cx="1023937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867068847"/>
              </p:ext>
            </p:extLst>
          </p:nvPr>
        </p:nvGraphicFramePr>
        <p:xfrm>
          <a:off x="179512" y="2190673"/>
          <a:ext cx="8820472" cy="4393376"/>
        </p:xfrm>
        <a:graphic>
          <a:graphicData uri="http://schemas.openxmlformats.org/drawingml/2006/table">
            <a:tbl>
              <a:tblPr/>
              <a:tblGrid>
                <a:gridCol w="444728"/>
                <a:gridCol w="5929730"/>
                <a:gridCol w="741217"/>
                <a:gridCol w="815336"/>
                <a:gridCol w="889461"/>
              </a:tblGrid>
              <a:tr h="50763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основных показателей муниципальной 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28727" marB="28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28732" marB="28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50495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Общая площадь жилых помещений, приходящаяся в среднем на одного жителя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08" marR="93608" marT="38303" marB="38303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кв. м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24,2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25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41971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indent="0" algn="just" defTabSz="914400" rtl="0" eaLnBrk="0" fontAlgn="auto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Годовой объем ввода жилья</a:t>
                      </a: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тыс. кв. м.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32,3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719047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Количество молодых семей, которым предоставлена социальная выплата за счет средств местного бюджета на улучшение жилищных условий (за отчётный год)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к</a:t>
                      </a: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ол-во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семей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44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44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71904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Количество разработанных проектов территориального планирования и (или) документов градостроительного зонирования и (или) проектов документации по планировке территории (за отчётный год)</a:t>
                      </a: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штук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50766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Количество земельных участков, предоставленных в собственность гражданам, имеющих трех и более детей (за отчётный год)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 smtClean="0">
                          <a:effectLst/>
                          <a:latin typeface="Times New Roman"/>
                          <a:ea typeface="Times New Roman"/>
                        </a:rPr>
                        <a:t>участки</a:t>
                      </a:r>
                      <a:endParaRPr lang="ru-RU" sz="1200" b="1" dirty="0">
                        <a:effectLst/>
                        <a:latin typeface="Times New Roman"/>
                        <a:ea typeface="Times New Roman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507661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Доля малоэтажного и индивидуального жилья в общем объеме ввода жилья (за отчётный год)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%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30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81,9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50766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Количество граждан, расселенных из аварийного жилищного фонда (за отчётный год)</a:t>
                      </a: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200" b="1" dirty="0">
                          <a:effectLst/>
                          <a:latin typeface="Times New Roman"/>
                          <a:ea typeface="Times New Roman"/>
                        </a:rPr>
                        <a:t>чел.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237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112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7548"/>
            <a:ext cx="2143125" cy="214312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7224075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129182922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252536" y="155429"/>
            <a:ext cx="799288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ТЕХНОЛОГИЙ ЦИФРОВОГО </a:t>
            </a:r>
            <a:r>
              <a:rPr lang="ru-RU" altLang="ru-RU" sz="2000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МУНИЦИПАЛИТЕТА  </a:t>
            </a: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 ИНФРАСТРУКТУРЫ СВЯЗИ В ГОРОДЕ КОМСОМОЛЬСКЕ-НА-АМУРЕ»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8892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950406941"/>
              </p:ext>
            </p:extLst>
          </p:nvPr>
        </p:nvGraphicFramePr>
        <p:xfrm>
          <a:off x="395536" y="1916832"/>
          <a:ext cx="8847772" cy="1188090"/>
        </p:xfrm>
        <a:graphic>
          <a:graphicData uri="http://schemas.openxmlformats.org/drawingml/2006/table">
            <a:tbl>
              <a:tblPr/>
              <a:tblGrid>
                <a:gridCol w="6949939"/>
                <a:gridCol w="1014857"/>
                <a:gridCol w="882976"/>
              </a:tblGrid>
              <a:tr h="35528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45" marR="91445" marT="45580" marB="4558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580" marB="45580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52" marR="91452" marT="45596" marB="45596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>
                        <a:alpha val="62000"/>
                      </a:srgbClr>
                    </a:solidFill>
                  </a:tcPr>
                </a:tc>
              </a:tr>
              <a:tr h="54640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Развитие информационных платформ, систем и публичных сервисов, перевод рабочих процессов и информации в цифровой вид. Внедрение автоматизированных рабочих процессов</a:t>
                      </a:r>
                    </a:p>
                  </a:txBody>
                  <a:tcPr marL="91446" marR="91446" marT="45529" marB="45529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4,1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6" marR="91446" marT="45529" marB="45529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798687445"/>
              </p:ext>
            </p:extLst>
          </p:nvPr>
        </p:nvGraphicFramePr>
        <p:xfrm>
          <a:off x="323528" y="3284912"/>
          <a:ext cx="8900214" cy="1845353"/>
        </p:xfrm>
        <a:graphic>
          <a:graphicData uri="http://schemas.openxmlformats.org/drawingml/2006/table">
            <a:tbl>
              <a:tblPr/>
              <a:tblGrid>
                <a:gridCol w="464053"/>
                <a:gridCol w="5361518"/>
                <a:gridCol w="1103432"/>
                <a:gridCol w="1024615"/>
                <a:gridCol w="946596"/>
              </a:tblGrid>
              <a:tr h="360040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549327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Уровень удовлетворенности граждан качеством предоставления муниципальных услуг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1" marB="38301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%,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</a:t>
                      </a: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28803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электронного документооборота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56368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Заполнение структуры СОТА документами и иной информацией с территориальной привязкой в цифровом виде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1" marB="38301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55575" y="5157192"/>
            <a:ext cx="3318083" cy="171771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/>
          <a:stretch>
            <a:fillRect/>
          </a:stretch>
        </p:blipFill>
        <p:spPr>
          <a:xfrm>
            <a:off x="7403998" y="476673"/>
            <a:ext cx="1675728" cy="10128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292080" y="5157192"/>
            <a:ext cx="3456384" cy="166336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7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8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6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7" name="Прямоугольник 26"/>
          <p:cNvSpPr/>
          <p:nvPr/>
        </p:nvSpPr>
        <p:spPr>
          <a:xfrm>
            <a:off x="628227" y="1412776"/>
            <a:ext cx="74888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4,1 или 100%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98064422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811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71362734"/>
              </p:ext>
            </p:extLst>
          </p:nvPr>
        </p:nvGraphicFramePr>
        <p:xfrm>
          <a:off x="5213826" y="2708920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324544" y="49770"/>
            <a:ext cx="885698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«ОБЕСПЕЧЕНИЕ ОБЩЕСТВЕННОЙ БЕЗОПАСНОСТИ И ПРОТИВОДЕЙСТВИЕ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ПРЕСТУПНОСТИ НА ТЕРРИТОРИИ ГОРОДА КОМСОМОЛЬСКА-НА-АМУРЕ»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162084" y="1988840"/>
            <a:ext cx="8928992" cy="646331"/>
          </a:xfrm>
          <a:prstGeom prst="rect">
            <a:avLst/>
          </a:prstGeom>
        </p:spPr>
        <p:style>
          <a:lnRef idx="2">
            <a:schemeClr val="accent5"/>
          </a:lnRef>
          <a:fillRef idx="1">
            <a:schemeClr val="lt1"/>
          </a:fillRef>
          <a:effectRef idx="0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i="1" u="sng" dirty="0"/>
              <a:t>Цель муниципальной программы</a:t>
            </a:r>
            <a:r>
              <a:rPr lang="ru-RU" b="1" i="1" dirty="0"/>
              <a:t> -  </a:t>
            </a:r>
            <a:r>
              <a:rPr lang="ru-RU" b="1" dirty="0"/>
              <a:t>обеспечение безопасности населения города Комсомольск-на-Амуре от угроз криминогенного характера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903609"/>
              </p:ext>
            </p:extLst>
          </p:nvPr>
        </p:nvGraphicFramePr>
        <p:xfrm>
          <a:off x="251520" y="2924944"/>
          <a:ext cx="8531145" cy="1288028"/>
        </p:xfrm>
        <a:graphic>
          <a:graphicData uri="http://schemas.openxmlformats.org/drawingml/2006/table">
            <a:tbl>
              <a:tblPr/>
              <a:tblGrid>
                <a:gridCol w="6444469"/>
                <a:gridCol w="1043338"/>
                <a:gridCol w="1043338"/>
              </a:tblGrid>
              <a:tr h="594236"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45" marR="91445" marT="45571" marB="4557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5" marR="91445" marT="45571" marB="45571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52" marR="91452" marT="45587" marB="45587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</a:tr>
              <a:tr h="289388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Формирование здорового образа жизни</a:t>
                      </a:r>
                    </a:p>
                  </a:txBody>
                  <a:tcPr marL="91448" marR="91448" marT="45634" marB="4563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0,3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634" marB="4563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>
                      <a:lvl1pPr marL="342900" indent="-342900" eaLnBrk="0" hangingPunct="0">
                        <a:spcBef>
                          <a:spcPct val="20000"/>
                        </a:spcBef>
                        <a:defRPr sz="28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defRPr sz="24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defRPr sz="20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0,3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8" marR="91448" marT="45634" marB="4563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</a:tr>
              <a:tr h="35868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Профилактика правонарушений, терроризма и экстремизма</a:t>
                      </a:r>
                    </a:p>
                  </a:txBody>
                  <a:tcPr marL="91448" marR="91448" marT="45634" marB="45634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00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6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12,0</a:t>
                      </a:r>
                      <a:endParaRPr lang="ru-RU" sz="16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634" marB="4563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11,8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8" marR="91448" marT="45634" marB="45634" anchor="ctr" horzOverflow="overflow">
                    <a:lnL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chemeClr val="bg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2"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52673" y="4509120"/>
            <a:ext cx="5472608" cy="208406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839125" y="1035632"/>
            <a:ext cx="1304875" cy="887507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1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2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482311" y="1294719"/>
            <a:ext cx="7289475" cy="369332"/>
          </a:xfrm>
          <a:prstGeom prst="rect">
            <a:avLst/>
          </a:prstGeom>
        </p:spPr>
        <p:style>
          <a:lnRef idx="1">
            <a:schemeClr val="accent2"/>
          </a:lnRef>
          <a:fillRef idx="2">
            <a:schemeClr val="accent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12,1 или 98,4%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13704087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2496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0419138"/>
              </p:ext>
            </p:extLst>
          </p:nvPr>
        </p:nvGraphicFramePr>
        <p:xfrm>
          <a:off x="5364088" y="2924944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88892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-1836712" y="0"/>
            <a:ext cx="1116124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МУНИЦИПАЛЬНОЙ СЛУЖБЫ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ГОРОДЕ КОМСОМОЛЬСКЕ-НА-АМУРЕ»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1268760"/>
            <a:ext cx="8712968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/>
            <a:r>
              <a:rPr lang="ru-RU" b="1" i="1" u="sng" dirty="0"/>
              <a:t>Цель муниципальной программы</a:t>
            </a:r>
            <a:r>
              <a:rPr lang="ru-RU" b="1" i="1" dirty="0"/>
              <a:t> - </a:t>
            </a:r>
            <a:r>
              <a:rPr lang="ru-RU" b="1" dirty="0"/>
              <a:t>повышение эффективности и результативности муниципальной службы</a:t>
            </a:r>
          </a:p>
        </p:txBody>
      </p:sp>
      <p:graphicFrame>
        <p:nvGraphicFramePr>
          <p:cNvPr id="10" name="Таблица 9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007226600"/>
              </p:ext>
            </p:extLst>
          </p:nvPr>
        </p:nvGraphicFramePr>
        <p:xfrm>
          <a:off x="381945" y="4581128"/>
          <a:ext cx="8145299" cy="1858518"/>
        </p:xfrm>
        <a:graphic>
          <a:graphicData uri="http://schemas.openxmlformats.org/drawingml/2006/table">
            <a:tbl>
              <a:tblPr/>
              <a:tblGrid>
                <a:gridCol w="6149255"/>
                <a:gridCol w="998022"/>
                <a:gridCol w="998022"/>
              </a:tblGrid>
              <a:tr h="564184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направлений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расходов</a:t>
                      </a:r>
                    </a:p>
                  </a:txBody>
                  <a:tcPr marL="91428" marR="91428" marT="45589" marB="45589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9" marB="45589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05" marB="4560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606427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Стимулирование органов местного самоуправления к повышению эффективности деятельности</a:t>
                      </a:r>
                    </a:p>
                  </a:txBody>
                  <a:tcPr marL="91428" marR="91428" marT="45587" marB="45587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17,9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7" marB="45587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17,5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7" marB="45587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  <a:tr h="606427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8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Профессиональное развитие муниципальных служащих органов местного самоуправления</a:t>
                      </a:r>
                    </a:p>
                  </a:txBody>
                  <a:tcPr marL="91428" marR="91428" marT="45587" marB="45587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7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0,4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7" marB="45587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bg1"/>
                          </a:solidFill>
                          <a:effectLst/>
                          <a:latin typeface="Times New Roman" pitchFamily="18" charset="0"/>
                        </a:rPr>
                        <a:t>0,4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bg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7" marB="45587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60000"/>
                        <a:lumOff val="4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sp>
        <p:nvSpPr>
          <p:cNvPr id="12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3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4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pic>
        <p:nvPicPr>
          <p:cNvPr id="102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112368" y="2564904"/>
            <a:ext cx="3922582" cy="2016224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23" name="Прямоугольник 22"/>
          <p:cNvSpPr/>
          <p:nvPr/>
        </p:nvSpPr>
        <p:spPr>
          <a:xfrm>
            <a:off x="539552" y="2002630"/>
            <a:ext cx="74888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17,9 или 98%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8075676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5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56752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54435546"/>
              </p:ext>
            </p:extLst>
          </p:nvPr>
        </p:nvGraphicFramePr>
        <p:xfrm>
          <a:off x="5292080" y="2564904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337623" y="1"/>
            <a:ext cx="9361040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«СОДЕЙСТВИЕ РАЗВИТИЮ И ПОДДЕРЖКА ОБЩЕСТВЕННЫХ ОБЪЕДИНЕНИЙ,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НЕКОММЕРЧЕСКИХ ОРГАНИЗАЦИЙ И ИНИЦИАТИВ </a:t>
            </a:r>
            <a:r>
              <a:rPr lang="ru-RU" altLang="ru-RU" sz="20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ГРАЖДАНСКОГО ОБЩЕСТВА </a:t>
            </a:r>
            <a:endParaRPr lang="ru-RU" altLang="ru-RU" sz="2000" b="1" dirty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ГОРОДЕ КОМСОМОЛЬСКЕ-НА-АМУРЕ»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14189" y="1323440"/>
            <a:ext cx="8856984" cy="64633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>
              <a:defRPr/>
            </a:pPr>
            <a:r>
              <a:rPr lang="ru-RU" b="1" i="1" u="sng" kern="0" dirty="0"/>
              <a:t>Цель муниципальной программы</a:t>
            </a:r>
            <a:r>
              <a:rPr lang="ru-RU" b="1" i="1" kern="0" dirty="0"/>
              <a:t> - </a:t>
            </a:r>
            <a:r>
              <a:rPr lang="ru-RU" b="1" kern="0" dirty="0"/>
              <a:t>содействие развитию институтов гражданского общества города Комсомольска-на-Амуре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58380668"/>
              </p:ext>
            </p:extLst>
          </p:nvPr>
        </p:nvGraphicFramePr>
        <p:xfrm>
          <a:off x="264499" y="2737749"/>
          <a:ext cx="8556363" cy="1919464"/>
        </p:xfrm>
        <a:graphic>
          <a:graphicData uri="http://schemas.openxmlformats.org/drawingml/2006/table">
            <a:tbl>
              <a:tblPr/>
              <a:tblGrid>
                <a:gridCol w="6612147"/>
                <a:gridCol w="936104"/>
                <a:gridCol w="1008112"/>
              </a:tblGrid>
              <a:tr h="504051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Предоставление муниципальной поддержки общественным объединениям, некоммерческим организациям, поддержка инициатив гражданского общества</a:t>
                      </a:r>
                    </a:p>
                  </a:txBody>
                  <a:tcPr marL="91428" marR="91428" marT="45576" marB="45576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76" marB="45576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1,5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50" marB="4555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  <a:tr h="263168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Формирование условий для участия населения в решении вопросов местного значения</a:t>
                      </a:r>
                    </a:p>
                  </a:txBody>
                  <a:tcPr marL="91428" marR="91428" marT="45576" marB="45576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11,0</a:t>
                      </a:r>
                      <a:endParaRPr kumimoji="0" lang="ru-RU" altLang="ru-RU" sz="16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1428" marR="91428" marT="45576" marB="45576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11,0</a:t>
                      </a:r>
                      <a:endParaRPr kumimoji="0" lang="ru-RU" altLang="ru-RU" sz="16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50" marB="4555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/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4643303"/>
            <a:ext cx="3635896" cy="2160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35389" y="4643304"/>
            <a:ext cx="3658943" cy="2160174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75856" y="4734308"/>
            <a:ext cx="2533650" cy="180022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4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5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598481" y="2123564"/>
            <a:ext cx="7488832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12,5 или 100%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15850474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160" y="-35876"/>
            <a:ext cx="9214034" cy="6858000"/>
          </a:xfrm>
        </p:spPr>
      </p:pic>
      <p:sp>
        <p:nvSpPr>
          <p:cNvPr id="6" name="Прямоугольник 5"/>
          <p:cNvSpPr/>
          <p:nvPr/>
        </p:nvSpPr>
        <p:spPr>
          <a:xfrm>
            <a:off x="1452836" y="116631"/>
            <a:ext cx="6648103" cy="584775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algn="ctr" defTabSz="913095">
              <a:spcBef>
                <a:spcPct val="0"/>
              </a:spcBef>
              <a:defRPr/>
            </a:pPr>
            <a:r>
              <a:rPr lang="ru-RU" altLang="ru-RU" sz="3200" b="1" i="1" dirty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ЧТО ТАКОЕ </a:t>
            </a:r>
            <a:r>
              <a:rPr lang="ru-RU" altLang="ru-RU" sz="3200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БЮДЖЕТНАЯ </a:t>
            </a:r>
            <a:r>
              <a:rPr lang="ru-RU" altLang="ru-RU" sz="3200" b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СИСТЕМА</a:t>
            </a:r>
            <a:r>
              <a:rPr lang="ru-RU" altLang="ru-RU" sz="3200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 ?</a:t>
            </a:r>
            <a:endParaRPr lang="ru-RU" altLang="ru-RU" sz="3200" b="1" i="1" dirty="0">
              <a:solidFill>
                <a:srgbClr val="9BBB59"/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</p:txBody>
      </p:sp>
      <p:pic>
        <p:nvPicPr>
          <p:cNvPr id="5122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97104" y="428335"/>
            <a:ext cx="900188" cy="102428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3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306496" y="5035473"/>
            <a:ext cx="2596329" cy="1364729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7" name="Прямоугольник 6"/>
          <p:cNvSpPr/>
          <p:nvPr/>
        </p:nvSpPr>
        <p:spPr>
          <a:xfrm>
            <a:off x="1652901" y="1057542"/>
            <a:ext cx="6247969" cy="584775"/>
          </a:xfrm>
          <a:prstGeom prst="rect">
            <a:avLst/>
          </a:prstGeom>
        </p:spPr>
        <p:style>
          <a:lnRef idx="1">
            <a:schemeClr val="accent2"/>
          </a:lnRef>
          <a:fillRef idx="1002">
            <a:schemeClr val="dk2"/>
          </a:fillRef>
          <a:effectRef idx="1">
            <a:schemeClr val="accent2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sz="3200" b="1" dirty="0" smtClean="0"/>
              <a:t>       </a:t>
            </a:r>
            <a:r>
              <a:rPr lang="ru-RU" sz="3200" b="1" dirty="0" smtClean="0">
                <a:solidFill>
                  <a:schemeClr val="bg1"/>
                </a:solidFill>
              </a:rPr>
              <a:t>Уровни </a:t>
            </a:r>
            <a:r>
              <a:rPr lang="ru-RU" sz="3200" b="1" dirty="0">
                <a:solidFill>
                  <a:schemeClr val="bg1"/>
                </a:solidFill>
              </a:rPr>
              <a:t>бюджетной системы</a:t>
            </a:r>
          </a:p>
        </p:txBody>
      </p:sp>
      <p:sp>
        <p:nvSpPr>
          <p:cNvPr id="8" name="Прямоугольник 7"/>
          <p:cNvSpPr/>
          <p:nvPr/>
        </p:nvSpPr>
        <p:spPr>
          <a:xfrm flipH="1">
            <a:off x="187235" y="1844823"/>
            <a:ext cx="2154108" cy="6463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ФЕДЕРАЛЬНЫЙ УРОВЕНЬ</a:t>
            </a:r>
          </a:p>
        </p:txBody>
      </p:sp>
      <p:sp>
        <p:nvSpPr>
          <p:cNvPr id="10" name="Прямоугольник 9"/>
          <p:cNvSpPr/>
          <p:nvPr/>
        </p:nvSpPr>
        <p:spPr>
          <a:xfrm>
            <a:off x="187238" y="4005065"/>
            <a:ext cx="164845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1" name="Прямоугольник 10"/>
          <p:cNvSpPr/>
          <p:nvPr/>
        </p:nvSpPr>
        <p:spPr>
          <a:xfrm>
            <a:off x="3095297" y="1879043"/>
            <a:ext cx="2858537" cy="6463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РЕГИОНАЛЬНЫЙ </a:t>
            </a:r>
            <a:endParaRPr lang="ru-RU" b="1" dirty="0" smtClean="0">
              <a:solidFill>
                <a:schemeClr val="bg1"/>
              </a:solidFill>
            </a:endParaRPr>
          </a:p>
          <a:p>
            <a:pPr algn="ctr"/>
            <a:r>
              <a:rPr lang="ru-RU" b="1" dirty="0" smtClean="0">
                <a:solidFill>
                  <a:schemeClr val="bg1"/>
                </a:solidFill>
              </a:rPr>
              <a:t>УРОВЕНЬ</a:t>
            </a:r>
            <a:endParaRPr lang="ru-RU" b="1" dirty="0">
              <a:solidFill>
                <a:schemeClr val="bg1"/>
              </a:solidFill>
            </a:endParaRPr>
          </a:p>
        </p:txBody>
      </p:sp>
      <p:sp>
        <p:nvSpPr>
          <p:cNvPr id="12" name="Прямоугольник 11"/>
          <p:cNvSpPr/>
          <p:nvPr/>
        </p:nvSpPr>
        <p:spPr>
          <a:xfrm>
            <a:off x="6732240" y="1805210"/>
            <a:ext cx="2243158" cy="646331"/>
          </a:xfrm>
          <a:prstGeom prst="rect">
            <a:avLst/>
          </a:prstGeom>
        </p:spPr>
        <p:style>
          <a:lnRef idx="0">
            <a:scrgbClr r="0" g="0" b="0"/>
          </a:lnRef>
          <a:fillRef idx="1002">
            <a:schemeClr val="dk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bg1"/>
                </a:solidFill>
              </a:rPr>
              <a:t>МУНИЦИПАЛЬНЫЙ УРОВЕНЬ</a:t>
            </a:r>
          </a:p>
        </p:txBody>
      </p:sp>
      <p:pic>
        <p:nvPicPr>
          <p:cNvPr id="5127" name="Picture 7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0488812">
            <a:off x="8118447" y="4671917"/>
            <a:ext cx="463550" cy="88470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5128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 rot="2821744">
            <a:off x="7044717" y="4592652"/>
            <a:ext cx="463550" cy="88564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4" name="Прямоугольник 13"/>
          <p:cNvSpPr/>
          <p:nvPr/>
        </p:nvSpPr>
        <p:spPr>
          <a:xfrm>
            <a:off x="306496" y="2730256"/>
            <a:ext cx="1656184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 smtClean="0"/>
              <a:t>Федеральный</a:t>
            </a:r>
          </a:p>
          <a:p>
            <a:r>
              <a:rPr lang="ru-RU" b="1" i="1" dirty="0" smtClean="0"/>
              <a:t> бюджет</a:t>
            </a:r>
            <a:endParaRPr lang="ru-RU" b="1" i="1" dirty="0"/>
          </a:p>
        </p:txBody>
      </p:sp>
      <p:sp>
        <p:nvSpPr>
          <p:cNvPr id="15" name="Прямоугольник 14"/>
          <p:cNvSpPr/>
          <p:nvPr/>
        </p:nvSpPr>
        <p:spPr>
          <a:xfrm>
            <a:off x="1652901" y="3655744"/>
            <a:ext cx="2055003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endParaRPr lang="ru-RU" b="1" dirty="0">
              <a:solidFill>
                <a:schemeClr val="bg2"/>
              </a:solidFill>
            </a:endParaRPr>
          </a:p>
        </p:txBody>
      </p:sp>
      <p:sp>
        <p:nvSpPr>
          <p:cNvPr id="16" name="Прямоугольник 15"/>
          <p:cNvSpPr/>
          <p:nvPr/>
        </p:nvSpPr>
        <p:spPr>
          <a:xfrm>
            <a:off x="3242434" y="3437714"/>
            <a:ext cx="2389946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Бюджеты территориальных государственных фондов 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6923972" y="3784013"/>
            <a:ext cx="2075656" cy="92333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/>
              <a:t>Бюджеты </a:t>
            </a:r>
          </a:p>
          <a:p>
            <a:r>
              <a:rPr lang="ru-RU" b="1" i="1" dirty="0"/>
              <a:t>муниципальных</a:t>
            </a:r>
          </a:p>
          <a:p>
            <a:r>
              <a:rPr lang="ru-RU" b="1" i="1" dirty="0"/>
              <a:t>районов</a:t>
            </a:r>
          </a:p>
        </p:txBody>
      </p:sp>
      <p:sp>
        <p:nvSpPr>
          <p:cNvPr id="18" name="Прямоугольник 17"/>
          <p:cNvSpPr/>
          <p:nvPr/>
        </p:nvSpPr>
        <p:spPr>
          <a:xfrm flipH="1">
            <a:off x="259712" y="3546006"/>
            <a:ext cx="2041606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Бюджеты государственных внебюджетных фондов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242434" y="4730169"/>
            <a:ext cx="3117192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Бюджеты внутригородских муниципальных образований городов федерального значения, Москвы, Санкт-Петербурга, Севастополя</a:t>
            </a:r>
          </a:p>
        </p:txBody>
      </p:sp>
      <p:sp>
        <p:nvSpPr>
          <p:cNvPr id="20" name="Прямоугольник 19"/>
          <p:cNvSpPr/>
          <p:nvPr/>
        </p:nvSpPr>
        <p:spPr>
          <a:xfrm>
            <a:off x="3242434" y="2730255"/>
            <a:ext cx="2592288" cy="646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defTabSz="913095">
              <a:defRPr/>
            </a:pPr>
            <a:r>
              <a:rPr lang="ru-RU" b="1" i="1" kern="0" dirty="0">
                <a:cs typeface="Times New Roman" panose="02020603050405020304" pitchFamily="18" charset="0"/>
              </a:rPr>
              <a:t>Бюджеты </a:t>
            </a:r>
          </a:p>
          <a:p>
            <a:pPr defTabSz="913095">
              <a:defRPr/>
            </a:pPr>
            <a:r>
              <a:rPr lang="ru-RU" b="1" i="1" kern="0" dirty="0">
                <a:cs typeface="Times New Roman" panose="02020603050405020304" pitchFamily="18" charset="0"/>
              </a:rPr>
              <a:t>субъектов РФ</a:t>
            </a:r>
          </a:p>
        </p:txBody>
      </p:sp>
      <p:sp>
        <p:nvSpPr>
          <p:cNvPr id="21" name="Прямоугольник 20"/>
          <p:cNvSpPr/>
          <p:nvPr/>
        </p:nvSpPr>
        <p:spPr>
          <a:xfrm>
            <a:off x="6913022" y="2851509"/>
            <a:ext cx="2085684" cy="646331"/>
          </a:xfrm>
          <a:prstGeom prst="rect">
            <a:avLst/>
          </a:prstGeom>
        </p:spPr>
        <p:style>
          <a:lnRef idx="0">
            <a:scrgbClr r="0" g="0" b="0"/>
          </a:lnRef>
          <a:fillRef idx="1001">
            <a:schemeClr val="lt2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defTabSz="913095">
              <a:defRPr/>
            </a:pPr>
            <a:r>
              <a:rPr lang="ru-RU" b="1" i="1" kern="0" dirty="0">
                <a:cs typeface="Times New Roman" panose="02020603050405020304" pitchFamily="18" charset="0"/>
              </a:rPr>
              <a:t>Бюджеты </a:t>
            </a:r>
          </a:p>
          <a:p>
            <a:pPr defTabSz="913095">
              <a:defRPr/>
            </a:pPr>
            <a:r>
              <a:rPr lang="ru-RU" b="1" i="1" kern="0" dirty="0">
                <a:cs typeface="Times New Roman" panose="02020603050405020304" pitchFamily="18" charset="0"/>
              </a:rPr>
              <a:t>городских округов</a:t>
            </a:r>
          </a:p>
        </p:txBody>
      </p:sp>
      <p:sp>
        <p:nvSpPr>
          <p:cNvPr id="22" name="Прямоугольник 21"/>
          <p:cNvSpPr/>
          <p:nvPr/>
        </p:nvSpPr>
        <p:spPr>
          <a:xfrm>
            <a:off x="6084168" y="5300332"/>
            <a:ext cx="136815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Бюджеты </a:t>
            </a:r>
          </a:p>
          <a:p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районов</a:t>
            </a:r>
          </a:p>
        </p:txBody>
      </p:sp>
      <p:sp>
        <p:nvSpPr>
          <p:cNvPr id="23" name="Прямоугольник 22"/>
          <p:cNvSpPr/>
          <p:nvPr/>
        </p:nvSpPr>
        <p:spPr>
          <a:xfrm flipH="1">
            <a:off x="7452318" y="5439374"/>
            <a:ext cx="1691681" cy="1200329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Бюджеты </a:t>
            </a:r>
          </a:p>
          <a:p>
            <a:r>
              <a:rPr lang="ru-RU" b="1" i="1" dirty="0">
                <a:solidFill>
                  <a:schemeClr val="tx1">
                    <a:lumMod val="75000"/>
                    <a:lumOff val="25000"/>
                  </a:schemeClr>
                </a:solidFill>
              </a:rPr>
              <a:t>городских и сельских поселений</a:t>
            </a:r>
          </a:p>
        </p:txBody>
      </p:sp>
      <p:pic>
        <p:nvPicPr>
          <p:cNvPr id="5141" name="Picture 2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60937" y="0"/>
            <a:ext cx="102393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Picture 2"/>
          <p:cNvPicPr>
            <a:picLocks noChangeAspect="1" noChangeArrowheads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87235" y="89041"/>
            <a:ext cx="1265601" cy="53055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3511813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725588710"/>
              </p:ext>
            </p:extLst>
          </p:nvPr>
        </p:nvGraphicFramePr>
        <p:xfrm>
          <a:off x="5364088" y="2780928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1560" y="23114"/>
            <a:ext cx="7848872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МУНИЦИПАЛЬНАЯ ПРОГРАММА  «СОДЕЙСТВИЕ </a:t>
            </a: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РАЗВИТИЮ </a:t>
            </a:r>
            <a:r>
              <a:rPr lang="ru-RU" altLang="ru-RU" sz="20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  ПОДДЕРЖКА </a:t>
            </a: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ОБЩЕСТВЕННЫХ </a:t>
            </a:r>
            <a:r>
              <a:rPr lang="ru-RU" altLang="ru-RU" sz="20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ОБЪЕДИНЕНИЙ,НЕКОММЕРЧЕСКИХ </a:t>
            </a: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ОРГАНИЗАЦИЙ И ИНИЦИАТИВ ГРАЖДАНСКОГО ОБЩЕСТВА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ГОРОДЕ КОМСОМОЛЬСКЕ-НА-АМУРЕ»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3114"/>
            <a:ext cx="860764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01222290"/>
              </p:ext>
            </p:extLst>
          </p:nvPr>
        </p:nvGraphicFramePr>
        <p:xfrm>
          <a:off x="251520" y="1412778"/>
          <a:ext cx="8712967" cy="3646697"/>
        </p:xfrm>
        <a:graphic>
          <a:graphicData uri="http://schemas.openxmlformats.org/drawingml/2006/table">
            <a:tbl>
              <a:tblPr/>
              <a:tblGrid>
                <a:gridCol w="542366"/>
                <a:gridCol w="5805792"/>
                <a:gridCol w="686557"/>
                <a:gridCol w="839126"/>
                <a:gridCol w="839126"/>
              </a:tblGrid>
              <a:tr h="288030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28727" marB="28727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 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28732" marB="2873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1716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вновь зарегистрированных некоммерческих </a:t>
                      </a: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организаций (далее – НКО)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06392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граждан, вовлеченных в деятельность ТОС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36 000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39 556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8273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информационных материалов, опубликованных в СМИ, посвященных социально значимой деятельности НКО и вопросам развития инициатив гражданского общества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125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9072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СОНКО, ставших получателями финансовой поддержки и включенных в муниципальный реестр СОНКО – получателей поддержки</a:t>
                      </a:r>
                      <a:endParaRPr kumimoji="0" 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210687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круглых столов, семинаров, проведенных для представителей общественности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  <a:tr h="427970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проведенных заседаний Координационного совета по развитию и поддержке инициатив гражданского общества при администрации города Комсомольска-на-Амуре и Общественного совета города Комсомольска-на-Амуре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50000" t="50000" r="50000" b="50000"/>
                      </a:path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108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771800" y="5239079"/>
            <a:ext cx="3528392" cy="1618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732384026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765197857"/>
              </p:ext>
            </p:extLst>
          </p:nvPr>
        </p:nvGraphicFramePr>
        <p:xfrm>
          <a:off x="4211960" y="2420888"/>
          <a:ext cx="4368467" cy="331236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55576" y="260648"/>
            <a:ext cx="6912768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«УПРАВЛЕНИЕ МУНИЦИПАЛЬНЫМИ ФИНАНСАМИ</a:t>
            </a:r>
            <a:endParaRPr lang="ru-RU" sz="2400" dirty="0">
              <a:solidFill>
                <a:schemeClr val="accent3"/>
              </a:solidFill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0" y="1484784"/>
            <a:ext cx="9144000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i="1" u="sng" kern="0" dirty="0"/>
              <a:t>Цель муниципальной программы</a:t>
            </a:r>
            <a:r>
              <a:rPr lang="ru-RU" b="1" i="1" kern="0" dirty="0"/>
              <a:t> - </a:t>
            </a:r>
            <a:r>
              <a:rPr lang="ru-RU" b="1" kern="0" dirty="0"/>
              <a:t>повышение качества управления </a:t>
            </a:r>
            <a:r>
              <a:rPr lang="ru-RU" b="1" kern="0" dirty="0" smtClean="0"/>
              <a:t>муниципальными финансами </a:t>
            </a:r>
            <a:endParaRPr lang="ru-RU" dirty="0"/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610947939"/>
              </p:ext>
            </p:extLst>
          </p:nvPr>
        </p:nvGraphicFramePr>
        <p:xfrm>
          <a:off x="263329" y="3068960"/>
          <a:ext cx="8856984" cy="792012"/>
        </p:xfrm>
        <a:graphic>
          <a:graphicData uri="http://schemas.openxmlformats.org/drawingml/2006/table">
            <a:tbl>
              <a:tblPr/>
              <a:tblGrid>
                <a:gridCol w="7061415"/>
                <a:gridCol w="912184"/>
                <a:gridCol w="883385"/>
              </a:tblGrid>
              <a:tr h="0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28" marR="91428" marT="45589" marB="45589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Эффективное управление муниципальным долгом</a:t>
                      </a:r>
                    </a:p>
                  </a:txBody>
                  <a:tcPr marL="91428" marR="91428" marT="45586" marB="45586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6" marB="45586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586" marB="45586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</a:tr>
            </a:tbl>
          </a:graphicData>
        </a:graphic>
      </p:graphicFrame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37501402"/>
              </p:ext>
            </p:extLst>
          </p:nvPr>
        </p:nvGraphicFramePr>
        <p:xfrm>
          <a:off x="251520" y="4293096"/>
          <a:ext cx="8784976" cy="2092662"/>
        </p:xfrm>
        <a:graphic>
          <a:graphicData uri="http://schemas.openxmlformats.org/drawingml/2006/table">
            <a:tbl>
              <a:tblPr/>
              <a:tblGrid>
                <a:gridCol w="509038"/>
                <a:gridCol w="5418881"/>
                <a:gridCol w="957755"/>
                <a:gridCol w="908000"/>
                <a:gridCol w="991302"/>
              </a:tblGrid>
              <a:tr h="405582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 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6146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 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Удельный вес расходов, формируемых в рамках программ, в общем объеме расходов местного бюджета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211" marR="702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%,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 менее</a:t>
                      </a: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84,6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73114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Соблюдение ограничений по уровню дефицита местного бюджета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211" marR="702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Да-1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/нет- 0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73840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1" i="0" u="none" strike="noStrike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Соблюдение ограничений по уровню муниципального долга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70211" marR="70211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92D05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Да-1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/нет-0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5">
                        <a:lumMod val="40000"/>
                        <a:lumOff val="6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sp>
        <p:nvSpPr>
          <p:cNvPr id="11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2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3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2" name="Прямоугольник 21"/>
          <p:cNvSpPr/>
          <p:nvPr/>
        </p:nvSpPr>
        <p:spPr>
          <a:xfrm>
            <a:off x="628227" y="2308230"/>
            <a:ext cx="74888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11,1 или 100%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0469192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4808" y="-18860"/>
            <a:ext cx="9381728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25520456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611560" y="188641"/>
            <a:ext cx="7776864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</a:t>
            </a:r>
            <a:r>
              <a:rPr lang="ru-RU" altLang="ru-RU" sz="20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ПРОГРАММА«РАЗВИТИЕ </a:t>
            </a: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КУЛЬТУРЫ В ГОРОДЕ КОМСОМОЛЬСКЕ-НА-АМУРЕ»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563226944"/>
              </p:ext>
            </p:extLst>
          </p:nvPr>
        </p:nvGraphicFramePr>
        <p:xfrm>
          <a:off x="118879" y="1484784"/>
          <a:ext cx="9073007" cy="3486689"/>
        </p:xfrm>
        <a:graphic>
          <a:graphicData uri="http://schemas.openxmlformats.org/drawingml/2006/table">
            <a:tbl>
              <a:tblPr/>
              <a:tblGrid>
                <a:gridCol w="6855752"/>
                <a:gridCol w="1146856"/>
                <a:gridCol w="1070399"/>
              </a:tblGrid>
              <a:tr h="534181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33" marR="91433" marT="45584" marB="4558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14053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1008063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41605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824038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232025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689225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3146425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603625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4060825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системы дополнительного образования детей в сфере культуры</a:t>
                      </a:r>
                    </a:p>
                  </a:txBody>
                  <a:tcPr marL="91445" marR="91445" marT="45578" marB="45578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145,3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14053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библиотечного дела</a:t>
                      </a:r>
                    </a:p>
                  </a:txBody>
                  <a:tcPr marL="91445" marR="91445" marT="45578" marB="45578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138,7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14053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музейного дела</a:t>
                      </a:r>
                    </a:p>
                  </a:txBody>
                  <a:tcPr marL="91445" marR="91445" marT="45578" marB="45578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85,7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14053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культурно-досугового обслуживания населения</a:t>
                      </a:r>
                    </a:p>
                  </a:txBody>
                  <a:tcPr marL="91445" marR="91445" marT="45578" marB="45578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14053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Развитие театрального искусства</a:t>
                      </a:r>
                    </a:p>
                  </a:txBody>
                  <a:tcPr marL="91445" marR="91445" marT="45578" marB="45578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96,3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14053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Сохранение, развитие и популяризация животных, содержащихся в неволе</a:t>
                      </a:r>
                    </a:p>
                  </a:txBody>
                  <a:tcPr marL="91445" marR="91445" marT="45578" marB="45578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35,4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754137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Осуществление полномочий по решению вопросов местного значения в области культуры, сохранение объектов культурного наследия местного (муниципального) значения</a:t>
                      </a:r>
                    </a:p>
                  </a:txBody>
                  <a:tcPr marL="91445" marR="91445" marT="45578" marB="45578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14053">
                <a:tc>
                  <a:txBody>
                    <a:bodyPr/>
                    <a:lstStyle/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Реализация мероприятий в рамках регионального проекта «Культурная среда»</a:t>
                      </a:r>
                    </a:p>
                  </a:txBody>
                  <a:tcPr marL="91445" marR="91445" marT="45578" marB="45578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FF00">
                            <a:shade val="30000"/>
                            <a:satMod val="115000"/>
                          </a:srgbClr>
                        </a:gs>
                        <a:gs pos="50000">
                          <a:srgbClr val="FFFF00">
                            <a:shade val="67500"/>
                            <a:satMod val="115000"/>
                          </a:srgbClr>
                        </a:gs>
                        <a:gs pos="100000">
                          <a:srgbClr val="FFFF0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10,0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45" marR="91445" marT="45578" marB="45578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5136043"/>
            <a:ext cx="2664296" cy="16192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19439" y="5136043"/>
            <a:ext cx="2847975" cy="166199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5164015"/>
            <a:ext cx="3024336" cy="16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Picture 2" descr="https://avatars.mds.yandex.net/i?id=7c96443cfb7cadc1cd8bb00d925dd44be5d2a32d-10445007-images-thumbs&amp;n=13"/>
          <p:cNvPicPr>
            <a:picLocks noChangeAspect="1" noChangeArrowheads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0" y="49771"/>
            <a:ext cx="1008112" cy="920871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rgbClr val="FFFFFF"/>
                </a:solidFill>
              </a14:hiddenFill>
            </a:ext>
          </a:extLst>
        </p:spPr>
      </p:pic>
      <p:sp>
        <p:nvSpPr>
          <p:cNvPr id="14" name="Arrow: Chevron 3"/>
          <p:cNvSpPr/>
          <p:nvPr/>
        </p:nvSpPr>
        <p:spPr>
          <a:xfrm>
            <a:off x="7668344" y="49771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5" name="Group 57"/>
          <p:cNvGrpSpPr/>
          <p:nvPr/>
        </p:nvGrpSpPr>
        <p:grpSpPr>
          <a:xfrm>
            <a:off x="7814392" y="94633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6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755576" y="970642"/>
            <a:ext cx="7488832" cy="369332"/>
          </a:xfrm>
          <a:prstGeom prst="rect">
            <a:avLst/>
          </a:prstGeom>
        </p:spPr>
        <p:style>
          <a:lnRef idx="2">
            <a:schemeClr val="accent3">
              <a:shade val="50000"/>
            </a:schemeClr>
          </a:lnRef>
          <a:fillRef idx="1">
            <a:schemeClr val="accent3"/>
          </a:fillRef>
          <a:effectRef idx="0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558,9 или 99,6%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270797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1805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159577524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8316416" cy="138499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КУЛЬТУРЫ </a:t>
            </a:r>
            <a:r>
              <a:rPr lang="ru-RU" altLang="ru-RU" sz="28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ГОРОДА КОМСОМОЛЬСКА-НА-АМУРЕ</a:t>
            </a:r>
            <a:r>
              <a:rPr lang="ru-RU" altLang="ru-RU" sz="28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»</a:t>
            </a:r>
            <a:endParaRPr lang="ru-RU" sz="2800" dirty="0">
              <a:solidFill>
                <a:schemeClr val="accent3"/>
              </a:solidFill>
            </a:endParaRP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53243" y="23114"/>
            <a:ext cx="1023937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107504" y="1384995"/>
            <a:ext cx="9001000" cy="646331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>
              <a:defRPr/>
            </a:pPr>
            <a:r>
              <a:rPr lang="ru-RU" b="1" i="1" u="sng" kern="0" dirty="0"/>
              <a:t>Цель муниципальной программы</a:t>
            </a:r>
            <a:r>
              <a:rPr lang="ru-RU" b="1" i="1" kern="0" dirty="0"/>
              <a:t> - </a:t>
            </a:r>
            <a:r>
              <a:rPr lang="ru-RU" b="1" kern="0" dirty="0"/>
              <a:t>удовлетворение потребностей населения города Комсомольск-на-Амуре и его гостей услугами в сфере культуры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615295236"/>
              </p:ext>
            </p:extLst>
          </p:nvPr>
        </p:nvGraphicFramePr>
        <p:xfrm>
          <a:off x="107505" y="2204865"/>
          <a:ext cx="8928991" cy="4056414"/>
        </p:xfrm>
        <a:graphic>
          <a:graphicData uri="http://schemas.openxmlformats.org/drawingml/2006/table">
            <a:tbl>
              <a:tblPr/>
              <a:tblGrid>
                <a:gridCol w="474036"/>
                <a:gridCol w="5847931"/>
                <a:gridCol w="893836"/>
                <a:gridCol w="846986"/>
                <a:gridCol w="866202"/>
              </a:tblGrid>
              <a:tr h="548273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основных показателей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муниципальной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2023 </a:t>
                      </a: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+mn-cs"/>
                        </a:rPr>
                        <a:t>(План)</a:t>
                      </a:r>
                      <a:endParaRPr kumimoji="0" lang="ru-RU" alt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+mn-cs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548306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Индекс удовлетворённости населения качеством и доступностью услуг в сфере культуры</a:t>
                      </a: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%,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не менее</a:t>
                      </a: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83,5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548306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algn="just"/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Доля детей, обучающихся в детских школах искусств, в общей численности учащихся детей в возрасте от 7 до 18 лет</a:t>
                      </a: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%,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не менее</a:t>
                      </a: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10,2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321649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Число посещений учреждений культуры</a:t>
                      </a:r>
                      <a:endParaRPr kumimoji="0" lang="ru-RU" altLang="ru-RU" sz="16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тыс. чел</a:t>
                      </a: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587,4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599,8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510529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Охват населения библиотечным обслуживанием, с учетом удаленных пользователей</a:t>
                      </a:r>
                      <a:endParaRPr kumimoji="0" lang="ru-RU" alt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%,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не менее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14" marR="93614" marT="38322" marB="3832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95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106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420068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Посещаемость музейных учреждений на 1 тыс. человек населения в год</a:t>
                      </a:r>
                      <a:endParaRPr kumimoji="0" lang="ru-RU" alt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кол-во</a:t>
                      </a:r>
                    </a:p>
                    <a:p>
                      <a:pPr algn="ctr">
                        <a:spcAft>
                          <a:spcPts val="0"/>
                        </a:spcAft>
                      </a:pPr>
                      <a:r>
                        <a:rPr lang="ru-RU" sz="1400" b="1" dirty="0">
                          <a:effectLst/>
                          <a:latin typeface="Times New Roman"/>
                          <a:ea typeface="Times New Roman"/>
                        </a:rPr>
                        <a:t>посещений </a:t>
                      </a: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530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530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415538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Среднее число зрителей на мероприятиях театра</a:t>
                      </a:r>
                      <a:endParaRPr kumimoji="0" lang="ru-RU" alt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%,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не менее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57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73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  <a:tr h="415538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</a:t>
                      </a: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Средняя численность посетителей мероприятий Зооцентра</a:t>
                      </a:r>
                      <a:endParaRPr kumimoji="0" lang="ru-RU" alt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14" marR="93614" marT="38322" marB="3832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тыс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. чел.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65,1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FF0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70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F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</p:spTree>
    <p:extLst>
      <p:ext uri="{BB962C8B-B14F-4D97-AF65-F5344CB8AC3E}">
        <p14:creationId xmlns:p14="http://schemas.microsoft.com/office/powerpoint/2010/main" val="8763412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7156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95871104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1116632" y="0"/>
            <a:ext cx="1087320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МОЛОДЕЖНОЙ ПОЛИТИКИ В ГОРОДЕ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КОМСОМОЛЬСКЕ-НА-АМУРЕ»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3888928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7" name="Прямоугольник 6"/>
          <p:cNvSpPr/>
          <p:nvPr/>
        </p:nvSpPr>
        <p:spPr>
          <a:xfrm>
            <a:off x="0" y="1340768"/>
            <a:ext cx="9150189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>
              <a:defRPr/>
            </a:pPr>
            <a:r>
              <a:rPr lang="ru-RU" b="1" i="1" u="sng" kern="0" dirty="0"/>
              <a:t>Цель муниципальной программы</a:t>
            </a:r>
            <a:r>
              <a:rPr lang="ru-RU" b="1" i="1" kern="0" dirty="0"/>
              <a:t> </a:t>
            </a:r>
            <a:r>
              <a:rPr lang="ru-RU" sz="1600" b="1" i="1" kern="0" dirty="0"/>
              <a:t>- </a:t>
            </a:r>
            <a:r>
              <a:rPr lang="ru-RU" b="1" kern="0" dirty="0"/>
              <a:t>создание условий для успешной социализации и эффективной самореализации подростков и молодежи, развитие и использование их потенциала в интересах развития города Комсомольска-на-Амуре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85705296"/>
              </p:ext>
            </p:extLst>
          </p:nvPr>
        </p:nvGraphicFramePr>
        <p:xfrm>
          <a:off x="179512" y="3088165"/>
          <a:ext cx="8784976" cy="1853003"/>
        </p:xfrm>
        <a:graphic>
          <a:graphicData uri="http://schemas.openxmlformats.org/drawingml/2006/table">
            <a:tbl>
              <a:tblPr/>
              <a:tblGrid>
                <a:gridCol w="6687178"/>
                <a:gridCol w="1048899"/>
                <a:gridCol w="1048899"/>
              </a:tblGrid>
              <a:tr h="567209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28" marR="91428" marT="45561" marB="45561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642897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Вовлечение молодежи в социальную практику, городские мероприятия, проекты и программы поддержки молодежи</a:t>
                      </a:r>
                    </a:p>
                  </a:txBody>
                  <a:tcPr marL="91424" marR="91424" marT="45631" marB="45631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102,2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4" marR="91424" marT="45572" marB="4557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101,8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4" marR="91424" marT="45572" marB="4557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  <a:tr h="642897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Организация и проведение комплекса мероприятий по патриотическому воспитанию молодежи</a:t>
                      </a:r>
                    </a:p>
                  </a:txBody>
                  <a:tcPr marL="91424" marR="91424" marT="45631" marB="45631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4" marR="91424" marT="45572" marB="4557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4" marR="91424" marT="45572" marB="4557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4941168"/>
            <a:ext cx="2664296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15711" y="4972000"/>
            <a:ext cx="2857500" cy="171642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05512" y="4917179"/>
            <a:ext cx="2691383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3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4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5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600672" y="2492896"/>
            <a:ext cx="7488832" cy="369332"/>
          </a:xfrm>
          <a:prstGeom prst="rect">
            <a:avLst/>
          </a:prstGeom>
        </p:spPr>
        <p:style>
          <a:lnRef idx="1">
            <a:schemeClr val="accent1"/>
          </a:lnRef>
          <a:fillRef idx="2">
            <a:schemeClr val="accent1"/>
          </a:fillRef>
          <a:effectRef idx="1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102,1 или 99,5%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28532700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46136067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755576" y="51778"/>
            <a:ext cx="685800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МОЛОДЕЖНОЙ ПОЛИТИКИ В ГОРОДЕ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КОМСОМОЛЬСКЕ-НА-АМУРЕ»</a:t>
            </a:r>
          </a:p>
        </p:txBody>
      </p:sp>
      <p:pic>
        <p:nvPicPr>
          <p:cNvPr id="6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3114"/>
            <a:ext cx="860764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381853431"/>
              </p:ext>
            </p:extLst>
          </p:nvPr>
        </p:nvGraphicFramePr>
        <p:xfrm>
          <a:off x="457200" y="1600200"/>
          <a:ext cx="8596488" cy="3352046"/>
        </p:xfrm>
        <a:graphic>
          <a:graphicData uri="http://schemas.openxmlformats.org/drawingml/2006/table">
            <a:tbl>
              <a:tblPr/>
              <a:tblGrid>
                <a:gridCol w="449838"/>
                <a:gridCol w="5770386"/>
                <a:gridCol w="648072"/>
                <a:gridCol w="792088"/>
                <a:gridCol w="936104"/>
              </a:tblGrid>
              <a:tr h="504054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основных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показателей муниципальной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2022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432048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детей и молодежи, входящих в состав детских и молодежных организаций</a:t>
                      </a:r>
                      <a:endParaRPr kumimoji="0" lang="ru-RU" alt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39 350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39 631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288032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общественных объединений волонтерской направленности</a:t>
                      </a: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50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360040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молодежи, вовлеченной в деятельность объединений волонтерской деятельности</a:t>
                      </a:r>
                      <a:endParaRPr kumimoji="0" lang="ru-RU" alt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5 800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7 702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308080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реализуемых </a:t>
                      </a:r>
                      <a:r>
                        <a:rPr kumimoji="0" lang="ru-RU" sz="13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общественно-полезных </a:t>
                      </a:r>
                      <a:r>
                        <a:rPr kumimoji="0" lang="ru-RU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проектов</a:t>
                      </a:r>
                      <a:endParaRPr kumimoji="0" lang="ru-RU" altLang="ru-RU" sz="13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12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360040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действующих общественных организаций по работе с молодежью</a:t>
                      </a: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170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189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308080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детей и молодежи, входящих в состав патриотических объединений, клубов и молодежных центров</a:t>
                      </a: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24 300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24 750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400136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</a:t>
                      </a: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3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клубов и объединений военно-патриотической и гражданско-патриотической направленности</a:t>
                      </a:r>
                    </a:p>
                  </a:txBody>
                  <a:tcPr marL="93607" marR="93607" marT="38360" marB="38360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3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чел.</a:t>
                      </a:r>
                      <a:endParaRPr kumimoji="0" lang="ru-RU" altLang="ru-RU" sz="13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60" marB="3836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CCFF66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3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49</a:t>
                      </a:r>
                      <a:endParaRPr kumimoji="0" lang="ru-RU" sz="13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195736" y="5132428"/>
            <a:ext cx="4536504" cy="162877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4696713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981179762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-540568" y="116632"/>
            <a:ext cx="9433048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«ФОРМИРОВАНИЕ СОВРЕМЕННОЙ ГОРОДСКОЙ СРЕДЫ НА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ТЕРРИТОРИИ ГОРОДА КОМСОМОЛЬСКА-НА-АМУРЕ»</a:t>
            </a:r>
          </a:p>
        </p:txBody>
      </p:sp>
      <p:sp>
        <p:nvSpPr>
          <p:cNvPr id="5" name="Прямоугольник 4"/>
          <p:cNvSpPr/>
          <p:nvPr/>
        </p:nvSpPr>
        <p:spPr>
          <a:xfrm>
            <a:off x="173324" y="1340768"/>
            <a:ext cx="8863172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>
              <a:defRPr/>
            </a:pPr>
            <a:r>
              <a:rPr lang="ru-RU" b="1" i="1" u="sng" kern="0" dirty="0">
                <a:solidFill>
                  <a:srgbClr val="000000"/>
                </a:solidFill>
              </a:rPr>
              <a:t>Цель муниципальной программы</a:t>
            </a:r>
            <a:r>
              <a:rPr lang="ru-RU" b="1" i="1" kern="0" dirty="0">
                <a:solidFill>
                  <a:srgbClr val="000000"/>
                </a:solidFill>
              </a:rPr>
              <a:t> </a:t>
            </a:r>
            <a:r>
              <a:rPr lang="ru-RU" sz="1600" b="1" i="1" kern="0" dirty="0">
                <a:solidFill>
                  <a:srgbClr val="000000"/>
                </a:solidFill>
              </a:rPr>
              <a:t>- </a:t>
            </a:r>
            <a:r>
              <a:rPr lang="ru-RU" b="1" kern="0" dirty="0">
                <a:solidFill>
                  <a:srgbClr val="000000"/>
                </a:solidFill>
              </a:rPr>
              <a:t>создание условий для повышения комфортности городской среды города Комсомольска-на-Амуре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148736704"/>
              </p:ext>
            </p:extLst>
          </p:nvPr>
        </p:nvGraphicFramePr>
        <p:xfrm>
          <a:off x="262895" y="2780928"/>
          <a:ext cx="8784977" cy="2407720"/>
        </p:xfrm>
        <a:graphic>
          <a:graphicData uri="http://schemas.openxmlformats.org/drawingml/2006/table">
            <a:tbl>
              <a:tblPr/>
              <a:tblGrid>
                <a:gridCol w="6951187"/>
                <a:gridCol w="916895"/>
                <a:gridCol w="916895"/>
              </a:tblGrid>
              <a:tr h="406475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45" marR="91445" marT="45590" marB="4559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44111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6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 дворовых территорий многоквартирных домов города Комсомольска-на-Амуре</a:t>
                      </a:r>
                    </a:p>
                  </a:txBody>
                  <a:tcPr marL="68589" marR="68589" marT="0" marB="0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9" marR="68589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8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20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charset="0"/>
                        <a:defRPr sz="1400" kern="12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184,5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9" marR="68589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88222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algn="just">
                        <a:spcAft>
                          <a:spcPts val="0"/>
                        </a:spcAft>
                      </a:pPr>
                      <a:r>
                        <a:rPr kumimoji="0" lang="ru-RU" sz="16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Мероприятия по благоустройству мест массового отдыха населения (городских парков), общественных территорий (набережные, центральные площади, парки и др.) и иные мероприятия, предусмотренные региональным проектом «Формирование комфортной городской среды</a:t>
                      </a:r>
                    </a:p>
                  </a:txBody>
                  <a:tcPr marL="68589" marR="68589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52,6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68589" marR="68589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indent="-114300"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52,6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68589" marR="68589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23080">
                <a:tc>
                  <a:txBody>
                    <a:bodyPr/>
                    <a:lstStyle/>
                    <a:p>
                      <a:pPr marL="0" marR="0" lvl="0" indent="0" algn="just" defTabSz="683483" rtl="0" eaLnBrk="1" fontAlgn="auto" latinLnBrk="0" hangingPunct="1">
                        <a:lnSpc>
                          <a:spcPct val="100000"/>
                        </a:lnSpc>
                        <a:spcBef>
                          <a:spcPts val="0"/>
                        </a:spcBef>
                        <a:spcAft>
                          <a:spcPts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6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Благоустройство общественных территорий города Комсомольска-на-Амуре</a:t>
                      </a:r>
                    </a:p>
                    <a:p>
                      <a:pPr algn="just">
                        <a:spcAft>
                          <a:spcPts val="0"/>
                        </a:spcAft>
                      </a:pPr>
                      <a:endParaRPr kumimoji="0" lang="ru-RU" sz="16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68589" marR="68589" marT="0" marB="0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0" algn="ctr">
                        <a:spcBef>
                          <a:spcPts val="0"/>
                        </a:spcBef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2,6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68589" marR="68589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tint val="66000"/>
                            <a:satMod val="160000"/>
                          </a:srgbClr>
                        </a:gs>
                        <a:gs pos="50000">
                          <a:srgbClr val="92D050">
                            <a:tint val="44500"/>
                            <a:satMod val="160000"/>
                          </a:srgbClr>
                        </a:gs>
                        <a:gs pos="100000">
                          <a:srgbClr val="92D050">
                            <a:tint val="23500"/>
                            <a:satMod val="160000"/>
                          </a:srgb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indent="-114300" algn="ctr">
                        <a:spcAft>
                          <a:spcPts val="0"/>
                        </a:spcAft>
                      </a:pPr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1,</a:t>
                      </a:r>
                      <a:r>
                        <a:rPr kumimoji="0" lang="ru-RU" sz="1400" b="1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3</a:t>
                      </a:r>
                      <a:endParaRPr kumimoji="0" lang="ru-RU" sz="1400" b="1" i="0" u="none" strike="noStrike" kern="1200" cap="none" normalizeH="0" baseline="0" dirty="0" smtClean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68589" marR="68589" marT="0" marB="0" anchor="ctr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tint val="66000"/>
                            <a:satMod val="160000"/>
                          </a:srgbClr>
                        </a:gs>
                        <a:gs pos="50000">
                          <a:srgbClr val="00B0F0">
                            <a:tint val="44500"/>
                            <a:satMod val="160000"/>
                          </a:srgbClr>
                        </a:gs>
                        <a:gs pos="100000">
                          <a:srgbClr val="00B0F0">
                            <a:tint val="23500"/>
                            <a:satMod val="160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540301" y="5128839"/>
            <a:ext cx="1800200" cy="1672945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442024" y="5196110"/>
            <a:ext cx="1871772" cy="1531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16317" y="5194629"/>
            <a:ext cx="1763688" cy="1532879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77051" y="5196110"/>
            <a:ext cx="1800199" cy="1559170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196110"/>
            <a:ext cx="1631722" cy="1531398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5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6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628227" y="2308230"/>
            <a:ext cx="7488832" cy="369332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238,4 или 99,4%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93016457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736954415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04" y="260648"/>
            <a:ext cx="863929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«ФОРМИРОВАНИЕ СОВРЕМЕННОЙ ГОРОДСКОЙ СРЕДЫ НА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ТЕРРИТОРИИ ГОРОДА КОМСОМОЛЬСКА-НА-АМУРЕ»</a:t>
            </a:r>
          </a:p>
        </p:txBody>
      </p:sp>
      <p:graphicFrame>
        <p:nvGraphicFramePr>
          <p:cNvPr id="5" name="Таблица 4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66812160"/>
              </p:ext>
            </p:extLst>
          </p:nvPr>
        </p:nvGraphicFramePr>
        <p:xfrm>
          <a:off x="323529" y="1772815"/>
          <a:ext cx="8678595" cy="2506991"/>
        </p:xfrm>
        <a:graphic>
          <a:graphicData uri="http://schemas.openxmlformats.org/drawingml/2006/table">
            <a:tbl>
              <a:tblPr/>
              <a:tblGrid>
                <a:gridCol w="462000"/>
                <a:gridCol w="5540283"/>
                <a:gridCol w="743420"/>
                <a:gridCol w="966446"/>
                <a:gridCol w="966446"/>
              </a:tblGrid>
              <a:tr h="568082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2022 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46303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</a:t>
                      </a: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Количество </a:t>
                      </a: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благоустроенных территорий в городе </a:t>
                      </a:r>
                      <a:r>
                        <a:rPr kumimoji="0" lang="ru-RU" sz="14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Комсомольске-на-Амуре (нарастающим итогом)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08" marR="93608" marT="38285" marB="382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46303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Количество реализованных проектов благоустройства дворовых территорий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08" marR="93608" marT="38285" marB="382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46303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4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Количество реализованных проектов благоустройства общественных территорий</a:t>
                      </a:r>
                      <a:endParaRPr kumimoji="0" lang="ru-RU" altLang="ru-RU" sz="14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3608" marR="93608" marT="38285" marB="38285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20000"/>
                            <a:lumOff val="8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20000"/>
                            <a:lumOff val="8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20000"/>
                            <a:lumOff val="8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285" marB="3828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6" name="Рисунок 5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445118" y="4653136"/>
            <a:ext cx="3957811" cy="190578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23114"/>
            <a:ext cx="860764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071196385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2516624673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04" y="49772"/>
            <a:ext cx="8424936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«УПРАВЛЕНИЕ И РАСПОРЯЖЕНИЕ МУНИЦИПАЛЬНЫМ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ИМУЩЕСТВОМ»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0" y="1412776"/>
            <a:ext cx="9144000" cy="646331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>
              <a:defRPr/>
            </a:pPr>
            <a:r>
              <a:rPr lang="ru-RU" b="1" i="1" u="sng" kern="0" dirty="0"/>
              <a:t>Цель муниципальной программы</a:t>
            </a:r>
            <a:r>
              <a:rPr lang="ru-RU" b="1" i="1" kern="0" dirty="0"/>
              <a:t> - </a:t>
            </a:r>
            <a:r>
              <a:rPr lang="ru-RU" b="1" kern="0" dirty="0"/>
              <a:t>эффективное управление и распоряжение муниципальным имуществом города Комсомольска-на-Амуре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136762626"/>
              </p:ext>
            </p:extLst>
          </p:nvPr>
        </p:nvGraphicFramePr>
        <p:xfrm>
          <a:off x="147401" y="2898462"/>
          <a:ext cx="8849198" cy="1610658"/>
        </p:xfrm>
        <a:graphic>
          <a:graphicData uri="http://schemas.openxmlformats.org/drawingml/2006/table">
            <a:tbl>
              <a:tblPr/>
              <a:tblGrid>
                <a:gridCol w="6324835"/>
                <a:gridCol w="1228219"/>
                <a:gridCol w="1296144"/>
              </a:tblGrid>
              <a:tr h="521318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28" marR="91428" marT="45561" marB="45561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544670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Распоряжение муниципальным имуществом, не участвующим в обеспечении исполнения полномочий органов местного самоуправления</a:t>
                      </a:r>
                    </a:p>
                  </a:txBody>
                  <a:tcPr marL="91424" marR="91424" marT="45631" marB="45631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30,1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4" marR="91424" marT="45572" marB="4557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26,4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4" marR="91424" marT="45572" marB="4557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  <a:tr h="54467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Управление земельными ресурсами на территории города Комсомольска-на-Амуре</a:t>
                      </a:r>
                    </a:p>
                  </a:txBody>
                  <a:tcPr marL="91424" marR="91424" marT="45631" marB="45631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4" marR="91424" marT="45572" marB="4557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24" marR="91424" marT="45572" marB="4557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tx2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tx2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tx2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lin ang="189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572000" y="4389043"/>
            <a:ext cx="3579558" cy="1959248"/>
          </a:xfrm>
          <a:prstGeom prst="roundRect">
            <a:avLst>
              <a:gd name="adj" fmla="val 16667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67544" y="4509120"/>
            <a:ext cx="3456384" cy="1837753"/>
          </a:xfrm>
          <a:prstGeom prst="roundRect">
            <a:avLst>
              <a:gd name="adj" fmla="val 15965"/>
            </a:avLst>
          </a:prstGeom>
          <a:ln>
            <a:noFill/>
          </a:ln>
          <a:effectLst>
            <a:outerShdw blurRad="152400" dist="12000" dir="900000" sy="98000" kx="110000" ky="200000" algn="tl" rotWithShape="0">
              <a:srgbClr val="000000">
                <a:alpha val="30000"/>
              </a:srgbClr>
            </a:outerShdw>
          </a:effectLst>
          <a:scene3d>
            <a:camera prst="perspectiveRelaxed">
              <a:rot lat="19800000" lon="1200000" rev="20820000"/>
            </a:camera>
            <a:lightRig rig="threePt" dir="t"/>
          </a:scene3d>
          <a:sp3d contourW="6350" prstMaterial="matte">
            <a:bevelT w="101600" h="101600"/>
            <a:contourClr>
              <a:srgbClr val="969696"/>
            </a:contourClr>
          </a:sp3d>
        </p:spPr>
      </p:pic>
      <p:sp>
        <p:nvSpPr>
          <p:cNvPr id="11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2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5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4" name="Прямоугольник 23"/>
          <p:cNvSpPr/>
          <p:nvPr/>
        </p:nvSpPr>
        <p:spPr>
          <a:xfrm>
            <a:off x="628227" y="2308230"/>
            <a:ext cx="7488832" cy="369332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27,7 или 87,1%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31761093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6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811027034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5" name="Прямоугольник 4"/>
          <p:cNvSpPr/>
          <p:nvPr/>
        </p:nvSpPr>
        <p:spPr>
          <a:xfrm>
            <a:off x="107504" y="116632"/>
            <a:ext cx="914168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</a:t>
            </a: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УПРАВЛЕНИЕ И 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РАСПОРЯЖЕНИЕ  </a:t>
            </a:r>
            <a:endParaRPr lang="ru-RU" altLang="ru-RU" sz="2400" b="1" dirty="0" smtClean="0">
              <a:solidFill>
                <a:schemeClr val="accent3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МУНИЦИПАЛЬНЫМ  ИМУЩЕСТВОМ</a:t>
            </a: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»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20981"/>
            <a:ext cx="860764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4003514805"/>
              </p:ext>
            </p:extLst>
          </p:nvPr>
        </p:nvGraphicFramePr>
        <p:xfrm>
          <a:off x="251519" y="1556792"/>
          <a:ext cx="8798647" cy="5111124"/>
        </p:xfrm>
        <a:graphic>
          <a:graphicData uri="http://schemas.openxmlformats.org/drawingml/2006/table">
            <a:tbl>
              <a:tblPr/>
              <a:tblGrid>
                <a:gridCol w="422197"/>
                <a:gridCol w="5776864"/>
                <a:gridCol w="722108"/>
                <a:gridCol w="938739"/>
                <a:gridCol w="938739"/>
              </a:tblGrid>
              <a:tr h="360040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 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238838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Мобилизация доходов в местный бюджет за счет поступления неналоговых платежей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800 469,61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812 864,79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1236554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Площадь неиспользуемых объектов муниципального недвижимого имущества (здания, строения, сооружения), находящихся в муниципальной собственности, за исключением объектов ограниченных к использованию, нежилых объектов военного имущества и не используемых нежилых помещений по которым администрацией города Комсомольска-на-Амуре приняты или принимаются решения по их реконструкции, с целью дальнейшего использования для нужд города Комсомольска-на-Амуре</a:t>
                      </a: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кв. м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25 000,00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15 604,20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96743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</a:t>
                      </a: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за счет прибыли муниципальных унитарных предприятий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15 822,10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16 600,00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07103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продажи муниципального имущества (без учета доходов от продажи акций и иных форм участия в капитале, находящихся в муниципальной собственности)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180 703,70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185 934,37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342235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сдачи в аренду движимого и недвижимого имущества муниципальной собственности, за исключением земельных участков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114 047,12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115 781,15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50858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поступления дивидендов по акциям, принадлежащих городу Комсомольска-на-Амуре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1 958,33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401,49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9674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1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</a:t>
                      </a:r>
                      <a:endParaRPr kumimoji="0" lang="ru-RU" altLang="ru-RU" sz="11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Выполнение бюджетного задания по мобилизации доходов в местный бюджет от сдачи в аренду земельных участков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4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рублей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382 974,70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3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386 178,85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tint val="66000"/>
                            <a:satMod val="160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tint val="44500"/>
                            <a:satMod val="160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tint val="23500"/>
                            <a:satMod val="160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16632"/>
            <a:ext cx="2267744" cy="1205356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88424" y="67740"/>
            <a:ext cx="860764" cy="1015663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69703740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65989" y="-4122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285747" y="260648"/>
            <a:ext cx="6670629" cy="52322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095">
              <a:spcBef>
                <a:spcPct val="0"/>
              </a:spcBef>
              <a:defRPr/>
            </a:pPr>
            <a:r>
              <a:rPr lang="ru-RU" altLang="ru-RU" sz="2800" b="1" i="1" dirty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ЧТО ТАКОЕ </a:t>
            </a:r>
            <a:r>
              <a:rPr lang="ru-RU" altLang="ru-RU" sz="2800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БЮДЖЕТНЫЙ  ПРОЦЕСС ?</a:t>
            </a:r>
            <a:endParaRPr lang="ru-RU" altLang="ru-RU" sz="2800" b="1" i="1" dirty="0">
              <a:solidFill>
                <a:srgbClr val="9BBB59"/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467544" y="1340768"/>
            <a:ext cx="8352928" cy="1754326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lvl="0"/>
            <a:r>
              <a:rPr lang="ru-RU" altLang="ru-RU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БЮДЖЕТНЫЙ  </a:t>
            </a:r>
            <a:r>
              <a:rPr lang="ru-RU" altLang="ru-RU" b="1" i="1" dirty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ПРОЦЕСС </a:t>
            </a:r>
            <a:r>
              <a:rPr lang="ru-RU" b="1" i="1" dirty="0"/>
              <a:t> - деятельность органов государственной власти, органов местного самоуправления и иных участников  бюджетного  процесса  по  составлению  и  рассмотрению  проектов  бюджетов,  утверждению  и  исполнению бюджетов, контролю за их исполнением, осуществлению бюджетного учета, составлению, внешней проверке, рассмотрению и утверждению бюджетной отчетности</a:t>
            </a:r>
          </a:p>
        </p:txBody>
      </p:sp>
      <p:pic>
        <p:nvPicPr>
          <p:cNvPr id="102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-167857" y="3212976"/>
            <a:ext cx="2907208" cy="3494304"/>
          </a:xfrm>
          <a:prstGeom prst="rect">
            <a:avLst/>
          </a:prstGeom>
          <a:ln>
            <a:noFill/>
          </a:ln>
          <a:effectLst>
            <a:softEdge rad="112500"/>
          </a:effectLst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8" name="Picture 4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12" y="3224060"/>
            <a:ext cx="40798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29" name="Picture 5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7513" y="4478500"/>
            <a:ext cx="40798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0" name="Picture 6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84" y="3872428"/>
            <a:ext cx="40798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2" name="Picture 8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83" y="5097863"/>
            <a:ext cx="40798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33" name="Picture 9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2413782" y="5752237"/>
            <a:ext cx="407987" cy="4016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3047931" y="3224060"/>
            <a:ext cx="411635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1. </a:t>
            </a:r>
            <a:r>
              <a:rPr lang="ru-RU" b="1" dirty="0" smtClean="0"/>
              <a:t>Составление проекта </a:t>
            </a:r>
            <a:r>
              <a:rPr lang="ru-RU" b="1" dirty="0"/>
              <a:t>бюджета</a:t>
            </a:r>
          </a:p>
        </p:txBody>
      </p:sp>
      <p:sp>
        <p:nvSpPr>
          <p:cNvPr id="16" name="Прямоугольник 15"/>
          <p:cNvSpPr/>
          <p:nvPr/>
        </p:nvSpPr>
        <p:spPr>
          <a:xfrm>
            <a:off x="3084738" y="3888581"/>
            <a:ext cx="411635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2. Утверждение проекта </a:t>
            </a:r>
            <a:r>
              <a:rPr lang="ru-RU" b="1" dirty="0"/>
              <a:t>бюджета</a:t>
            </a:r>
          </a:p>
        </p:txBody>
      </p:sp>
      <p:sp>
        <p:nvSpPr>
          <p:cNvPr id="17" name="Прямоугольник 16"/>
          <p:cNvSpPr/>
          <p:nvPr/>
        </p:nvSpPr>
        <p:spPr>
          <a:xfrm>
            <a:off x="3084738" y="4479099"/>
            <a:ext cx="4116357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3. Исполнение  бюджета</a:t>
            </a:r>
            <a:endParaRPr lang="ru-RU" b="1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3084739" y="5097863"/>
            <a:ext cx="4079549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 smtClean="0"/>
              <a:t>4. Отчётность </a:t>
            </a:r>
            <a:r>
              <a:rPr lang="ru-RU" b="1" dirty="0"/>
              <a:t>об исполнении бюджета</a:t>
            </a:r>
          </a:p>
        </p:txBody>
      </p:sp>
      <p:sp>
        <p:nvSpPr>
          <p:cNvPr id="19" name="Прямоугольник 18"/>
          <p:cNvSpPr/>
          <p:nvPr/>
        </p:nvSpPr>
        <p:spPr>
          <a:xfrm>
            <a:off x="3084739" y="5752237"/>
            <a:ext cx="4595508" cy="369332"/>
          </a:xfrm>
          <a:prstGeom prst="rect">
            <a:avLst/>
          </a:prstGeom>
        </p:spPr>
        <p:style>
          <a:lnRef idx="2">
            <a:schemeClr val="accent3"/>
          </a:lnRef>
          <a:fillRef idx="1">
            <a:schemeClr val="lt1"/>
          </a:fillRef>
          <a:effectRef idx="0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Контроль за ходом </a:t>
            </a:r>
            <a:r>
              <a:rPr lang="ru-RU" b="1" dirty="0" smtClean="0"/>
              <a:t>исполнении бюджета</a:t>
            </a:r>
            <a:endParaRPr lang="ru-RU" b="1" dirty="0"/>
          </a:p>
        </p:txBody>
      </p:sp>
      <p:pic>
        <p:nvPicPr>
          <p:cNvPr id="1035" name="Picture 11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118180" y="0"/>
            <a:ext cx="102393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9" name="Рисунок 8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5611"/>
            <a:ext cx="1545781" cy="1335157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445819" y="3789040"/>
            <a:ext cx="1676400" cy="1849966"/>
          </a:xfrm>
          <a:prstGeom prst="ellipse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036" name="Picture 12"/>
          <p:cNvPicPr>
            <a:picLocks noChangeAspect="1" noChangeArrowheads="1"/>
          </p:cNvPicPr>
          <p:nvPr/>
        </p:nvPicPr>
        <p:blipFill>
          <a:blip r:embed="rId9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352649" y="5611"/>
            <a:ext cx="1119833" cy="420241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1375916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904249737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4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107504" y="49771"/>
            <a:ext cx="102971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МЕЖДУНАРОДНЫХ СВЯЗЕЙ И ТУРИЗМА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ГОРОДЕ КОМСОМОЛЬСКЕ-НА-АМУРЕ»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12868298"/>
              </p:ext>
            </p:extLst>
          </p:nvPr>
        </p:nvGraphicFramePr>
        <p:xfrm>
          <a:off x="107926" y="2060848"/>
          <a:ext cx="8856562" cy="2650618"/>
        </p:xfrm>
        <a:graphic>
          <a:graphicData uri="http://schemas.openxmlformats.org/drawingml/2006/table">
            <a:tbl>
              <a:tblPr/>
              <a:tblGrid>
                <a:gridCol w="6535641"/>
                <a:gridCol w="1161892"/>
                <a:gridCol w="1159029"/>
              </a:tblGrid>
              <a:tr h="394925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45" marR="91445" marT="45570" marB="4557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816263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 и совершенствование туристской и сопутствующей инфраструктуры. Формирование туристско-рекреационного кластера «Комсомольский», включающего 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субкластеры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«Центральный», «Ключевая сопка», «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Силинский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», «Авиационный», «</a:t>
                      </a:r>
                      <a:r>
                        <a:rPr lang="ru-RU" sz="1400" b="0" kern="1200" dirty="0" err="1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Холдоми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»</a:t>
                      </a:r>
                    </a:p>
                  </a:txBody>
                  <a:tcPr marL="91448" marR="91448" marT="45563" marB="45563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0,2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563" marB="45563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0,2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8" marR="91448" marT="45563" marB="45563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631884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Развитие</a:t>
                      </a:r>
                      <a:r>
                        <a:rPr lang="ru-RU" sz="1400" b="0" kern="1200" baseline="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 внешнеэкономического и международного сотрудничества, продвижение и информационное сопровождение международной деятельности, реализация организованных мероприятий</a:t>
                      </a:r>
                      <a:endParaRPr lang="ru-RU" sz="1400" b="0" kern="1200" dirty="0"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ea typeface="+mn-ea"/>
                        <a:cs typeface="Times New Roman" panose="02020603050405020304" pitchFamily="18" charset="0"/>
                      </a:endParaRPr>
                    </a:p>
                  </a:txBody>
                  <a:tcPr marL="91448" marR="91448" marT="45563" marB="45563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0,05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563" marB="45563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0,05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8" marR="91448" marT="45563" marB="45563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  <a:tr h="447506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400" b="0" kern="1200" dirty="0" smtClean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Мероприятия </a:t>
                      </a:r>
                      <a:r>
                        <a:rPr lang="ru-RU" sz="1400" b="0" kern="1200" dirty="0"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ea typeface="+mn-ea"/>
                          <a:cs typeface="Times New Roman" panose="02020603050405020304" pitchFamily="18" charset="0"/>
                        </a:rPr>
                        <a:t>в рамках федерального проекта «Развитие туристической инфраструктуры»</a:t>
                      </a:r>
                    </a:p>
                  </a:txBody>
                  <a:tcPr marL="91448" marR="91448" marT="45563" marB="45563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54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4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2,7</a:t>
                      </a:r>
                      <a:endParaRPr lang="ru-RU" sz="14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1448" marR="91448" marT="45563" marB="45563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r="100000" b="100000"/>
                      </a:path>
                      <a:tileRect l="-100000" t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2,60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8" marR="91448" marT="45563" marB="45563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1">
                            <a:lumMod val="75000"/>
                            <a:shade val="30000"/>
                            <a:satMod val="115000"/>
                          </a:schemeClr>
                        </a:gs>
                        <a:gs pos="50000">
                          <a:schemeClr val="bg1">
                            <a:lumMod val="75000"/>
                            <a:shade val="67500"/>
                            <a:satMod val="115000"/>
                          </a:schemeClr>
                        </a:gs>
                        <a:gs pos="100000">
                          <a:schemeClr val="bg1">
                            <a:lumMod val="75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163469"/>
            <a:ext cx="2159818" cy="16959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2" name="Рисунок 11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114826" y="4912022"/>
            <a:ext cx="3008164" cy="1719808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7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059832" y="4869160"/>
            <a:ext cx="2753866" cy="1795462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8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4869160"/>
            <a:ext cx="2664296" cy="1838325"/>
          </a:xfrm>
          <a:prstGeom prst="roundRect">
            <a:avLst>
              <a:gd name="adj" fmla="val 8594"/>
            </a:avLst>
          </a:prstGeom>
          <a:solidFill>
            <a:srgbClr val="FFFFFF">
              <a:shade val="85000"/>
            </a:srgbClr>
          </a:solidFill>
          <a:ln>
            <a:noFill/>
          </a:ln>
          <a:effectLst>
            <a:reflection blurRad="12700" stA="38000" endPos="28000" dist="5000" dir="5400000" sy="-100000" algn="bl" rotWithShape="0"/>
          </a:effectLst>
        </p:spPr>
      </p:pic>
      <p:sp>
        <p:nvSpPr>
          <p:cNvPr id="15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6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7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5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6" name="Прямоугольник 25"/>
          <p:cNvSpPr/>
          <p:nvPr/>
        </p:nvSpPr>
        <p:spPr>
          <a:xfrm>
            <a:off x="2267744" y="1213046"/>
            <a:ext cx="6768752" cy="646331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6"/>
          </a:fillRef>
          <a:effectRef idx="1">
            <a:schemeClr val="accent6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2,8 или 98,4%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418715302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77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506769052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971600" y="188640"/>
            <a:ext cx="7776864" cy="1569660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«РАЗВИТИЕ МЕЖДУНАРОДНЫХ СВЯЗЕЙ И ТУРИЗМА В ГОРОДЕ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КОМСОМОЛЬСКЕ-НА-АМУРЕ»</a:t>
            </a:r>
          </a:p>
        </p:txBody>
      </p:sp>
      <p:sp>
        <p:nvSpPr>
          <p:cNvPr id="5" name="Прямоугольник 4"/>
          <p:cNvSpPr/>
          <p:nvPr/>
        </p:nvSpPr>
        <p:spPr>
          <a:xfrm rot="10800000" flipV="1">
            <a:off x="0" y="2276872"/>
            <a:ext cx="9144000" cy="646331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>
              <a:defRPr/>
            </a:pPr>
            <a:r>
              <a:rPr lang="ru-RU" b="1" i="1" u="sng" kern="0" dirty="0"/>
              <a:t>Цель муниципальной программы</a:t>
            </a:r>
            <a:r>
              <a:rPr lang="ru-RU" b="1" i="1" kern="0" dirty="0"/>
              <a:t> - </a:t>
            </a:r>
            <a:r>
              <a:rPr lang="ru-RU" b="1" kern="0" dirty="0"/>
              <a:t>развитие международных связей города и создание условий для развития туризма в городе Комсомольске-на-Амуре</a:t>
            </a:r>
          </a:p>
        </p:txBody>
      </p:sp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725" y="-16443"/>
            <a:ext cx="1547664" cy="227708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21516423"/>
              </p:ext>
            </p:extLst>
          </p:nvPr>
        </p:nvGraphicFramePr>
        <p:xfrm>
          <a:off x="35496" y="3212976"/>
          <a:ext cx="9108504" cy="2738697"/>
        </p:xfrm>
        <a:graphic>
          <a:graphicData uri="http://schemas.openxmlformats.org/drawingml/2006/table">
            <a:tbl>
              <a:tblPr/>
              <a:tblGrid>
                <a:gridCol w="468565"/>
                <a:gridCol w="6249996"/>
                <a:gridCol w="693855"/>
                <a:gridCol w="848044"/>
                <a:gridCol w="848044"/>
              </a:tblGrid>
              <a:tr h="504057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(План)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1">
                            <a:lumMod val="6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6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6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83933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289" marB="38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международных и внешнеэкономических мероприятий с участием города Комсомольска-на-Амуре, в том числе с городами-побратимами</a:t>
                      </a:r>
                    </a:p>
                  </a:txBody>
                  <a:tcPr marL="93607" marR="93607" marT="38289" marB="38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93607" marR="93607" marT="38289" marB="38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4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7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1">
                            <a:lumMod val="6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6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6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83933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289" marB="38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лиц, размещенных в коллективных средствах размещения города Комсомольска-на-Амуре</a:t>
                      </a:r>
                    </a:p>
                  </a:txBody>
                  <a:tcPr marL="93607" marR="93607" marT="38289" marB="38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22,7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22,8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1">
                            <a:lumMod val="6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6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6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583933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289" marB="38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Численность экскурсантов, обслуженных предприятиями туристской отрасли города Комсомольска-на-Амуре</a:t>
                      </a:r>
                    </a:p>
                  </a:txBody>
                  <a:tcPr marL="93607" marR="93607" marT="38289" marB="38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1">
                            <a:lumMod val="6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6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6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  <a:tr h="482841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289" marB="38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Экспорт туристических </a:t>
                      </a:r>
                      <a:r>
                        <a:rPr kumimoji="0" lang="ru-RU" altLang="ru-RU" sz="12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и экскурсионных услуг</a:t>
                      </a:r>
                      <a:endParaRPr kumimoji="0" lang="ru-RU" altLang="ru-RU" sz="12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289" marB="3828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3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3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тыс.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чел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0" marR="0" marT="0" marB="0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75000"/>
                            <a:tint val="66000"/>
                            <a:satMod val="160000"/>
                          </a:schemeClr>
                        </a:gs>
                        <a:gs pos="50000">
                          <a:schemeClr val="accent6">
                            <a:lumMod val="75000"/>
                            <a:tint val="44500"/>
                            <a:satMod val="160000"/>
                          </a:schemeClr>
                        </a:gs>
                        <a:gs pos="100000">
                          <a:schemeClr val="accent6">
                            <a:lumMod val="75000"/>
                            <a:tint val="23500"/>
                            <a:satMod val="160000"/>
                          </a:schemeClr>
                        </a:gs>
                      </a:gsLst>
                      <a:lin ang="108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1,6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14" marR="93614" marT="38318" marB="38318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bg1">
                            <a:lumMod val="65000"/>
                            <a:tint val="66000"/>
                            <a:satMod val="160000"/>
                          </a:schemeClr>
                        </a:gs>
                        <a:gs pos="50000">
                          <a:schemeClr val="bg1">
                            <a:lumMod val="65000"/>
                            <a:tint val="44500"/>
                            <a:satMod val="160000"/>
                          </a:schemeClr>
                        </a:gs>
                        <a:gs pos="100000">
                          <a:schemeClr val="bg1">
                            <a:lumMod val="65000"/>
                            <a:tint val="23500"/>
                            <a:satMod val="160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10" name="Picture 2"/>
          <p:cNvPicPr>
            <a:picLocks noChangeAspect="1" noChangeArrowheads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90" y="0"/>
            <a:ext cx="860764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</p:spTree>
    <p:extLst>
      <p:ext uri="{BB962C8B-B14F-4D97-AF65-F5344CB8AC3E}">
        <p14:creationId xmlns:p14="http://schemas.microsoft.com/office/powerpoint/2010/main" val="268194905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952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3211849102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323528" y="0"/>
            <a:ext cx="849694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«ПОВЫШЕНИЕ КАЧЕСТВА ЖИЛИЩНО-КОММУНАЛЬНОГО 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ОБСЛУЖИВАНИЯ НАСЕЛЕНИЯ ГОРОДА КОМСОМОЛЬСКА-НА-АМУРЕ»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52400844"/>
              </p:ext>
            </p:extLst>
          </p:nvPr>
        </p:nvGraphicFramePr>
        <p:xfrm>
          <a:off x="179512" y="2462920"/>
          <a:ext cx="8784976" cy="4354825"/>
        </p:xfrm>
        <a:graphic>
          <a:graphicData uri="http://schemas.openxmlformats.org/drawingml/2006/table">
            <a:tbl>
              <a:tblPr/>
              <a:tblGrid>
                <a:gridCol w="6937162"/>
                <a:gridCol w="913638"/>
                <a:gridCol w="934176"/>
              </a:tblGrid>
              <a:tr h="320797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28" marR="91428" marT="45590" marB="4559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  <a:tr h="367853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Обращение с твердыми коммунальными и промышленными отходами в городе Комсомольске-на-Амуре</a:t>
                      </a: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2,1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2,1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  <a:tr h="521601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l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Обеспечение сохранности муниципального жилищного фонда города Комсомольск-на-Амуре</a:t>
                      </a: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38,6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38,6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  <a:tr h="324724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7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Техническая инвентаризация объектов жилищного фонда</a:t>
                      </a: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0,2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0,2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  <a:tr h="324724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Организация ритуальных услуг и содержание мест захоронения</a:t>
                      </a:r>
                    </a:p>
                  </a:txBody>
                  <a:tcPr marL="68583" marR="68583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18,4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18,1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  <a:tr h="65008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Субсидии юридическим лицам, производителям товаров, работ, услуг на возмещение недополученных доходов и (или) финансового обеспечения (возмещения) затрат в связи с производством товаров, выполнением работ, оказанием услуг</a:t>
                      </a:r>
                    </a:p>
                  </a:txBody>
                  <a:tcPr marL="68583" marR="68583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0,3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0,3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  <a:tr h="162259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Газификация  жилых домов 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18,3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1,4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  <a:tr h="347063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Развитие коммунальных систем водоснабжения и водоотведения города Комсомольск-на-Амуре</a:t>
                      </a:r>
                    </a:p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68583" marR="68583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6,6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1,4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  <a:tr h="644667">
                <a:tc>
                  <a:txBody>
                    <a:bodyPr/>
                    <a:lstStyle/>
                    <a:p>
                      <a:pPr marL="0" marR="0" lvl="0" indent="0" algn="just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Обследование, ремонт, реконструкция или перепланировка, снос муниципального жилищного фонда, в рамках рассмотрения и принятых решений городской межведомственной комиссии</a:t>
                      </a:r>
                    </a:p>
                  </a:txBody>
                  <a:tcPr marL="68583" marR="68583" marT="0" marB="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1">
                        <a:lumMod val="60000"/>
                        <a:lumOff val="4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1,4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B050"/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Calibri" pitchFamily="34" charset="0"/>
                          <a:cs typeface="Calibri" pitchFamily="34" charset="0"/>
                        </a:rPr>
                        <a:t>0,8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Calibri" pitchFamily="34" charset="0"/>
                        <a:cs typeface="Calibri" pitchFamily="34" charset="0"/>
                      </a:endParaRPr>
                    </a:p>
                  </a:txBody>
                  <a:tcPr marL="91442" marR="91442" marT="45585" marB="4558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40000"/>
                        <a:lumOff val="60000"/>
                        <a:alpha val="50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122960" y="1002451"/>
            <a:ext cx="2664296" cy="1072421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sp>
        <p:nvSpPr>
          <p:cNvPr id="9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0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1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2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3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0" name="Прямоугольник 19"/>
          <p:cNvSpPr/>
          <p:nvPr/>
        </p:nvSpPr>
        <p:spPr>
          <a:xfrm>
            <a:off x="710692" y="2091000"/>
            <a:ext cx="74888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составили 62,9 или 73,4% 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01134916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3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3852" y="0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055726496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2960276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pPr lvl="0" eaLnBrk="0" fontAlgn="base" hangingPunct="0">
              <a:spcBef>
                <a:spcPct val="20000"/>
              </a:spcBef>
              <a:spcAft>
                <a:spcPct val="0"/>
              </a:spcAft>
            </a:pPr>
            <a:endParaRPr lang="ru-RU" altLang="ru-RU" dirty="0">
              <a:latin typeface="Times New Roman" pitchFamily="18" charset="0"/>
              <a:cs typeface="Times New Roman" pitchFamily="18" charset="0"/>
            </a:endParaRPr>
          </a:p>
        </p:txBody>
      </p:sp>
      <p:sp>
        <p:nvSpPr>
          <p:cNvPr id="5" name="Прямоугольник 4"/>
          <p:cNvSpPr/>
          <p:nvPr/>
        </p:nvSpPr>
        <p:spPr>
          <a:xfrm>
            <a:off x="107504" y="44624"/>
            <a:ext cx="8568952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«ПОВЫШЕНИЕ КАЧЕСТВА ЖИЛИЩНО-КОММУНАЛЬНОГО 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ОБСЛУЖИВАНИЯ НАСЕЛЕНИЯ ГОРОДА КОМСОМОЛЬСКА-НА-АМУРЕ</a:t>
            </a: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412290" y="0"/>
            <a:ext cx="777892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0" y="1025263"/>
            <a:ext cx="9144000" cy="646331"/>
          </a:xfrm>
          <a:prstGeom prst="rect">
            <a:avLst/>
          </a:prstGeom>
        </p:spPr>
        <p:style>
          <a:lnRef idx="0">
            <a:scrgbClr r="0" g="0" b="0"/>
          </a:lnRef>
          <a:fillRef idx="1003">
            <a:schemeClr val="lt1"/>
          </a:fillRef>
          <a:effectRef idx="0">
            <a:scrgbClr r="0" g="0" b="0"/>
          </a:effectRef>
          <a:fontRef idx="major"/>
        </p:style>
        <p:txBody>
          <a:bodyPr wrap="square">
            <a:spAutoFit/>
          </a:bodyPr>
          <a:lstStyle/>
          <a:p>
            <a:pPr algn="just" defTabSz="912031">
              <a:defRPr/>
            </a:pPr>
            <a:r>
              <a:rPr lang="ru-RU" b="1" i="1" u="sng" kern="0" dirty="0"/>
              <a:t>Цель муниципальной программы</a:t>
            </a:r>
            <a:r>
              <a:rPr lang="ru-RU" b="1" i="1" kern="0" dirty="0"/>
              <a:t> - </a:t>
            </a:r>
            <a:r>
              <a:rPr lang="ru-RU" b="1" kern="0" dirty="0"/>
              <a:t>повышение качества жилищно-коммунального обслуживания населения города Комсомольска-на-Амуре</a:t>
            </a:r>
          </a:p>
        </p:txBody>
      </p:sp>
      <p:graphicFrame>
        <p:nvGraphicFramePr>
          <p:cNvPr id="9" name="Таблица 8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4268252"/>
              </p:ext>
            </p:extLst>
          </p:nvPr>
        </p:nvGraphicFramePr>
        <p:xfrm>
          <a:off x="186869" y="2492896"/>
          <a:ext cx="8898380" cy="4140939"/>
        </p:xfrm>
        <a:graphic>
          <a:graphicData uri="http://schemas.openxmlformats.org/drawingml/2006/table">
            <a:tbl>
              <a:tblPr/>
              <a:tblGrid>
                <a:gridCol w="500235"/>
                <a:gridCol w="6355895"/>
                <a:gridCol w="507800"/>
                <a:gridCol w="732139"/>
                <a:gridCol w="802311"/>
              </a:tblGrid>
              <a:tr h="601915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Перечень основных показателей муниципальной программы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год 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49815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1.</a:t>
                      </a: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Удовлетворенность населения жилищно-коммунальными услугами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40,8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67,01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25871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Доля использованных, обезвреженных отходов в общем объеме образовавшихся отходов в процессе производства и потребления 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44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46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60192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Разработка технико-экономического обоснования на строительство гидротехнических защитных сооружений объекта «Комплекс обезжелезивания и </a:t>
                      </a:r>
                      <a:r>
                        <a:rPr kumimoji="0" lang="ru-RU" altLang="ru-RU" sz="1200" b="0" i="0" u="none" strike="noStrike" kern="1200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деманганации</a:t>
                      </a: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 вод Амурского водозабора в пласте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%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25871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объектов жилищного фонда, на которые изготовлена техническая документация (в отчётном году)</a:t>
                      </a: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ед.</a:t>
                      </a: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43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249815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just"/>
                      <a:r>
                        <a:rPr lang="ru-RU" sz="120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Площадь разработанных кварталов</a:t>
                      </a:r>
                      <a:r>
                        <a:rPr lang="ru-RU" sz="1200" baseline="0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под будущие захоронения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га</a:t>
                      </a: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2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3,01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25871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just"/>
                      <a:r>
                        <a:rPr lang="ru-RU" sz="120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</a:t>
                      </a:r>
                      <a:r>
                        <a:rPr lang="ru-RU" sz="1200" baseline="0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затрат по учету, организации и проведению благоустройства мест захоронений участников Великой Отечественной войны</a:t>
                      </a:r>
                      <a:endParaRPr lang="ru-RU" sz="1200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5</a:t>
                      </a:r>
                      <a:endParaRPr lang="ru-RU" sz="1200" b="1" dirty="0"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25871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Количество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домов и квартир,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в которых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проведено обследование,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ремонт, </a:t>
                      </a:r>
                      <a:r>
                        <a:rPr kumimoji="0" 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реконструкция или перепланировка, снос которых выполнен </a:t>
                      </a:r>
                      <a:r>
                        <a:rPr kumimoji="0" lang="ru-RU" sz="1200" b="0" i="0" u="none" strike="noStrike" kern="1200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(в отчётном году)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шт.</a:t>
                      </a: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3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601926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Удельный вес численности умерших граждан, удостоенных звания «Почётный гражданин города Комсомольска-на-Амуре», которым предоставляется льгота по погребению, в общей численности умерших</a:t>
                      </a:r>
                      <a:endParaRPr kumimoji="0" lang="ru-RU" altLang="ru-RU" sz="1200" b="0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40000"/>
                            <a:lumOff val="6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40000"/>
                            <a:lumOff val="6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40000"/>
                            <a:lumOff val="60000"/>
                            <a:shade val="100000"/>
                            <a:satMod val="115000"/>
                          </a:schemeClr>
                        </a:gs>
                      </a:gsLst>
                      <a:lin ang="135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lang="ru-RU" sz="1200" b="1" dirty="0" smtClean="0"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%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5" marB="38305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92D050">
                            <a:shade val="30000"/>
                            <a:satMod val="115000"/>
                          </a:srgbClr>
                        </a:gs>
                        <a:gs pos="50000">
                          <a:srgbClr val="92D050">
                            <a:shade val="67500"/>
                            <a:satMod val="115000"/>
                          </a:srgbClr>
                        </a:gs>
                        <a:gs pos="100000">
                          <a:srgbClr val="92D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sz="12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Times New Roman" pitchFamily="18" charset="0"/>
                        </a:rPr>
                        <a:t>100</a:t>
                      </a:r>
                      <a:endParaRPr kumimoji="0" lang="ru-RU" sz="12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Times New Roman" pitchFamily="18" charset="0"/>
                      </a:endParaRPr>
                    </a:p>
                  </a:txBody>
                  <a:tcPr marL="70211" marR="70211" marT="0" marB="0" anchor="ctr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2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2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2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26885" y="1556792"/>
            <a:ext cx="2700300" cy="121513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1847556917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4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16621"/>
            <a:ext cx="9214034" cy="6858000"/>
          </a:xfrm>
        </p:spPr>
      </p:pic>
      <p:graphicFrame>
        <p:nvGraphicFramePr>
          <p:cNvPr id="8" name="Диаграмма 557"/>
          <p:cNvGraphicFramePr>
            <a:graphicFrameLocks/>
          </p:cNvGraphicFramePr>
          <p:nvPr>
            <p:extLst>
              <p:ext uri="{D42A27DB-BD31-4B8C-83A1-F6EECF244321}">
                <p14:modId xmlns:p14="http://schemas.microsoft.com/office/powerpoint/2010/main" val="1431076579"/>
              </p:ext>
            </p:extLst>
          </p:nvPr>
        </p:nvGraphicFramePr>
        <p:xfrm>
          <a:off x="5364088" y="2810996"/>
          <a:ext cx="3288347" cy="3164418"/>
        </p:xfrm>
        <a:graphic>
          <a:graphicData uri="http://schemas.openxmlformats.org/drawingml/2006/chart">
            <c:chart xmlns:c="http://schemas.openxmlformats.org/drawingml/2006/chart" xmlns:r="http://schemas.openxmlformats.org/officeDocument/2006/relationships" r:id="rId3"/>
          </a:graphicData>
        </a:graphic>
      </p:graphicFrame>
      <p:sp>
        <p:nvSpPr>
          <p:cNvPr id="3" name="Прямоугольник 2"/>
          <p:cNvSpPr/>
          <p:nvPr/>
        </p:nvSpPr>
        <p:spPr>
          <a:xfrm>
            <a:off x="0" y="0"/>
            <a:ext cx="7812360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 «</a:t>
            </a:r>
            <a:r>
              <a:rPr lang="ru-RU" altLang="ru-RU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ЗАЩИТА НАСЕЛЕНИЯ И ТЕРРИТОРИИ ГОРОДА КОМСОМОЛЬСКА-НА-АМУРЕ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ОТ ЧРЕЗВЫЧАЙНЫХ СИТУАЦИЙ, ОБЕСПЕЧЕНИЕ ПОЖАРНОЙ БЕЗОПАСНОСТИ И БЕЗОПАСНОСТИ ЛЮДЕЙ НА ВОДНЫХ ОБЪЕКТАХ»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4021" y="1268760"/>
            <a:ext cx="9144000" cy="923330"/>
          </a:xfrm>
          <a:prstGeom prst="rect">
            <a:avLst/>
          </a:prstGeom>
        </p:spPr>
        <p:style>
          <a:lnRef idx="1">
            <a:schemeClr val="accent6"/>
          </a:lnRef>
          <a:fillRef idx="2">
            <a:schemeClr val="accent6"/>
          </a:fillRef>
          <a:effectRef idx="1">
            <a:schemeClr val="accent6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>
              <a:defRPr/>
            </a:pPr>
            <a:r>
              <a:rPr lang="ru-RU" b="1" i="1" u="sng" kern="0" dirty="0"/>
              <a:t>Цель муниципальной программы</a:t>
            </a:r>
            <a:r>
              <a:rPr lang="ru-RU" b="1" i="1" kern="0" dirty="0"/>
              <a:t> – </a:t>
            </a:r>
            <a:r>
              <a:rPr lang="ru-RU" b="1" kern="0" dirty="0"/>
              <a:t>минимизация социального, экономического и экологического ущерба, наносимого населению, экономике и природной среде от чрезвычайных ситуаций, пожаров и происшествий на водных объектах</a:t>
            </a:r>
          </a:p>
        </p:txBody>
      </p:sp>
      <p:graphicFrame>
        <p:nvGraphicFramePr>
          <p:cNvPr id="7" name="Таблица 6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521535574"/>
              </p:ext>
            </p:extLst>
          </p:nvPr>
        </p:nvGraphicFramePr>
        <p:xfrm>
          <a:off x="263329" y="2848301"/>
          <a:ext cx="8856983" cy="2197458"/>
        </p:xfrm>
        <a:graphic>
          <a:graphicData uri="http://schemas.openxmlformats.org/drawingml/2006/table">
            <a:tbl>
              <a:tblPr/>
              <a:tblGrid>
                <a:gridCol w="6753381"/>
                <a:gridCol w="1089255"/>
                <a:gridCol w="1014347"/>
              </a:tblGrid>
              <a:tr h="510347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45" marR="91445" marT="45602" marB="4560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9966">
                            <a:shade val="30000"/>
                            <a:satMod val="115000"/>
                          </a:srgbClr>
                        </a:gs>
                        <a:gs pos="50000">
                          <a:srgbClr val="FF9966">
                            <a:shade val="67500"/>
                            <a:satMod val="115000"/>
                          </a:srgbClr>
                        </a:gs>
                        <a:gs pos="100000">
                          <a:srgbClr val="FF9966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537299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Построение (развитие), внедрение и эксплуатация аппаратно-программного комплекса «Безопасный город»</a:t>
                      </a:r>
                    </a:p>
                  </a:txBody>
                  <a:tcPr marL="91457" marR="91457" marT="45595" marB="4559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9966">
                            <a:shade val="30000"/>
                            <a:satMod val="115000"/>
                          </a:srgbClr>
                        </a:gs>
                        <a:gs pos="50000">
                          <a:srgbClr val="FF9966">
                            <a:shade val="67500"/>
                            <a:satMod val="115000"/>
                          </a:srgbClr>
                        </a:gs>
                        <a:gs pos="100000">
                          <a:srgbClr val="FF9966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2,6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1457" marR="91457" marT="45595" marB="4559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2,6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7" marR="91457" marT="45595" marB="4559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595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Разработка и осуществление мероприятий по обеспечение </a:t>
                      </a: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первичных мер пожарной безопасности</a:t>
                      </a:r>
                    </a:p>
                  </a:txBody>
                  <a:tcPr marL="91457" marR="91457" marT="45595" marB="4559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9966">
                            <a:shade val="30000"/>
                            <a:satMod val="115000"/>
                          </a:srgbClr>
                        </a:gs>
                        <a:gs pos="50000">
                          <a:srgbClr val="FF9966">
                            <a:shade val="67500"/>
                            <a:satMod val="115000"/>
                          </a:srgbClr>
                        </a:gs>
                        <a:gs pos="100000">
                          <a:srgbClr val="FF9966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0,8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1457" marR="91457" marT="45595" marB="4559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0,8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7" marR="91457" marT="45595" marB="4559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595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Обеспечение безопасности людей на водных объектах</a:t>
                      </a:r>
                    </a:p>
                  </a:txBody>
                  <a:tcPr marL="91457" marR="91457" marT="45595" marB="4559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9966">
                            <a:shade val="30000"/>
                            <a:satMod val="115000"/>
                          </a:srgbClr>
                        </a:gs>
                        <a:gs pos="50000">
                          <a:srgbClr val="FF9966">
                            <a:shade val="67500"/>
                            <a:satMod val="115000"/>
                          </a:srgbClr>
                        </a:gs>
                        <a:gs pos="100000">
                          <a:srgbClr val="FF9966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algn="ctr"/>
                      <a:r>
                        <a:rPr kumimoji="0" lang="ru-RU" sz="1400" b="1" i="0" u="none" strike="noStrike" kern="1200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ea typeface="+mn-ea"/>
                          <a:cs typeface="+mn-cs"/>
                        </a:rPr>
                        <a:t>0,3</a:t>
                      </a:r>
                      <a:endParaRPr kumimoji="0" lang="ru-RU" sz="1400" b="1" i="0" u="none" strike="noStrike" kern="1200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ea typeface="+mn-ea"/>
                        <a:cs typeface="+mn-cs"/>
                      </a:endParaRPr>
                    </a:p>
                  </a:txBody>
                  <a:tcPr marL="91457" marR="91457" marT="45595" marB="4559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0,3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7" marR="91457" marT="45595" marB="4559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  <a:tr h="315951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Предупреждение и ликвидация чрезвычайных ситуаций</a:t>
                      </a:r>
                    </a:p>
                  </a:txBody>
                  <a:tcPr marL="91457" marR="91457" marT="45595" marB="4559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FF9966">
                            <a:shade val="30000"/>
                            <a:satMod val="115000"/>
                          </a:srgbClr>
                        </a:gs>
                        <a:gs pos="50000">
                          <a:srgbClr val="FF9966">
                            <a:shade val="67500"/>
                            <a:satMod val="115000"/>
                          </a:srgbClr>
                        </a:gs>
                        <a:gs pos="100000">
                          <a:srgbClr val="FF9966">
                            <a:shade val="100000"/>
                            <a:satMod val="115000"/>
                          </a:srgbClr>
                        </a:gs>
                      </a:gsLst>
                      <a:lin ang="81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4,1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7" marR="91457" marT="45595" marB="4559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2,4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7" marR="91457" marT="45527" marB="45527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lin ang="8100000" scaled="1"/>
                      <a:tileRect/>
                    </a:gra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55776" y="5057800"/>
            <a:ext cx="4320480" cy="18002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1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2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3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4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5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6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1" name="Прямоугольник 20"/>
          <p:cNvSpPr/>
          <p:nvPr/>
        </p:nvSpPr>
        <p:spPr>
          <a:xfrm>
            <a:off x="628227" y="2308230"/>
            <a:ext cx="74888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</a:t>
            </a:r>
            <a:r>
              <a:rPr lang="ru-RU" b="1" kern="0" smtClean="0">
                <a:solidFill>
                  <a:srgbClr val="000000"/>
                </a:solidFill>
                <a:cs typeface="Aharoni" panose="02010803020104030203" pitchFamily="2" charset="-79"/>
              </a:rPr>
              <a:t>составили 6,1 или 77,6% </a:t>
            </a:r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222411676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5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0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107504" y="44624"/>
            <a:ext cx="7992888" cy="132343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</a:t>
            </a:r>
            <a:r>
              <a:rPr lang="ru-RU" altLang="ru-RU" sz="2000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ПРОГРАММА  «ЗАЩИТА </a:t>
            </a: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НАСЕЛЕНИЯ И ТЕРРИТОРИИ ГОРОДА КОМСОМОЛЬСКА-НА-АМУРЕ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ОТ ЧРЕЗВЫЧАЙНЫХ СИТУАЦИЙ, ОБЕСПЕЧЕНИЕ ПОЖАРНОЙ БЕЗОПАСНОСТИ И БЕЗОПАСНОСТИ ЛЮДЕЙ НА ВОДНЫХ ОБЪЕКТАХ»</a:t>
            </a:r>
          </a:p>
        </p:txBody>
      </p:sp>
      <p:pic>
        <p:nvPicPr>
          <p:cNvPr id="8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08" y="0"/>
            <a:ext cx="777892" cy="110918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2712857470"/>
              </p:ext>
            </p:extLst>
          </p:nvPr>
        </p:nvGraphicFramePr>
        <p:xfrm>
          <a:off x="107504" y="1556792"/>
          <a:ext cx="8928993" cy="4976859"/>
        </p:xfrm>
        <a:graphic>
          <a:graphicData uri="http://schemas.openxmlformats.org/drawingml/2006/table">
            <a:tbl>
              <a:tblPr/>
              <a:tblGrid>
                <a:gridCol w="473053"/>
                <a:gridCol w="6155428"/>
                <a:gridCol w="682792"/>
                <a:gridCol w="808860"/>
                <a:gridCol w="808860"/>
              </a:tblGrid>
              <a:tr h="360040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2023год 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33686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Раскрываемость преступлений, совершенных в общественных местах</a:t>
                      </a: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65,3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65,8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6215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2.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приобретенных и установленных, в общественных местах, средств теле-, видео- и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радиоконтроля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, аудио- и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видеозаписи (нарастающим итогом)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.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228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234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788782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3.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Соотношение числа зданий муниципальной собственности, находящихся в оперативном управлении МКУ «УХОДОМС», оборудованных автоматическими системами обеспечения пожарной безопасности, обеспечивающими автоматическое обнаружение пожара, подачу управляющих сигналов на технические средства оповещения людей о пожаре и управления эвакуацией людей и соответствующими «Техническому регламенту о требованиях пожарной безопасности», в редакции Федерального закона от 22.07.2008 г. № 123-ФЗ, к общему числу зданий муниципальной собственности</a:t>
                      </a: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75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0175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жилых помещений муниципальной собственности, оборудованных автономными пожарными </a:t>
                      </a:r>
                      <a:r>
                        <a:rPr kumimoji="0" lang="ru-RU" altLang="ru-RU" sz="1000" b="1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извещателями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в которых проживают социально незащищенные семьи, к общему числу жилых помещений муниципальной собственности, в которых проживают социально незащищенные семьи</a:t>
                      </a: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45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127910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изготовленных (восстановленных) и установленных знаков безопасности на водных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объектах (нарастающим итогом)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322490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Создание резервов материальных ресурсов для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предупреждения и </a:t>
                      </a:r>
                      <a:r>
                        <a:rPr kumimoji="0" lang="ru-RU" altLang="ru-RU" sz="10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ликвидации чрезвычайных 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ситуаций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да/нет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73309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Доля комнат квартир или жилых домов, в которых проживают многодетные семьи, семьи, находящиеся в трудной жизненной ситуации или социально опасном положении, оборудованных автономными пожарными </a:t>
                      </a:r>
                      <a:r>
                        <a:rPr kumimoji="0" lang="ru-RU" altLang="ru-RU" sz="1000" b="1" i="0" u="none" strike="noStrike" cap="none" normalizeH="0" baseline="0" dirty="0" err="1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извещателями</a:t>
                      </a: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, к общему числу комнат квартир или жилых домов, в которых проживают многодетные семьи, семьи, находящиеся в трудной жизненной ситуации или социально опасном положении, по спискам, сформированным органами социальной защиты населения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88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89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614413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8. 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организованных разворотных площадок, для забора воды на нужды пожаротушения</a:t>
                      </a:r>
                    </a:p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0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(нарастающим итогом)</a:t>
                      </a:r>
                      <a:endParaRPr kumimoji="0" lang="ru-RU" altLang="ru-RU" sz="10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6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6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6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0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F0">
                            <a:shade val="30000"/>
                            <a:satMod val="115000"/>
                          </a:srgbClr>
                        </a:gs>
                        <a:gs pos="50000">
                          <a:srgbClr val="00B0F0">
                            <a:shade val="67500"/>
                            <a:satMod val="115000"/>
                          </a:srgbClr>
                        </a:gs>
                        <a:gs pos="100000">
                          <a:srgbClr val="00B0F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rgbClr val="00B050">
                            <a:shade val="30000"/>
                            <a:satMod val="115000"/>
                          </a:srgbClr>
                        </a:gs>
                        <a:gs pos="50000">
                          <a:srgbClr val="00B050">
                            <a:shade val="67500"/>
                            <a:satMod val="115000"/>
                          </a:srgbClr>
                        </a:gs>
                        <a:gs pos="100000">
                          <a:srgbClr val="00B050">
                            <a:shade val="100000"/>
                            <a:satMod val="115000"/>
                          </a:srgb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9" name="Рисунок 8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116616" y="1556792"/>
            <a:ext cx="1260139" cy="63780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33629484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6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86700" y="0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324544" y="116631"/>
            <a:ext cx="8496944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</a:t>
            </a:r>
            <a:r>
              <a:rPr lang="ru-RU" altLang="ru-RU" sz="2400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ПРОГРАММА  «ЭНЕРГОСБЕРЕЖЕНИЕ </a:t>
            </a: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И </a:t>
            </a:r>
            <a:r>
              <a:rPr lang="ru-RU" altLang="ru-RU" sz="2400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ПОВЫШЕНИЕ ЭНЕРГЕТИЧЕСКОЙ </a:t>
            </a: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ЭФФЕКТИВНОСТИ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ГОРОДЕ КОМСОМОЛЬСКЕ-НА-АМУРЕ»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53752" y="1340768"/>
            <a:ext cx="9036496" cy="923330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3"/>
          </a:fillRef>
          <a:effectRef idx="1">
            <a:schemeClr val="accent3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r>
              <a:rPr lang="ru-RU" b="1" i="1" u="sng" kern="0" dirty="0"/>
              <a:t>Цель муниципальной программы</a:t>
            </a:r>
            <a:r>
              <a:rPr lang="ru-RU" b="1" i="1" kern="0" dirty="0"/>
              <a:t> – </a:t>
            </a:r>
            <a:r>
              <a:rPr lang="ru-RU" b="1" kern="0" dirty="0"/>
              <a:t>обеспечение рационального использования энергетических ресурсов за счёт реализации мероприятий по энергосбережению и повышению энергетической эффективности </a:t>
            </a:r>
            <a:endParaRPr lang="ru-RU" dirty="0"/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860032" y="2780928"/>
            <a:ext cx="4064821" cy="273630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0" name="Прямоугольник 9"/>
          <p:cNvSpPr/>
          <p:nvPr/>
        </p:nvSpPr>
        <p:spPr>
          <a:xfrm>
            <a:off x="2286000" y="3105835"/>
            <a:ext cx="4572000" cy="369332"/>
          </a:xfrm>
          <a:prstGeom prst="rect">
            <a:avLst/>
          </a:prstGeom>
        </p:spPr>
        <p:txBody>
          <a:bodyPr>
            <a:spAutoFit/>
          </a:bodyPr>
          <a:lstStyle/>
          <a:p>
            <a:pPr marL="342900" lvl="0" indent="-342900" algn="ctr" eaLnBrk="0" fontAlgn="base" hangingPunct="0">
              <a:spcBef>
                <a:spcPct val="0"/>
              </a:spcBef>
              <a:spcAft>
                <a:spcPct val="0"/>
              </a:spcAft>
            </a:pPr>
            <a:endParaRPr lang="ru-RU" altLang="ru-RU" b="1" dirty="0">
              <a:latin typeface="Times New Roman" pitchFamily="18" charset="0"/>
              <a:cs typeface="Times New Roman" pitchFamily="18" charset="0"/>
            </a:endParaRPr>
          </a:p>
        </p:txBody>
      </p:sp>
      <p:graphicFrame>
        <p:nvGraphicFramePr>
          <p:cNvPr id="11" name="Таблица 10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921082453"/>
              </p:ext>
            </p:extLst>
          </p:nvPr>
        </p:nvGraphicFramePr>
        <p:xfrm>
          <a:off x="179512" y="3105835"/>
          <a:ext cx="8640960" cy="1370900"/>
        </p:xfrm>
        <a:graphic>
          <a:graphicData uri="http://schemas.openxmlformats.org/drawingml/2006/table">
            <a:tbl>
              <a:tblPr/>
              <a:tblGrid>
                <a:gridCol w="6419958"/>
                <a:gridCol w="943045"/>
                <a:gridCol w="1277957"/>
              </a:tblGrid>
              <a:tr h="0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Наименование основных направлений расходов</a:t>
                      </a:r>
                    </a:p>
                  </a:txBody>
                  <a:tcPr marL="91445" marR="91445" marT="45602" marB="45602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год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28" marR="91428" marT="45604" marB="45604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00CC99">
                        <a:alpha val="62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Arial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1435" marR="91435" marT="45620" marB="45620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4613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5412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6211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701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273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845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417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989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Повышение </a:t>
                      </a:r>
                      <a:r>
                        <a:rPr kumimoji="0" lang="ru-RU" altLang="ru-RU" sz="1200" b="0" i="0" u="none" strike="noStrike" cap="none" normalizeH="0" baseline="0" dirty="0" err="1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энергоэффективности</a:t>
                      </a: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 и энергосбережения</a:t>
                      </a:r>
                    </a:p>
                  </a:txBody>
                  <a:tcPr marL="91457" marR="91457" marT="45595" marB="4559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1,2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7" marR="91457" marT="45595" marB="4559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342614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685256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027884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1370512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1713155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055767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239838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2740994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1,2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7" marR="91457" marT="45527" marB="45527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  <a:tr h="0"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Субсидии юридическим лицам, производителям товаров, работ, услуг на возмещение недополученных доходов и (или) финансового обеспечения (возмещения) затрат в связи с производством товаров, выполнением работ, оказанием услуг</a:t>
                      </a:r>
                    </a:p>
                  </a:txBody>
                  <a:tcPr marL="91457" marR="91457" marT="45595" marB="45595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66FFFF">
                        <a:alpha val="50000"/>
                      </a:srgbClr>
                    </a:soli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11,7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1457" marR="91457" marT="45595" marB="45595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accent2">
                        <a:lumMod val="20000"/>
                        <a:lumOff val="80000"/>
                        <a:alpha val="50000"/>
                      </a:schemeClr>
                    </a:solidFill>
                  </a:tcPr>
                </a:tc>
                <a:tc>
                  <a:txBody>
                    <a:bodyPr/>
                    <a:lstStyle/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11,4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1457" marR="91457" marT="45527" marB="45527" anchor="ctr" horzOverflow="overflow">
                    <a:lnL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28575" cap="flat" cmpd="sng" algn="ctr">
                      <a:solidFill>
                        <a:srgbClr val="FFFFFF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rgbClr val="FFC000">
                        <a:alpha val="50000"/>
                      </a:srgbClr>
                    </a:solidFill>
                  </a:tcPr>
                </a:tc>
              </a:tr>
            </a:tbl>
          </a:graphicData>
        </a:graphic>
      </p:graphicFrame>
      <p:pic>
        <p:nvPicPr>
          <p:cNvPr id="12" name="Рисунок 11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95536" y="4437112"/>
            <a:ext cx="4464496" cy="237626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4" name="Arrow: Chevron 3"/>
          <p:cNvSpPr/>
          <p:nvPr/>
        </p:nvSpPr>
        <p:spPr>
          <a:xfrm>
            <a:off x="7452321" y="64046"/>
            <a:ext cx="1691680" cy="240186"/>
          </a:xfrm>
          <a:prstGeom prst="chevron">
            <a:avLst/>
          </a:prstGeom>
          <a:solidFill>
            <a:schemeClr val="accent4">
              <a:lumMod val="50000"/>
              <a:alpha val="70000"/>
            </a:schemeClr>
          </a:solidFill>
          <a:ln w="12700" cap="flat" cmpd="sng" algn="ctr">
            <a:noFill/>
            <a:prstDash val="solid"/>
            <a:miter lim="800000"/>
          </a:ln>
          <a:effectLst/>
        </p:spPr>
        <p:txBody>
          <a:bodyPr lIns="72329" tIns="36168" rIns="72329" bIns="36168" anchor="ctr"/>
          <a:lstStyle/>
          <a:p>
            <a:pPr fontAlgn="base">
              <a:spcBef>
                <a:spcPct val="0"/>
              </a:spcBef>
              <a:spcAft>
                <a:spcPct val="0"/>
              </a:spcAft>
            </a:pPr>
            <a:r>
              <a:rPr lang="ru-RU" altLang="ru-RU" sz="1600" b="1" dirty="0" smtClean="0">
                <a:solidFill>
                  <a:srgbClr val="FFFFFF"/>
                </a:solidFill>
                <a:latin typeface="Calibri" pitchFamily="34" charset="0"/>
              </a:rPr>
              <a:t>    млн. </a:t>
            </a:r>
            <a:r>
              <a:rPr lang="ru-RU" altLang="ru-RU" sz="1600" b="1" dirty="0">
                <a:solidFill>
                  <a:srgbClr val="FFFFFF"/>
                </a:solidFill>
                <a:latin typeface="Calibri" pitchFamily="34" charset="0"/>
              </a:rPr>
              <a:t>рублей</a:t>
            </a:r>
          </a:p>
        </p:txBody>
      </p:sp>
      <p:grpSp>
        <p:nvGrpSpPr>
          <p:cNvPr id="15" name="Group 57"/>
          <p:cNvGrpSpPr/>
          <p:nvPr/>
        </p:nvGrpSpPr>
        <p:grpSpPr>
          <a:xfrm>
            <a:off x="7613056" y="84426"/>
            <a:ext cx="246587" cy="194901"/>
            <a:chOff x="4892675" y="2516188"/>
            <a:chExt cx="287338" cy="285750"/>
          </a:xfrm>
          <a:solidFill>
            <a:sysClr val="window" lastClr="FFFFFF"/>
          </a:solidFill>
        </p:grpSpPr>
        <p:sp>
          <p:nvSpPr>
            <p:cNvPr id="16" name="Freeform 1161"/>
            <p:cNvSpPr>
              <a:spLocks/>
            </p:cNvSpPr>
            <p:nvPr/>
          </p:nvSpPr>
          <p:spPr bwMode="auto">
            <a:xfrm>
              <a:off x="4892675" y="2554288"/>
              <a:ext cx="200025" cy="220663"/>
            </a:xfrm>
            <a:custGeom>
              <a:avLst/>
              <a:gdLst>
                <a:gd name="T0" fmla="*/ 411 w 506"/>
                <a:gd name="T1" fmla="*/ 506 h 554"/>
                <a:gd name="T2" fmla="*/ 506 w 506"/>
                <a:gd name="T3" fmla="*/ 410 h 554"/>
                <a:gd name="T4" fmla="*/ 506 w 506"/>
                <a:gd name="T5" fmla="*/ 11 h 554"/>
                <a:gd name="T6" fmla="*/ 505 w 506"/>
                <a:gd name="T7" fmla="*/ 7 h 554"/>
                <a:gd name="T8" fmla="*/ 503 w 506"/>
                <a:gd name="T9" fmla="*/ 3 h 554"/>
                <a:gd name="T10" fmla="*/ 499 w 506"/>
                <a:gd name="T11" fmla="*/ 1 h 554"/>
                <a:gd name="T12" fmla="*/ 494 w 506"/>
                <a:gd name="T13" fmla="*/ 0 h 554"/>
                <a:gd name="T14" fmla="*/ 410 w 506"/>
                <a:gd name="T15" fmla="*/ 0 h 554"/>
                <a:gd name="T16" fmla="*/ 410 w 506"/>
                <a:gd name="T17" fmla="*/ 71 h 554"/>
                <a:gd name="T18" fmla="*/ 434 w 506"/>
                <a:gd name="T19" fmla="*/ 71 h 554"/>
                <a:gd name="T20" fmla="*/ 434 w 506"/>
                <a:gd name="T21" fmla="*/ 481 h 554"/>
                <a:gd name="T22" fmla="*/ 73 w 506"/>
                <a:gd name="T23" fmla="*/ 481 h 554"/>
                <a:gd name="T24" fmla="*/ 73 w 506"/>
                <a:gd name="T25" fmla="*/ 71 h 554"/>
                <a:gd name="T26" fmla="*/ 97 w 506"/>
                <a:gd name="T27" fmla="*/ 71 h 554"/>
                <a:gd name="T28" fmla="*/ 97 w 506"/>
                <a:gd name="T29" fmla="*/ 0 h 554"/>
                <a:gd name="T30" fmla="*/ 12 w 506"/>
                <a:gd name="T31" fmla="*/ 0 h 554"/>
                <a:gd name="T32" fmla="*/ 7 w 506"/>
                <a:gd name="T33" fmla="*/ 1 h 554"/>
                <a:gd name="T34" fmla="*/ 4 w 506"/>
                <a:gd name="T35" fmla="*/ 3 h 554"/>
                <a:gd name="T36" fmla="*/ 1 w 506"/>
                <a:gd name="T37" fmla="*/ 7 h 554"/>
                <a:gd name="T38" fmla="*/ 0 w 506"/>
                <a:gd name="T39" fmla="*/ 11 h 554"/>
                <a:gd name="T40" fmla="*/ 0 w 506"/>
                <a:gd name="T41" fmla="*/ 494 h 554"/>
                <a:gd name="T42" fmla="*/ 0 w 506"/>
                <a:gd name="T43" fmla="*/ 501 h 554"/>
                <a:gd name="T44" fmla="*/ 1 w 506"/>
                <a:gd name="T45" fmla="*/ 508 h 554"/>
                <a:gd name="T46" fmla="*/ 2 w 506"/>
                <a:gd name="T47" fmla="*/ 514 h 554"/>
                <a:gd name="T48" fmla="*/ 4 w 506"/>
                <a:gd name="T49" fmla="*/ 520 h 554"/>
                <a:gd name="T50" fmla="*/ 6 w 506"/>
                <a:gd name="T51" fmla="*/ 525 h 554"/>
                <a:gd name="T52" fmla="*/ 9 w 506"/>
                <a:gd name="T53" fmla="*/ 530 h 554"/>
                <a:gd name="T54" fmla="*/ 12 w 506"/>
                <a:gd name="T55" fmla="*/ 534 h 554"/>
                <a:gd name="T56" fmla="*/ 15 w 506"/>
                <a:gd name="T57" fmla="*/ 538 h 554"/>
                <a:gd name="T58" fmla="*/ 20 w 506"/>
                <a:gd name="T59" fmla="*/ 542 h 554"/>
                <a:gd name="T60" fmla="*/ 24 w 506"/>
                <a:gd name="T61" fmla="*/ 546 h 554"/>
                <a:gd name="T62" fmla="*/ 29 w 506"/>
                <a:gd name="T63" fmla="*/ 548 h 554"/>
                <a:gd name="T64" fmla="*/ 35 w 506"/>
                <a:gd name="T65" fmla="*/ 550 h 554"/>
                <a:gd name="T66" fmla="*/ 40 w 506"/>
                <a:gd name="T67" fmla="*/ 552 h 554"/>
                <a:gd name="T68" fmla="*/ 46 w 506"/>
                <a:gd name="T69" fmla="*/ 553 h 554"/>
                <a:gd name="T70" fmla="*/ 53 w 506"/>
                <a:gd name="T71" fmla="*/ 554 h 554"/>
                <a:gd name="T72" fmla="*/ 60 w 506"/>
                <a:gd name="T73" fmla="*/ 554 h 554"/>
                <a:gd name="T74" fmla="*/ 396 w 506"/>
                <a:gd name="T75" fmla="*/ 554 h 554"/>
                <a:gd name="T76" fmla="*/ 408 w 506"/>
                <a:gd name="T77" fmla="*/ 512 h 554"/>
                <a:gd name="T78" fmla="*/ 409 w 506"/>
                <a:gd name="T79" fmla="*/ 509 h 554"/>
                <a:gd name="T80" fmla="*/ 411 w 506"/>
                <a:gd name="T81" fmla="*/ 506 h 55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  <a:cxn ang="0">
                  <a:pos x="T72" y="T73"/>
                </a:cxn>
                <a:cxn ang="0">
                  <a:pos x="T74" y="T75"/>
                </a:cxn>
                <a:cxn ang="0">
                  <a:pos x="T76" y="T77"/>
                </a:cxn>
                <a:cxn ang="0">
                  <a:pos x="T78" y="T79"/>
                </a:cxn>
                <a:cxn ang="0">
                  <a:pos x="T80" y="T81"/>
                </a:cxn>
              </a:cxnLst>
              <a:rect l="0" t="0" r="r" b="b"/>
              <a:pathLst>
                <a:path w="506" h="554">
                  <a:moveTo>
                    <a:pt x="411" y="506"/>
                  </a:moveTo>
                  <a:lnTo>
                    <a:pt x="506" y="410"/>
                  </a:lnTo>
                  <a:lnTo>
                    <a:pt x="506" y="11"/>
                  </a:lnTo>
                  <a:lnTo>
                    <a:pt x="505" y="7"/>
                  </a:lnTo>
                  <a:lnTo>
                    <a:pt x="503" y="3"/>
                  </a:lnTo>
                  <a:lnTo>
                    <a:pt x="499" y="1"/>
                  </a:lnTo>
                  <a:lnTo>
                    <a:pt x="494" y="0"/>
                  </a:lnTo>
                  <a:lnTo>
                    <a:pt x="410" y="0"/>
                  </a:lnTo>
                  <a:lnTo>
                    <a:pt x="410" y="71"/>
                  </a:lnTo>
                  <a:lnTo>
                    <a:pt x="434" y="71"/>
                  </a:lnTo>
                  <a:lnTo>
                    <a:pt x="434" y="481"/>
                  </a:lnTo>
                  <a:lnTo>
                    <a:pt x="73" y="481"/>
                  </a:lnTo>
                  <a:lnTo>
                    <a:pt x="73" y="71"/>
                  </a:lnTo>
                  <a:lnTo>
                    <a:pt x="97" y="71"/>
                  </a:lnTo>
                  <a:lnTo>
                    <a:pt x="97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0" y="494"/>
                  </a:lnTo>
                  <a:lnTo>
                    <a:pt x="0" y="501"/>
                  </a:lnTo>
                  <a:lnTo>
                    <a:pt x="1" y="508"/>
                  </a:lnTo>
                  <a:lnTo>
                    <a:pt x="2" y="514"/>
                  </a:lnTo>
                  <a:lnTo>
                    <a:pt x="4" y="520"/>
                  </a:lnTo>
                  <a:lnTo>
                    <a:pt x="6" y="525"/>
                  </a:lnTo>
                  <a:lnTo>
                    <a:pt x="9" y="530"/>
                  </a:lnTo>
                  <a:lnTo>
                    <a:pt x="12" y="534"/>
                  </a:lnTo>
                  <a:lnTo>
                    <a:pt x="15" y="538"/>
                  </a:lnTo>
                  <a:lnTo>
                    <a:pt x="20" y="542"/>
                  </a:lnTo>
                  <a:lnTo>
                    <a:pt x="24" y="546"/>
                  </a:lnTo>
                  <a:lnTo>
                    <a:pt x="29" y="548"/>
                  </a:lnTo>
                  <a:lnTo>
                    <a:pt x="35" y="550"/>
                  </a:lnTo>
                  <a:lnTo>
                    <a:pt x="40" y="552"/>
                  </a:lnTo>
                  <a:lnTo>
                    <a:pt x="46" y="553"/>
                  </a:lnTo>
                  <a:lnTo>
                    <a:pt x="53" y="554"/>
                  </a:lnTo>
                  <a:lnTo>
                    <a:pt x="60" y="554"/>
                  </a:lnTo>
                  <a:lnTo>
                    <a:pt x="396" y="554"/>
                  </a:lnTo>
                  <a:lnTo>
                    <a:pt x="408" y="512"/>
                  </a:lnTo>
                  <a:lnTo>
                    <a:pt x="409" y="509"/>
                  </a:lnTo>
                  <a:lnTo>
                    <a:pt x="411" y="506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7" name="Freeform 1162"/>
            <p:cNvSpPr>
              <a:spLocks/>
            </p:cNvSpPr>
            <p:nvPr/>
          </p:nvSpPr>
          <p:spPr bwMode="auto">
            <a:xfrm>
              <a:off x="4953000" y="2622550"/>
              <a:ext cx="69850" cy="9525"/>
            </a:xfrm>
            <a:custGeom>
              <a:avLst/>
              <a:gdLst>
                <a:gd name="T0" fmla="*/ 164 w 176"/>
                <a:gd name="T1" fmla="*/ 0 h 25"/>
                <a:gd name="T2" fmla="*/ 12 w 176"/>
                <a:gd name="T3" fmla="*/ 0 h 25"/>
                <a:gd name="T4" fmla="*/ 7 w 176"/>
                <a:gd name="T5" fmla="*/ 1 h 25"/>
                <a:gd name="T6" fmla="*/ 4 w 176"/>
                <a:gd name="T7" fmla="*/ 4 h 25"/>
                <a:gd name="T8" fmla="*/ 1 w 176"/>
                <a:gd name="T9" fmla="*/ 7 h 25"/>
                <a:gd name="T10" fmla="*/ 0 w 176"/>
                <a:gd name="T11" fmla="*/ 12 h 25"/>
                <a:gd name="T12" fmla="*/ 1 w 176"/>
                <a:gd name="T13" fmla="*/ 18 h 25"/>
                <a:gd name="T14" fmla="*/ 4 w 176"/>
                <a:gd name="T15" fmla="*/ 21 h 25"/>
                <a:gd name="T16" fmla="*/ 7 w 176"/>
                <a:gd name="T17" fmla="*/ 24 h 25"/>
                <a:gd name="T18" fmla="*/ 12 w 176"/>
                <a:gd name="T19" fmla="*/ 25 h 25"/>
                <a:gd name="T20" fmla="*/ 164 w 176"/>
                <a:gd name="T21" fmla="*/ 25 h 25"/>
                <a:gd name="T22" fmla="*/ 168 w 176"/>
                <a:gd name="T23" fmla="*/ 24 h 25"/>
                <a:gd name="T24" fmla="*/ 172 w 176"/>
                <a:gd name="T25" fmla="*/ 21 h 25"/>
                <a:gd name="T26" fmla="*/ 175 w 176"/>
                <a:gd name="T27" fmla="*/ 18 h 25"/>
                <a:gd name="T28" fmla="*/ 176 w 176"/>
                <a:gd name="T29" fmla="*/ 12 h 25"/>
                <a:gd name="T30" fmla="*/ 175 w 176"/>
                <a:gd name="T31" fmla="*/ 7 h 25"/>
                <a:gd name="T32" fmla="*/ 172 w 176"/>
                <a:gd name="T33" fmla="*/ 4 h 25"/>
                <a:gd name="T34" fmla="*/ 168 w 176"/>
                <a:gd name="T35" fmla="*/ 1 h 25"/>
                <a:gd name="T36" fmla="*/ 164 w 176"/>
                <a:gd name="T37" fmla="*/ 0 h 2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5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4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8"/>
                  </a:lnTo>
                  <a:lnTo>
                    <a:pt x="4" y="21"/>
                  </a:lnTo>
                  <a:lnTo>
                    <a:pt x="7" y="24"/>
                  </a:lnTo>
                  <a:lnTo>
                    <a:pt x="12" y="25"/>
                  </a:lnTo>
                  <a:lnTo>
                    <a:pt x="164" y="25"/>
                  </a:lnTo>
                  <a:lnTo>
                    <a:pt x="168" y="24"/>
                  </a:lnTo>
                  <a:lnTo>
                    <a:pt x="172" y="21"/>
                  </a:lnTo>
                  <a:lnTo>
                    <a:pt x="175" y="18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4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8" name="Freeform 1163"/>
            <p:cNvSpPr>
              <a:spLocks/>
            </p:cNvSpPr>
            <p:nvPr/>
          </p:nvSpPr>
          <p:spPr bwMode="auto">
            <a:xfrm>
              <a:off x="4940300" y="2516188"/>
              <a:ext cx="104775" cy="82550"/>
            </a:xfrm>
            <a:custGeom>
              <a:avLst/>
              <a:gdLst>
                <a:gd name="T0" fmla="*/ 253 w 266"/>
                <a:gd name="T1" fmla="*/ 205 h 205"/>
                <a:gd name="T2" fmla="*/ 263 w 266"/>
                <a:gd name="T3" fmla="*/ 202 h 205"/>
                <a:gd name="T4" fmla="*/ 266 w 266"/>
                <a:gd name="T5" fmla="*/ 193 h 205"/>
                <a:gd name="T6" fmla="*/ 265 w 266"/>
                <a:gd name="T7" fmla="*/ 56 h 205"/>
                <a:gd name="T8" fmla="*/ 258 w 266"/>
                <a:gd name="T9" fmla="*/ 49 h 205"/>
                <a:gd name="T10" fmla="*/ 217 w 266"/>
                <a:gd name="T11" fmla="*/ 48 h 205"/>
                <a:gd name="T12" fmla="*/ 205 w 266"/>
                <a:gd name="T13" fmla="*/ 43 h 205"/>
                <a:gd name="T14" fmla="*/ 200 w 266"/>
                <a:gd name="T15" fmla="*/ 32 h 205"/>
                <a:gd name="T16" fmla="*/ 192 w 266"/>
                <a:gd name="T17" fmla="*/ 19 h 205"/>
                <a:gd name="T18" fmla="*/ 178 w 266"/>
                <a:gd name="T19" fmla="*/ 9 h 205"/>
                <a:gd name="T20" fmla="*/ 169 w 266"/>
                <a:gd name="T21" fmla="*/ 5 h 205"/>
                <a:gd name="T22" fmla="*/ 166 w 266"/>
                <a:gd name="T23" fmla="*/ 4 h 205"/>
                <a:gd name="T24" fmla="*/ 162 w 266"/>
                <a:gd name="T25" fmla="*/ 4 h 205"/>
                <a:gd name="T26" fmla="*/ 158 w 266"/>
                <a:gd name="T27" fmla="*/ 3 h 205"/>
                <a:gd name="T28" fmla="*/ 154 w 266"/>
                <a:gd name="T29" fmla="*/ 2 h 205"/>
                <a:gd name="T30" fmla="*/ 150 w 266"/>
                <a:gd name="T31" fmla="*/ 1 h 205"/>
                <a:gd name="T32" fmla="*/ 145 w 266"/>
                <a:gd name="T33" fmla="*/ 1 h 205"/>
                <a:gd name="T34" fmla="*/ 140 w 266"/>
                <a:gd name="T35" fmla="*/ 0 h 205"/>
                <a:gd name="T36" fmla="*/ 131 w 266"/>
                <a:gd name="T37" fmla="*/ 0 h 205"/>
                <a:gd name="T38" fmla="*/ 125 w 266"/>
                <a:gd name="T39" fmla="*/ 1 h 205"/>
                <a:gd name="T40" fmla="*/ 121 w 266"/>
                <a:gd name="T41" fmla="*/ 1 h 205"/>
                <a:gd name="T42" fmla="*/ 117 w 266"/>
                <a:gd name="T43" fmla="*/ 2 h 205"/>
                <a:gd name="T44" fmla="*/ 113 w 266"/>
                <a:gd name="T45" fmla="*/ 3 h 205"/>
                <a:gd name="T46" fmla="*/ 110 w 266"/>
                <a:gd name="T47" fmla="*/ 4 h 205"/>
                <a:gd name="T48" fmla="*/ 106 w 266"/>
                <a:gd name="T49" fmla="*/ 4 h 205"/>
                <a:gd name="T50" fmla="*/ 102 w 266"/>
                <a:gd name="T51" fmla="*/ 5 h 205"/>
                <a:gd name="T52" fmla="*/ 92 w 266"/>
                <a:gd name="T53" fmla="*/ 9 h 205"/>
                <a:gd name="T54" fmla="*/ 79 w 266"/>
                <a:gd name="T55" fmla="*/ 19 h 205"/>
                <a:gd name="T56" fmla="*/ 70 w 266"/>
                <a:gd name="T57" fmla="*/ 32 h 205"/>
                <a:gd name="T58" fmla="*/ 65 w 266"/>
                <a:gd name="T59" fmla="*/ 43 h 205"/>
                <a:gd name="T60" fmla="*/ 55 w 266"/>
                <a:gd name="T61" fmla="*/ 48 h 205"/>
                <a:gd name="T62" fmla="*/ 9 w 266"/>
                <a:gd name="T63" fmla="*/ 49 h 205"/>
                <a:gd name="T64" fmla="*/ 1 w 266"/>
                <a:gd name="T65" fmla="*/ 56 h 205"/>
                <a:gd name="T66" fmla="*/ 0 w 266"/>
                <a:gd name="T67" fmla="*/ 193 h 205"/>
                <a:gd name="T68" fmla="*/ 5 w 266"/>
                <a:gd name="T69" fmla="*/ 202 h 205"/>
                <a:gd name="T70" fmla="*/ 13 w 266"/>
                <a:gd name="T71" fmla="*/ 205 h 205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  <a:cxn ang="0">
                  <a:pos x="T38" y="T39"/>
                </a:cxn>
                <a:cxn ang="0">
                  <a:pos x="T40" y="T41"/>
                </a:cxn>
                <a:cxn ang="0">
                  <a:pos x="T42" y="T43"/>
                </a:cxn>
                <a:cxn ang="0">
                  <a:pos x="T44" y="T45"/>
                </a:cxn>
                <a:cxn ang="0">
                  <a:pos x="T46" y="T47"/>
                </a:cxn>
                <a:cxn ang="0">
                  <a:pos x="T48" y="T49"/>
                </a:cxn>
                <a:cxn ang="0">
                  <a:pos x="T50" y="T51"/>
                </a:cxn>
                <a:cxn ang="0">
                  <a:pos x="T52" y="T53"/>
                </a:cxn>
                <a:cxn ang="0">
                  <a:pos x="T54" y="T55"/>
                </a:cxn>
                <a:cxn ang="0">
                  <a:pos x="T56" y="T57"/>
                </a:cxn>
                <a:cxn ang="0">
                  <a:pos x="T58" y="T59"/>
                </a:cxn>
                <a:cxn ang="0">
                  <a:pos x="T60" y="T61"/>
                </a:cxn>
                <a:cxn ang="0">
                  <a:pos x="T62" y="T63"/>
                </a:cxn>
                <a:cxn ang="0">
                  <a:pos x="T64" y="T65"/>
                </a:cxn>
                <a:cxn ang="0">
                  <a:pos x="T66" y="T67"/>
                </a:cxn>
                <a:cxn ang="0">
                  <a:pos x="T68" y="T69"/>
                </a:cxn>
                <a:cxn ang="0">
                  <a:pos x="T70" y="T71"/>
                </a:cxn>
              </a:cxnLst>
              <a:rect l="0" t="0" r="r" b="b"/>
              <a:pathLst>
                <a:path w="266" h="205">
                  <a:moveTo>
                    <a:pt x="13" y="205"/>
                  </a:moveTo>
                  <a:lnTo>
                    <a:pt x="253" y="205"/>
                  </a:lnTo>
                  <a:lnTo>
                    <a:pt x="258" y="204"/>
                  </a:lnTo>
                  <a:lnTo>
                    <a:pt x="263" y="202"/>
                  </a:lnTo>
                  <a:lnTo>
                    <a:pt x="265" y="198"/>
                  </a:lnTo>
                  <a:lnTo>
                    <a:pt x="266" y="193"/>
                  </a:lnTo>
                  <a:lnTo>
                    <a:pt x="266" y="60"/>
                  </a:lnTo>
                  <a:lnTo>
                    <a:pt x="265" y="56"/>
                  </a:lnTo>
                  <a:lnTo>
                    <a:pt x="263" y="52"/>
                  </a:lnTo>
                  <a:lnTo>
                    <a:pt x="258" y="49"/>
                  </a:lnTo>
                  <a:lnTo>
                    <a:pt x="253" y="48"/>
                  </a:lnTo>
                  <a:lnTo>
                    <a:pt x="217" y="48"/>
                  </a:lnTo>
                  <a:lnTo>
                    <a:pt x="207" y="48"/>
                  </a:lnTo>
                  <a:lnTo>
                    <a:pt x="205" y="43"/>
                  </a:lnTo>
                  <a:lnTo>
                    <a:pt x="203" y="38"/>
                  </a:lnTo>
                  <a:lnTo>
                    <a:pt x="200" y="32"/>
                  </a:lnTo>
                  <a:lnTo>
                    <a:pt x="197" y="26"/>
                  </a:lnTo>
                  <a:lnTo>
                    <a:pt x="192" y="19"/>
                  </a:lnTo>
                  <a:lnTo>
                    <a:pt x="186" y="14"/>
                  </a:lnTo>
                  <a:lnTo>
                    <a:pt x="178" y="9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9" y="5"/>
                  </a:lnTo>
                  <a:lnTo>
                    <a:pt x="166" y="4"/>
                  </a:lnTo>
                  <a:lnTo>
                    <a:pt x="163" y="4"/>
                  </a:lnTo>
                  <a:lnTo>
                    <a:pt x="162" y="4"/>
                  </a:lnTo>
                  <a:lnTo>
                    <a:pt x="161" y="4"/>
                  </a:lnTo>
                  <a:lnTo>
                    <a:pt x="158" y="3"/>
                  </a:lnTo>
                  <a:lnTo>
                    <a:pt x="155" y="2"/>
                  </a:lnTo>
                  <a:lnTo>
                    <a:pt x="154" y="2"/>
                  </a:lnTo>
                  <a:lnTo>
                    <a:pt x="153" y="1"/>
                  </a:lnTo>
                  <a:lnTo>
                    <a:pt x="150" y="1"/>
                  </a:lnTo>
                  <a:lnTo>
                    <a:pt x="147" y="1"/>
                  </a:lnTo>
                  <a:lnTo>
                    <a:pt x="145" y="1"/>
                  </a:lnTo>
                  <a:lnTo>
                    <a:pt x="144" y="1"/>
                  </a:lnTo>
                  <a:lnTo>
                    <a:pt x="140" y="0"/>
                  </a:lnTo>
                  <a:lnTo>
                    <a:pt x="135" y="0"/>
                  </a:lnTo>
                  <a:lnTo>
                    <a:pt x="131" y="0"/>
                  </a:lnTo>
                  <a:lnTo>
                    <a:pt x="126" y="1"/>
                  </a:lnTo>
                  <a:lnTo>
                    <a:pt x="125" y="1"/>
                  </a:lnTo>
                  <a:lnTo>
                    <a:pt x="124" y="1"/>
                  </a:lnTo>
                  <a:lnTo>
                    <a:pt x="121" y="1"/>
                  </a:lnTo>
                  <a:lnTo>
                    <a:pt x="118" y="1"/>
                  </a:lnTo>
                  <a:lnTo>
                    <a:pt x="117" y="2"/>
                  </a:lnTo>
                  <a:lnTo>
                    <a:pt x="116" y="2"/>
                  </a:lnTo>
                  <a:lnTo>
                    <a:pt x="113" y="3"/>
                  </a:lnTo>
                  <a:lnTo>
                    <a:pt x="110" y="4"/>
                  </a:lnTo>
                  <a:lnTo>
                    <a:pt x="110" y="4"/>
                  </a:lnTo>
                  <a:lnTo>
                    <a:pt x="109" y="4"/>
                  </a:lnTo>
                  <a:lnTo>
                    <a:pt x="106" y="4"/>
                  </a:lnTo>
                  <a:lnTo>
                    <a:pt x="102" y="5"/>
                  </a:lnTo>
                  <a:lnTo>
                    <a:pt x="102" y="5"/>
                  </a:lnTo>
                  <a:lnTo>
                    <a:pt x="101" y="5"/>
                  </a:lnTo>
                  <a:lnTo>
                    <a:pt x="92" y="9"/>
                  </a:lnTo>
                  <a:lnTo>
                    <a:pt x="85" y="14"/>
                  </a:lnTo>
                  <a:lnTo>
                    <a:pt x="79" y="19"/>
                  </a:lnTo>
                  <a:lnTo>
                    <a:pt x="74" y="26"/>
                  </a:lnTo>
                  <a:lnTo>
                    <a:pt x="70" y="32"/>
                  </a:lnTo>
                  <a:lnTo>
                    <a:pt x="67" y="38"/>
                  </a:lnTo>
                  <a:lnTo>
                    <a:pt x="65" y="43"/>
                  </a:lnTo>
                  <a:lnTo>
                    <a:pt x="64" y="48"/>
                  </a:lnTo>
                  <a:lnTo>
                    <a:pt x="55" y="48"/>
                  </a:lnTo>
                  <a:lnTo>
                    <a:pt x="13" y="48"/>
                  </a:lnTo>
                  <a:lnTo>
                    <a:pt x="9" y="49"/>
                  </a:lnTo>
                  <a:lnTo>
                    <a:pt x="5" y="52"/>
                  </a:lnTo>
                  <a:lnTo>
                    <a:pt x="1" y="56"/>
                  </a:lnTo>
                  <a:lnTo>
                    <a:pt x="0" y="60"/>
                  </a:lnTo>
                  <a:lnTo>
                    <a:pt x="0" y="193"/>
                  </a:lnTo>
                  <a:lnTo>
                    <a:pt x="1" y="198"/>
                  </a:lnTo>
                  <a:lnTo>
                    <a:pt x="5" y="202"/>
                  </a:lnTo>
                  <a:lnTo>
                    <a:pt x="9" y="204"/>
                  </a:lnTo>
                  <a:lnTo>
                    <a:pt x="13" y="20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19" name="Freeform 1164"/>
            <p:cNvSpPr>
              <a:spLocks/>
            </p:cNvSpPr>
            <p:nvPr/>
          </p:nvSpPr>
          <p:spPr bwMode="auto">
            <a:xfrm>
              <a:off x="5051425" y="2767013"/>
              <a:ext cx="34925" cy="34925"/>
            </a:xfrm>
            <a:custGeom>
              <a:avLst/>
              <a:gdLst>
                <a:gd name="T0" fmla="*/ 0 w 88"/>
                <a:gd name="T1" fmla="*/ 88 h 88"/>
                <a:gd name="T2" fmla="*/ 88 w 88"/>
                <a:gd name="T3" fmla="*/ 64 h 88"/>
                <a:gd name="T4" fmla="*/ 25 w 88"/>
                <a:gd name="T5" fmla="*/ 0 h 88"/>
                <a:gd name="T6" fmla="*/ 0 w 88"/>
                <a:gd name="T7" fmla="*/ 88 h 8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</a:cxnLst>
              <a:rect l="0" t="0" r="r" b="b"/>
              <a:pathLst>
                <a:path w="88" h="88">
                  <a:moveTo>
                    <a:pt x="0" y="88"/>
                  </a:moveTo>
                  <a:lnTo>
                    <a:pt x="88" y="64"/>
                  </a:lnTo>
                  <a:lnTo>
                    <a:pt x="25" y="0"/>
                  </a:lnTo>
                  <a:lnTo>
                    <a:pt x="0" y="88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0" name="Freeform 1165"/>
            <p:cNvSpPr>
              <a:spLocks/>
            </p:cNvSpPr>
            <p:nvPr/>
          </p:nvSpPr>
          <p:spPr bwMode="auto">
            <a:xfrm>
              <a:off x="5065713" y="2701925"/>
              <a:ext cx="87313" cy="85725"/>
            </a:xfrm>
            <a:custGeom>
              <a:avLst/>
              <a:gdLst>
                <a:gd name="T0" fmla="*/ 0 w 218"/>
                <a:gd name="T1" fmla="*/ 145 h 218"/>
                <a:gd name="T2" fmla="*/ 73 w 218"/>
                <a:gd name="T3" fmla="*/ 218 h 218"/>
                <a:gd name="T4" fmla="*/ 218 w 218"/>
                <a:gd name="T5" fmla="*/ 74 h 218"/>
                <a:gd name="T6" fmla="*/ 144 w 218"/>
                <a:gd name="T7" fmla="*/ 0 h 218"/>
                <a:gd name="T8" fmla="*/ 0 w 218"/>
                <a:gd name="T9" fmla="*/ 145 h 218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218" h="218">
                  <a:moveTo>
                    <a:pt x="0" y="145"/>
                  </a:moveTo>
                  <a:lnTo>
                    <a:pt x="73" y="218"/>
                  </a:lnTo>
                  <a:lnTo>
                    <a:pt x="218" y="74"/>
                  </a:lnTo>
                  <a:lnTo>
                    <a:pt x="144" y="0"/>
                  </a:lnTo>
                  <a:lnTo>
                    <a:pt x="0" y="145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1" name="Freeform 1166"/>
            <p:cNvSpPr>
              <a:spLocks/>
            </p:cNvSpPr>
            <p:nvPr/>
          </p:nvSpPr>
          <p:spPr bwMode="auto">
            <a:xfrm>
              <a:off x="5130800" y="2674938"/>
              <a:ext cx="49213" cy="49213"/>
            </a:xfrm>
            <a:custGeom>
              <a:avLst/>
              <a:gdLst>
                <a:gd name="T0" fmla="*/ 50 w 123"/>
                <a:gd name="T1" fmla="*/ 0 h 123"/>
                <a:gd name="T2" fmla="*/ 0 w 123"/>
                <a:gd name="T3" fmla="*/ 50 h 123"/>
                <a:gd name="T4" fmla="*/ 73 w 123"/>
                <a:gd name="T5" fmla="*/ 123 h 123"/>
                <a:gd name="T6" fmla="*/ 123 w 123"/>
                <a:gd name="T7" fmla="*/ 73 h 123"/>
                <a:gd name="T8" fmla="*/ 50 w 123"/>
                <a:gd name="T9" fmla="*/ 0 h 1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</a:cxnLst>
              <a:rect l="0" t="0" r="r" b="b"/>
              <a:pathLst>
                <a:path w="123" h="123">
                  <a:moveTo>
                    <a:pt x="50" y="0"/>
                  </a:moveTo>
                  <a:lnTo>
                    <a:pt x="0" y="50"/>
                  </a:lnTo>
                  <a:lnTo>
                    <a:pt x="73" y="123"/>
                  </a:lnTo>
                  <a:lnTo>
                    <a:pt x="123" y="73"/>
                  </a:lnTo>
                  <a:lnTo>
                    <a:pt x="50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2" name="Freeform 1167"/>
            <p:cNvSpPr>
              <a:spLocks/>
            </p:cNvSpPr>
            <p:nvPr/>
          </p:nvSpPr>
          <p:spPr bwMode="auto">
            <a:xfrm>
              <a:off x="4953000" y="2651125"/>
              <a:ext cx="69850" cy="9525"/>
            </a:xfrm>
            <a:custGeom>
              <a:avLst/>
              <a:gdLst>
                <a:gd name="T0" fmla="*/ 164 w 176"/>
                <a:gd name="T1" fmla="*/ 0 h 23"/>
                <a:gd name="T2" fmla="*/ 12 w 176"/>
                <a:gd name="T3" fmla="*/ 0 h 23"/>
                <a:gd name="T4" fmla="*/ 7 w 176"/>
                <a:gd name="T5" fmla="*/ 1 h 23"/>
                <a:gd name="T6" fmla="*/ 4 w 176"/>
                <a:gd name="T7" fmla="*/ 3 h 23"/>
                <a:gd name="T8" fmla="*/ 1 w 176"/>
                <a:gd name="T9" fmla="*/ 7 h 23"/>
                <a:gd name="T10" fmla="*/ 0 w 176"/>
                <a:gd name="T11" fmla="*/ 12 h 23"/>
                <a:gd name="T12" fmla="*/ 1 w 176"/>
                <a:gd name="T13" fmla="*/ 16 h 23"/>
                <a:gd name="T14" fmla="*/ 4 w 176"/>
                <a:gd name="T15" fmla="*/ 20 h 23"/>
                <a:gd name="T16" fmla="*/ 7 w 176"/>
                <a:gd name="T17" fmla="*/ 23 h 23"/>
                <a:gd name="T18" fmla="*/ 12 w 176"/>
                <a:gd name="T19" fmla="*/ 23 h 23"/>
                <a:gd name="T20" fmla="*/ 164 w 176"/>
                <a:gd name="T21" fmla="*/ 23 h 23"/>
                <a:gd name="T22" fmla="*/ 168 w 176"/>
                <a:gd name="T23" fmla="*/ 23 h 23"/>
                <a:gd name="T24" fmla="*/ 172 w 176"/>
                <a:gd name="T25" fmla="*/ 20 h 23"/>
                <a:gd name="T26" fmla="*/ 175 w 176"/>
                <a:gd name="T27" fmla="*/ 16 h 23"/>
                <a:gd name="T28" fmla="*/ 176 w 176"/>
                <a:gd name="T29" fmla="*/ 12 h 23"/>
                <a:gd name="T30" fmla="*/ 175 w 176"/>
                <a:gd name="T31" fmla="*/ 7 h 23"/>
                <a:gd name="T32" fmla="*/ 172 w 176"/>
                <a:gd name="T33" fmla="*/ 3 h 23"/>
                <a:gd name="T34" fmla="*/ 168 w 176"/>
                <a:gd name="T35" fmla="*/ 1 h 23"/>
                <a:gd name="T36" fmla="*/ 164 w 176"/>
                <a:gd name="T37" fmla="*/ 0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64" y="0"/>
                  </a:move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2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3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3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2"/>
                  </a:ln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3" name="Freeform 1168"/>
            <p:cNvSpPr>
              <a:spLocks/>
            </p:cNvSpPr>
            <p:nvPr/>
          </p:nvSpPr>
          <p:spPr bwMode="auto">
            <a:xfrm>
              <a:off x="4953000" y="2679700"/>
              <a:ext cx="69850" cy="9525"/>
            </a:xfrm>
            <a:custGeom>
              <a:avLst/>
              <a:gdLst>
                <a:gd name="T0" fmla="*/ 176 w 176"/>
                <a:gd name="T1" fmla="*/ 11 h 23"/>
                <a:gd name="T2" fmla="*/ 175 w 176"/>
                <a:gd name="T3" fmla="*/ 7 h 23"/>
                <a:gd name="T4" fmla="*/ 172 w 176"/>
                <a:gd name="T5" fmla="*/ 3 h 23"/>
                <a:gd name="T6" fmla="*/ 168 w 176"/>
                <a:gd name="T7" fmla="*/ 1 h 23"/>
                <a:gd name="T8" fmla="*/ 164 w 176"/>
                <a:gd name="T9" fmla="*/ 0 h 23"/>
                <a:gd name="T10" fmla="*/ 12 w 176"/>
                <a:gd name="T11" fmla="*/ 0 h 23"/>
                <a:gd name="T12" fmla="*/ 7 w 176"/>
                <a:gd name="T13" fmla="*/ 1 h 23"/>
                <a:gd name="T14" fmla="*/ 4 w 176"/>
                <a:gd name="T15" fmla="*/ 3 h 23"/>
                <a:gd name="T16" fmla="*/ 1 w 176"/>
                <a:gd name="T17" fmla="*/ 7 h 23"/>
                <a:gd name="T18" fmla="*/ 0 w 176"/>
                <a:gd name="T19" fmla="*/ 11 h 23"/>
                <a:gd name="T20" fmla="*/ 1 w 176"/>
                <a:gd name="T21" fmla="*/ 16 h 23"/>
                <a:gd name="T22" fmla="*/ 4 w 176"/>
                <a:gd name="T23" fmla="*/ 20 h 23"/>
                <a:gd name="T24" fmla="*/ 7 w 176"/>
                <a:gd name="T25" fmla="*/ 22 h 23"/>
                <a:gd name="T26" fmla="*/ 12 w 176"/>
                <a:gd name="T27" fmla="*/ 23 h 23"/>
                <a:gd name="T28" fmla="*/ 164 w 176"/>
                <a:gd name="T29" fmla="*/ 23 h 23"/>
                <a:gd name="T30" fmla="*/ 168 w 176"/>
                <a:gd name="T31" fmla="*/ 22 h 23"/>
                <a:gd name="T32" fmla="*/ 172 w 176"/>
                <a:gd name="T33" fmla="*/ 20 h 23"/>
                <a:gd name="T34" fmla="*/ 175 w 176"/>
                <a:gd name="T35" fmla="*/ 16 h 23"/>
                <a:gd name="T36" fmla="*/ 176 w 176"/>
                <a:gd name="T37" fmla="*/ 11 h 23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76" h="23">
                  <a:moveTo>
                    <a:pt x="176" y="11"/>
                  </a:moveTo>
                  <a:lnTo>
                    <a:pt x="175" y="7"/>
                  </a:lnTo>
                  <a:lnTo>
                    <a:pt x="172" y="3"/>
                  </a:lnTo>
                  <a:lnTo>
                    <a:pt x="168" y="1"/>
                  </a:lnTo>
                  <a:lnTo>
                    <a:pt x="164" y="0"/>
                  </a:lnTo>
                  <a:lnTo>
                    <a:pt x="12" y="0"/>
                  </a:lnTo>
                  <a:lnTo>
                    <a:pt x="7" y="1"/>
                  </a:lnTo>
                  <a:lnTo>
                    <a:pt x="4" y="3"/>
                  </a:lnTo>
                  <a:lnTo>
                    <a:pt x="1" y="7"/>
                  </a:lnTo>
                  <a:lnTo>
                    <a:pt x="0" y="11"/>
                  </a:lnTo>
                  <a:lnTo>
                    <a:pt x="1" y="16"/>
                  </a:lnTo>
                  <a:lnTo>
                    <a:pt x="4" y="20"/>
                  </a:lnTo>
                  <a:lnTo>
                    <a:pt x="7" y="22"/>
                  </a:lnTo>
                  <a:lnTo>
                    <a:pt x="12" y="23"/>
                  </a:lnTo>
                  <a:lnTo>
                    <a:pt x="164" y="23"/>
                  </a:lnTo>
                  <a:lnTo>
                    <a:pt x="168" y="22"/>
                  </a:lnTo>
                  <a:lnTo>
                    <a:pt x="172" y="20"/>
                  </a:lnTo>
                  <a:lnTo>
                    <a:pt x="175" y="16"/>
                  </a:lnTo>
                  <a:lnTo>
                    <a:pt x="176" y="11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  <p:sp>
          <p:nvSpPr>
            <p:cNvPr id="24" name="Freeform 1169"/>
            <p:cNvSpPr>
              <a:spLocks/>
            </p:cNvSpPr>
            <p:nvPr/>
          </p:nvSpPr>
          <p:spPr bwMode="auto">
            <a:xfrm>
              <a:off x="4953000" y="2708275"/>
              <a:ext cx="46038" cy="9525"/>
            </a:xfrm>
            <a:custGeom>
              <a:avLst/>
              <a:gdLst>
                <a:gd name="T0" fmla="*/ 12 w 115"/>
                <a:gd name="T1" fmla="*/ 0 h 24"/>
                <a:gd name="T2" fmla="*/ 7 w 115"/>
                <a:gd name="T3" fmla="*/ 1 h 24"/>
                <a:gd name="T4" fmla="*/ 4 w 115"/>
                <a:gd name="T5" fmla="*/ 3 h 24"/>
                <a:gd name="T6" fmla="*/ 1 w 115"/>
                <a:gd name="T7" fmla="*/ 8 h 24"/>
                <a:gd name="T8" fmla="*/ 0 w 115"/>
                <a:gd name="T9" fmla="*/ 12 h 24"/>
                <a:gd name="T10" fmla="*/ 1 w 115"/>
                <a:gd name="T11" fmla="*/ 17 h 24"/>
                <a:gd name="T12" fmla="*/ 4 w 115"/>
                <a:gd name="T13" fmla="*/ 21 h 24"/>
                <a:gd name="T14" fmla="*/ 7 w 115"/>
                <a:gd name="T15" fmla="*/ 23 h 24"/>
                <a:gd name="T16" fmla="*/ 12 w 115"/>
                <a:gd name="T17" fmla="*/ 24 h 24"/>
                <a:gd name="T18" fmla="*/ 103 w 115"/>
                <a:gd name="T19" fmla="*/ 24 h 24"/>
                <a:gd name="T20" fmla="*/ 108 w 115"/>
                <a:gd name="T21" fmla="*/ 23 h 24"/>
                <a:gd name="T22" fmla="*/ 112 w 115"/>
                <a:gd name="T23" fmla="*/ 21 h 24"/>
                <a:gd name="T24" fmla="*/ 114 w 115"/>
                <a:gd name="T25" fmla="*/ 17 h 24"/>
                <a:gd name="T26" fmla="*/ 115 w 115"/>
                <a:gd name="T27" fmla="*/ 12 h 24"/>
                <a:gd name="T28" fmla="*/ 114 w 115"/>
                <a:gd name="T29" fmla="*/ 8 h 24"/>
                <a:gd name="T30" fmla="*/ 112 w 115"/>
                <a:gd name="T31" fmla="*/ 3 h 24"/>
                <a:gd name="T32" fmla="*/ 108 w 115"/>
                <a:gd name="T33" fmla="*/ 1 h 24"/>
                <a:gd name="T34" fmla="*/ 103 w 115"/>
                <a:gd name="T35" fmla="*/ 0 h 24"/>
                <a:gd name="T36" fmla="*/ 12 w 115"/>
                <a:gd name="T37" fmla="*/ 0 h 24"/>
              </a:gdLst>
              <a:ahLst/>
              <a:cxnLst>
                <a:cxn ang="0">
                  <a:pos x="T0" y="T1"/>
                </a:cxn>
                <a:cxn ang="0">
                  <a:pos x="T2" y="T3"/>
                </a:cxn>
                <a:cxn ang="0">
                  <a:pos x="T4" y="T5"/>
                </a:cxn>
                <a:cxn ang="0">
                  <a:pos x="T6" y="T7"/>
                </a:cxn>
                <a:cxn ang="0">
                  <a:pos x="T8" y="T9"/>
                </a:cxn>
                <a:cxn ang="0">
                  <a:pos x="T10" y="T11"/>
                </a:cxn>
                <a:cxn ang="0">
                  <a:pos x="T12" y="T13"/>
                </a:cxn>
                <a:cxn ang="0">
                  <a:pos x="T14" y="T15"/>
                </a:cxn>
                <a:cxn ang="0">
                  <a:pos x="T16" y="T17"/>
                </a:cxn>
                <a:cxn ang="0">
                  <a:pos x="T18" y="T19"/>
                </a:cxn>
                <a:cxn ang="0">
                  <a:pos x="T20" y="T21"/>
                </a:cxn>
                <a:cxn ang="0">
                  <a:pos x="T22" y="T23"/>
                </a:cxn>
                <a:cxn ang="0">
                  <a:pos x="T24" y="T25"/>
                </a:cxn>
                <a:cxn ang="0">
                  <a:pos x="T26" y="T27"/>
                </a:cxn>
                <a:cxn ang="0">
                  <a:pos x="T28" y="T29"/>
                </a:cxn>
                <a:cxn ang="0">
                  <a:pos x="T30" y="T31"/>
                </a:cxn>
                <a:cxn ang="0">
                  <a:pos x="T32" y="T33"/>
                </a:cxn>
                <a:cxn ang="0">
                  <a:pos x="T34" y="T35"/>
                </a:cxn>
                <a:cxn ang="0">
                  <a:pos x="T36" y="T37"/>
                </a:cxn>
              </a:cxnLst>
              <a:rect l="0" t="0" r="r" b="b"/>
              <a:pathLst>
                <a:path w="115" h="24">
                  <a:moveTo>
                    <a:pt x="12" y="0"/>
                  </a:moveTo>
                  <a:lnTo>
                    <a:pt x="7" y="1"/>
                  </a:lnTo>
                  <a:lnTo>
                    <a:pt x="4" y="3"/>
                  </a:lnTo>
                  <a:lnTo>
                    <a:pt x="1" y="8"/>
                  </a:lnTo>
                  <a:lnTo>
                    <a:pt x="0" y="12"/>
                  </a:lnTo>
                  <a:lnTo>
                    <a:pt x="1" y="17"/>
                  </a:lnTo>
                  <a:lnTo>
                    <a:pt x="4" y="21"/>
                  </a:lnTo>
                  <a:lnTo>
                    <a:pt x="7" y="23"/>
                  </a:lnTo>
                  <a:lnTo>
                    <a:pt x="12" y="24"/>
                  </a:lnTo>
                  <a:lnTo>
                    <a:pt x="103" y="24"/>
                  </a:lnTo>
                  <a:lnTo>
                    <a:pt x="108" y="23"/>
                  </a:lnTo>
                  <a:lnTo>
                    <a:pt x="112" y="21"/>
                  </a:lnTo>
                  <a:lnTo>
                    <a:pt x="114" y="17"/>
                  </a:lnTo>
                  <a:lnTo>
                    <a:pt x="115" y="12"/>
                  </a:lnTo>
                  <a:lnTo>
                    <a:pt x="114" y="8"/>
                  </a:lnTo>
                  <a:lnTo>
                    <a:pt x="112" y="3"/>
                  </a:lnTo>
                  <a:lnTo>
                    <a:pt x="108" y="1"/>
                  </a:lnTo>
                  <a:lnTo>
                    <a:pt x="103" y="0"/>
                  </a:lnTo>
                  <a:lnTo>
                    <a:pt x="12" y="0"/>
                  </a:lnTo>
                  <a:close/>
                </a:path>
              </a:pathLst>
            </a:custGeom>
            <a:grpFill/>
            <a:ln>
              <a:noFill/>
            </a:ln>
          </p:spPr>
          <p:txBody>
            <a:bodyPr/>
            <a:lstStyle/>
            <a:p>
              <a:pPr defTabSz="723281">
                <a:defRPr/>
              </a:pPr>
              <a:endParaRPr lang="en-US" sz="1600" kern="0">
                <a:solidFill>
                  <a:prstClr val="black"/>
                </a:solidFill>
                <a:latin typeface="Calibri Light"/>
              </a:endParaRPr>
            </a:p>
          </p:txBody>
        </p:sp>
      </p:grpSp>
      <p:sp>
        <p:nvSpPr>
          <p:cNvPr id="25" name="Прямоугольник 24"/>
          <p:cNvSpPr/>
          <p:nvPr/>
        </p:nvSpPr>
        <p:spPr>
          <a:xfrm>
            <a:off x="628227" y="2308230"/>
            <a:ext cx="7488832" cy="369332"/>
          </a:xfrm>
          <a:prstGeom prst="rect">
            <a:avLst/>
          </a:prstGeom>
        </p:spPr>
        <p:style>
          <a:lnRef idx="1">
            <a:schemeClr val="accent3"/>
          </a:lnRef>
          <a:fillRef idx="2">
            <a:schemeClr val="accent3"/>
          </a:fillRef>
          <a:effectRef idx="1">
            <a:schemeClr val="accent3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912031"/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Фактические расходы за 2023 год </a:t>
            </a:r>
            <a:r>
              <a:rPr lang="ru-RU" b="1" kern="0" smtClean="0">
                <a:solidFill>
                  <a:srgbClr val="000000"/>
                </a:solidFill>
                <a:cs typeface="Aharoni" panose="02010803020104030203" pitchFamily="2" charset="-79"/>
              </a:rPr>
              <a:t>составили 941 или 98,1% </a:t>
            </a:r>
            <a:r>
              <a:rPr lang="ru-RU" b="1" kern="0" dirty="0" smtClean="0">
                <a:solidFill>
                  <a:srgbClr val="000000"/>
                </a:solidFill>
                <a:cs typeface="Aharoni" panose="02010803020104030203" pitchFamily="2" charset="-79"/>
              </a:rPr>
              <a:t>от плана</a:t>
            </a:r>
            <a:endParaRPr lang="ru-RU" b="1" kern="0" dirty="0">
              <a:solidFill>
                <a:srgbClr val="000000"/>
              </a:solidFill>
              <a:cs typeface="Aharoni" panose="02010803020104030203" pitchFamily="2" charset="-79"/>
            </a:endParaRPr>
          </a:p>
        </p:txBody>
      </p:sp>
    </p:spTree>
    <p:extLst>
      <p:ext uri="{BB962C8B-B14F-4D97-AF65-F5344CB8AC3E}">
        <p14:creationId xmlns:p14="http://schemas.microsoft.com/office/powerpoint/2010/main" val="70065204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7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0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0" y="0"/>
            <a:ext cx="8388424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МУНИЦИПАЛЬНАЯ ПРОГРАММА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«ЭНЕРГОСБЕРЕЖЕНИЕ И ПОВЫШЕНИЕ ЭНЕРГЕТИЧЕСКОЙ ЭФФЕКТИВНОСТИ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0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В ГОРОДЕ КОМСОМОЛЬСКЕ-НА-АМУРЕ»</a:t>
            </a:r>
          </a:p>
        </p:txBody>
      </p:sp>
      <p:graphicFrame>
        <p:nvGraphicFramePr>
          <p:cNvPr id="6" name="Таблица 5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3045468683"/>
              </p:ext>
            </p:extLst>
          </p:nvPr>
        </p:nvGraphicFramePr>
        <p:xfrm>
          <a:off x="107504" y="1916832"/>
          <a:ext cx="8856984" cy="4819646"/>
        </p:xfrm>
        <a:graphic>
          <a:graphicData uri="http://schemas.openxmlformats.org/drawingml/2006/table">
            <a:tbl>
              <a:tblPr/>
              <a:tblGrid>
                <a:gridCol w="463861"/>
                <a:gridCol w="5895001"/>
                <a:gridCol w="757006"/>
                <a:gridCol w="908409"/>
                <a:gridCol w="832707"/>
              </a:tblGrid>
              <a:tr h="298362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№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п/п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Значения основных показателей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 изм.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2023 год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 </a:t>
                      </a: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(План)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8" marR="93608" marT="38303" marB="38303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2023 </a:t>
                      </a:r>
                      <a:r>
                        <a:rPr kumimoji="0" lang="ru-RU" altLang="ru-RU" sz="12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год 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2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</a:rPr>
                        <a:t>(Факт)</a:t>
                      </a:r>
                      <a:endParaRPr kumimoji="0" lang="ru-RU" altLang="ru-RU" sz="12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</a:endParaRPr>
                    </a:p>
                  </a:txBody>
                  <a:tcPr marL="93614" marR="93614" marT="38309" marB="38309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22572"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827088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235075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43063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Количество квартир муниципального жилого фонда, в которых установлены приборы учета (в отчётном году)</a:t>
                      </a: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шт.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342900" indent="-342900" algn="l" defTabSz="685256" rtl="0" eaLnBrk="0" latinLnBrk="0" hangingPunct="0">
                        <a:spcBef>
                          <a:spcPct val="20000"/>
                        </a:spcBef>
                        <a:defRPr sz="28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1pPr>
                      <a:lvl2pPr marL="742950" indent="-285750" algn="l" defTabSz="685256" rtl="0" eaLnBrk="0" latinLnBrk="0" hangingPunct="0">
                        <a:spcBef>
                          <a:spcPct val="20000"/>
                        </a:spcBef>
                        <a:defRPr sz="2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2pPr>
                      <a:lvl3pPr marL="1143000" indent="-228600" algn="l" defTabSz="685256" rtl="0" eaLnBrk="0" latinLnBrk="0" hangingPunct="0">
                        <a:spcBef>
                          <a:spcPct val="20000"/>
                        </a:spcBef>
                        <a:defRPr sz="20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3pPr>
                      <a:lvl4pPr marL="16002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4pPr>
                      <a:lvl5pPr marL="2057400" indent="-228600" algn="l" defTabSz="685256" rtl="0" eaLnBrk="0" latinLnBrk="0" hangingPunct="0">
                        <a:spcBef>
                          <a:spcPct val="20000"/>
                        </a:spcBef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5pPr>
                      <a:lvl6pPr marL="25146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6pPr>
                      <a:lvl7pPr marL="29718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7pPr>
                      <a:lvl8pPr marL="34290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8pPr>
                      <a:lvl9pPr marL="3886200" indent="-228600" algn="l" defTabSz="685256" rtl="0" eaLnBrk="0" fontAlgn="base" latinLnBrk="0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defRPr sz="1400" kern="1200">
                          <a:solidFill>
                            <a:schemeClr val="tx1"/>
                          </a:solidFill>
                          <a:latin typeface="Arial" pitchFamily="34" charset="0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59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601673"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2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Компенсация организациям убытков, связанных с применением регулируемых цен (тарифов) на тепловую энергию, поставляемую населению</a:t>
                      </a: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225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3</a:t>
                      </a: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Возмещение затрат, связанных с выполнением работ по капитальному ремонту основных средств муниципальных предприятий</a:t>
                      </a: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%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>
                      <a:lvl1pPr marL="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1pPr>
                      <a:lvl2pPr marL="34261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2pPr>
                      <a:lvl3pPr marL="685256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3pPr>
                      <a:lvl4pPr marL="102788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4pPr>
                      <a:lvl5pPr marL="1370512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5pPr>
                      <a:lvl6pPr marL="1713155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6pPr>
                      <a:lvl7pPr marL="2055767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7pPr>
                      <a:lvl8pPr marL="2398380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8pPr>
                      <a:lvl9pPr marL="2740994" algn="l" defTabSz="685256" rtl="0" eaLnBrk="1" latinLnBrk="0" hangingPunct="1">
                        <a:defRPr sz="1400" kern="1200">
                          <a:solidFill>
                            <a:schemeClr val="tx1"/>
                          </a:solidFill>
                          <a:latin typeface="Calibri"/>
                        </a:defRPr>
                      </a:lvl9pPr>
                    </a:lstStyle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225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4.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транспортных средств, использующих альтернативные виды моторного топлива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17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16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422572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5.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Количество объектов использующих в качестве источников энергии вторичные энергетические ресурсы и возобновляемые источники энергии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ед.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20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74127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6.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Публикация разъяснительных материалов по проведению мероприятий по энергоснабжению, повышению энергетической эффективности и сокращению потерь энергетических ресурсов  на официальном сайте органов местного самоуправления г. Комсомольска-на-Амуре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да=1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нет=0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  <a:tr h="571234"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</a:rPr>
                        <a:t>7.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0" marR="0" lvl="0" indent="0" algn="just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0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anose="02020603050405020304" pitchFamily="18" charset="0"/>
                          <a:cs typeface="Times New Roman" panose="02020603050405020304" pitchFamily="18" charset="0"/>
                        </a:rPr>
                        <a:t>Утверждение разработанной схемы теплоснабжения города</a:t>
                      </a:r>
                      <a:endParaRPr kumimoji="0" lang="ru-RU" altLang="ru-RU" sz="1400" b="0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anose="02020603050405020304" pitchFamily="18" charset="0"/>
                        <a:cs typeface="Times New Roman" panose="02020603050405020304" pitchFamily="18" charset="0"/>
                      </a:endParaRPr>
                    </a:p>
                  </a:txBody>
                  <a:tcPr marL="93607" marR="93607" marT="38342" marB="38342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5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5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5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lin ang="2700000" scaled="1"/>
                      <a:tileRect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да=1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нет=0</a:t>
                      </a:r>
                    </a:p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  <a:defRPr/>
                      </a:pP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4">
                            <a:lumMod val="60000"/>
                            <a:lumOff val="40000"/>
                            <a:shade val="30000"/>
                            <a:satMod val="115000"/>
                          </a:schemeClr>
                        </a:gs>
                        <a:gs pos="50000">
                          <a:schemeClr val="accent4">
                            <a:lumMod val="60000"/>
                            <a:lumOff val="40000"/>
                            <a:shade val="67500"/>
                            <a:satMod val="115000"/>
                          </a:schemeClr>
                        </a:gs>
                        <a:gs pos="100000">
                          <a:schemeClr val="accent4">
                            <a:lumMod val="60000"/>
                            <a:lumOff val="40000"/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l="100000" t="100000"/>
                      </a:path>
                      <a:tileRect r="-100000" b="-100000"/>
                    </a:gradFill>
                  </a:tcPr>
                </a:tc>
                <a:tc>
                  <a:txBody>
                    <a:bodyPr/>
                    <a:lstStyle/>
                    <a:p>
                      <a:pPr marL="342900" marR="0" lvl="0" indent="-342900" algn="ctr" defTabSz="914400" rtl="0" eaLnBrk="0" fontAlgn="base" latinLnBrk="0" hangingPunct="0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Tx/>
                        <a:buNone/>
                        <a:tabLst/>
                      </a:pPr>
                      <a:r>
                        <a:rPr kumimoji="0" lang="ru-RU" altLang="ru-RU" sz="14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Times New Roman" pitchFamily="18" charset="0"/>
                          <a:cs typeface="Times New Roman" pitchFamily="18" charset="0"/>
                        </a:rPr>
                        <a:t>1</a:t>
                      </a:r>
                      <a:endParaRPr kumimoji="0" lang="ru-RU" altLang="ru-RU" sz="14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Times New Roman" pitchFamily="18" charset="0"/>
                        <a:cs typeface="Times New Roman" pitchFamily="18" charset="0"/>
                      </a:endParaRPr>
                    </a:p>
                  </a:txBody>
                  <a:tcPr marL="93607" marR="93607" marT="38342" marB="38342" anchor="ctr" horzOverflow="overflow">
                    <a:lnL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rgbClr val="000000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gradFill flip="none" rotWithShape="1">
                      <a:gsLst>
                        <a:gs pos="0">
                          <a:schemeClr val="accent3">
                            <a:shade val="30000"/>
                            <a:satMod val="115000"/>
                          </a:schemeClr>
                        </a:gs>
                        <a:gs pos="50000">
                          <a:schemeClr val="accent3">
                            <a:shade val="67500"/>
                            <a:satMod val="115000"/>
                          </a:schemeClr>
                        </a:gs>
                        <a:gs pos="100000">
                          <a:schemeClr val="accent3">
                            <a:shade val="100000"/>
                            <a:satMod val="115000"/>
                          </a:schemeClr>
                        </a:gs>
                      </a:gsLst>
                      <a:path path="circle">
                        <a:fillToRect t="100000" r="100000"/>
                      </a:path>
                      <a:tileRect l="-100000" b="-100000"/>
                    </a:gradFill>
                  </a:tcPr>
                </a:tc>
              </a:tr>
            </a:tbl>
          </a:graphicData>
        </a:graphic>
      </p:graphicFrame>
      <p:pic>
        <p:nvPicPr>
          <p:cNvPr id="8" name="Рисунок 7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203848" y="1015663"/>
            <a:ext cx="2088232" cy="806884"/>
          </a:xfrm>
          <a:prstGeom prst="rect">
            <a:avLst/>
          </a:prstGeom>
          <a:ln>
            <a:noFill/>
          </a:ln>
          <a:effectLst>
            <a:outerShdw blurRad="292100" dist="139700" dir="2700000" algn="tl" rotWithShape="0">
              <a:srgbClr val="333333">
                <a:alpha val="65000"/>
              </a:srgbClr>
            </a:outerShdw>
          </a:effectLst>
        </p:spPr>
      </p:pic>
      <p:pic>
        <p:nvPicPr>
          <p:cNvPr id="9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66108" y="0"/>
            <a:ext cx="777892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07504" y="653582"/>
            <a:ext cx="936104" cy="116896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717603979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4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539552" y="116632"/>
            <a:ext cx="8928992" cy="1200329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ПУБЛИЧНЫЕ СЛУШАНИЯ ПО ОТЧЁТУ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ОБ ИСПОЛНЕНИИ МЕСТНОГО БЮДЖЕТА </a:t>
            </a:r>
          </a:p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ЗА </a:t>
            </a:r>
            <a:r>
              <a:rPr lang="ru-RU" altLang="ru-RU" sz="2400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2023 </a:t>
            </a:r>
            <a:r>
              <a:rPr lang="ru-RU" altLang="ru-RU" sz="2400" b="1" dirty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ГОД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5" y="96631"/>
            <a:ext cx="1618068" cy="1107633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2813"/>
            <a:ext cx="827584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604" y="1768023"/>
            <a:ext cx="2698187" cy="240353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2699792" y="1815627"/>
            <a:ext cx="6264696" cy="2308324"/>
          </a:xfrm>
          <a:prstGeom prst="rect">
            <a:avLst/>
          </a:prstGeom>
        </p:spPr>
        <p:style>
          <a:lnRef idx="3">
            <a:schemeClr val="lt1"/>
          </a:lnRef>
          <a:fillRef idx="1">
            <a:schemeClr val="accent2"/>
          </a:fillRef>
          <a:effectRef idx="1">
            <a:schemeClr val="accent2"/>
          </a:effectRef>
          <a:fontRef idx="minor">
            <a:schemeClr val="lt1"/>
          </a:fontRef>
        </p:style>
        <p:txBody>
          <a:bodyPr wrap="square">
            <a:spAutoFit/>
          </a:bodyPr>
          <a:lstStyle/>
          <a:p>
            <a:pPr algn="just" defTabSz="862493">
              <a:spcBef>
                <a:spcPct val="0"/>
              </a:spcBef>
              <a:defRPr/>
            </a:pPr>
            <a:r>
              <a:rPr lang="ru-RU" altLang="ru-RU" i="1" dirty="0">
                <a:solidFill>
                  <a:schemeClr val="bg1"/>
                </a:solidFill>
              </a:rPr>
              <a:t>В соответствии с  постановлением главы города Комсомольска-на-Амуре </a:t>
            </a:r>
            <a:r>
              <a:rPr lang="ru-RU" altLang="ru-RU" b="1" i="1" dirty="0">
                <a:solidFill>
                  <a:schemeClr val="bg1"/>
                </a:solidFill>
              </a:rPr>
              <a:t>от </a:t>
            </a:r>
            <a:r>
              <a:rPr lang="ru-RU" altLang="ru-RU" b="1" i="1" dirty="0" smtClean="0">
                <a:solidFill>
                  <a:schemeClr val="bg1"/>
                </a:solidFill>
              </a:rPr>
              <a:t>4 апреля 2024 </a:t>
            </a:r>
            <a:r>
              <a:rPr lang="ru-RU" altLang="ru-RU" b="1" i="1" dirty="0">
                <a:solidFill>
                  <a:schemeClr val="bg1"/>
                </a:solidFill>
              </a:rPr>
              <a:t>года № </a:t>
            </a:r>
            <a:r>
              <a:rPr lang="ru-RU" altLang="ru-RU" b="1" i="1" dirty="0" smtClean="0">
                <a:solidFill>
                  <a:schemeClr val="bg1"/>
                </a:solidFill>
              </a:rPr>
              <a:t>52</a:t>
            </a:r>
            <a:r>
              <a:rPr lang="ru-RU" altLang="ru-RU" i="1" dirty="0" smtClean="0">
                <a:solidFill>
                  <a:schemeClr val="bg1"/>
                </a:solidFill>
              </a:rPr>
              <a:t> </a:t>
            </a:r>
            <a:r>
              <a:rPr lang="ru-RU" altLang="ru-RU" i="1" dirty="0">
                <a:solidFill>
                  <a:schemeClr val="bg1"/>
                </a:solidFill>
              </a:rPr>
              <a:t>«О назначении публичных слушаний по отчету об исполнении </a:t>
            </a:r>
            <a:r>
              <a:rPr lang="ru-RU" altLang="ru-RU" i="1" dirty="0" smtClean="0">
                <a:solidFill>
                  <a:schemeClr val="bg1"/>
                </a:solidFill>
              </a:rPr>
              <a:t>бюджета Комсомольска-на-Амуре </a:t>
            </a:r>
            <a:r>
              <a:rPr lang="ru-RU" altLang="ru-RU" i="1" dirty="0">
                <a:solidFill>
                  <a:schemeClr val="bg1"/>
                </a:solidFill>
              </a:rPr>
              <a:t>за </a:t>
            </a:r>
            <a:r>
              <a:rPr lang="ru-RU" altLang="ru-RU" i="1" dirty="0" smtClean="0">
                <a:solidFill>
                  <a:schemeClr val="bg1"/>
                </a:solidFill>
              </a:rPr>
              <a:t>2023 </a:t>
            </a:r>
            <a:r>
              <a:rPr lang="ru-RU" altLang="ru-RU" i="1" dirty="0">
                <a:solidFill>
                  <a:schemeClr val="bg1"/>
                </a:solidFill>
              </a:rPr>
              <a:t>год», </a:t>
            </a:r>
            <a:r>
              <a:rPr lang="ru-RU" altLang="ru-RU" b="1" i="1" u="sng" dirty="0">
                <a:solidFill>
                  <a:schemeClr val="bg1"/>
                </a:solidFill>
              </a:rPr>
              <a:t>с </a:t>
            </a:r>
            <a:r>
              <a:rPr lang="ru-RU" altLang="ru-RU" b="1" i="1" u="sng" dirty="0" smtClean="0">
                <a:solidFill>
                  <a:schemeClr val="bg1"/>
                </a:solidFill>
              </a:rPr>
              <a:t>5 апреля 2024 </a:t>
            </a:r>
            <a:r>
              <a:rPr lang="ru-RU" altLang="ru-RU" b="1" i="1" u="sng" dirty="0">
                <a:solidFill>
                  <a:schemeClr val="bg1"/>
                </a:solidFill>
              </a:rPr>
              <a:t>года по </a:t>
            </a:r>
            <a:r>
              <a:rPr lang="ru-RU" altLang="ru-RU" b="1" i="1" u="sng" dirty="0" smtClean="0">
                <a:solidFill>
                  <a:schemeClr val="bg1"/>
                </a:solidFill>
              </a:rPr>
              <a:t>19 апреля 2024 </a:t>
            </a:r>
            <a:r>
              <a:rPr lang="ru-RU" altLang="ru-RU" b="1" i="1" u="sng" dirty="0">
                <a:solidFill>
                  <a:schemeClr val="bg1"/>
                </a:solidFill>
              </a:rPr>
              <a:t>года </a:t>
            </a:r>
            <a:r>
              <a:rPr lang="ru-RU" altLang="ru-RU" i="1" dirty="0">
                <a:solidFill>
                  <a:schemeClr val="bg1"/>
                </a:solidFill>
              </a:rPr>
              <a:t>проводились публичные слушания по проекту решения Комсомольской-на-Амуре городской Думы «Об исполнении местного бюджета за </a:t>
            </a:r>
            <a:r>
              <a:rPr lang="ru-RU" altLang="ru-RU" i="1" dirty="0" smtClean="0">
                <a:solidFill>
                  <a:schemeClr val="bg1"/>
                </a:solidFill>
              </a:rPr>
              <a:t>2023 </a:t>
            </a:r>
            <a:r>
              <a:rPr lang="ru-RU" altLang="ru-RU" i="1" dirty="0">
                <a:solidFill>
                  <a:schemeClr val="bg1"/>
                </a:solidFill>
              </a:rPr>
              <a:t>год».</a:t>
            </a:r>
          </a:p>
        </p:txBody>
      </p:sp>
      <p:sp>
        <p:nvSpPr>
          <p:cNvPr id="9" name="Прямоугольник 8"/>
          <p:cNvSpPr/>
          <p:nvPr/>
        </p:nvSpPr>
        <p:spPr>
          <a:xfrm>
            <a:off x="107504" y="4221088"/>
            <a:ext cx="8928991" cy="2554545"/>
          </a:xfrm>
          <a:prstGeom prst="rect">
            <a:avLst/>
          </a:prstGeom>
        </p:spPr>
        <p:style>
          <a:lnRef idx="2">
            <a:schemeClr val="accent1"/>
          </a:lnRef>
          <a:fillRef idx="1">
            <a:schemeClr val="lt1"/>
          </a:fillRef>
          <a:effectRef idx="0">
            <a:schemeClr val="accent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862493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002060"/>
                </a:solidFill>
              </a:rPr>
              <a:t>В соответствии с решением Комсомольской-на-Амуре городской Думы от 6 ноября 2019 года № 114 «Об утверждении порядка организации и проведения публичных слушаний, общественных обсуждений на территории города Комсомольска-на-Амуре», в течение </a:t>
            </a:r>
            <a:r>
              <a:rPr lang="ru-RU" altLang="ru-RU" sz="1600" b="1" u="sng" dirty="0">
                <a:solidFill>
                  <a:srgbClr val="002060"/>
                </a:solidFill>
              </a:rPr>
              <a:t>15 дней</a:t>
            </a:r>
            <a:r>
              <a:rPr lang="ru-RU" altLang="ru-RU" sz="1600" b="1" dirty="0">
                <a:solidFill>
                  <a:srgbClr val="002060"/>
                </a:solidFill>
              </a:rPr>
              <a:t> со дня опубликования проекта решения Комсомольской-на-Амуре городской Думы «Об исполнении местного бюджета за 2022 год» в газете «Дальневосточный Комсомольск», от населения принимались предложения и замечания по двум заранее  утвержденным формам:</a:t>
            </a:r>
          </a:p>
          <a:p>
            <a:pPr algn="just" defTabSz="862493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002060"/>
                </a:solidFill>
              </a:rPr>
              <a:t>           </a:t>
            </a:r>
            <a:r>
              <a:rPr lang="ru-RU" altLang="ru-RU" sz="1600" b="1" i="1" u="sng" dirty="0">
                <a:solidFill>
                  <a:srgbClr val="002060"/>
                </a:solidFill>
              </a:rPr>
              <a:t>в письменном виде</a:t>
            </a:r>
            <a:r>
              <a:rPr lang="ru-RU" altLang="ru-RU" sz="1600" b="1" dirty="0">
                <a:solidFill>
                  <a:srgbClr val="002060"/>
                </a:solidFill>
              </a:rPr>
              <a:t> – в Финансовом управлении администрации города Комсомольска-на-Амуре  Хабаровского края (ул. Кирова, д. 41), 6 этаж, кабинет № 2, с 9:00 до 18:00;</a:t>
            </a:r>
          </a:p>
          <a:p>
            <a:pPr algn="just" defTabSz="862493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rgbClr val="002060"/>
                </a:solidFill>
              </a:rPr>
              <a:t>           </a:t>
            </a:r>
            <a:r>
              <a:rPr lang="ru-RU" altLang="ru-RU" sz="1600" b="1" i="1" u="sng" dirty="0">
                <a:solidFill>
                  <a:srgbClr val="002060"/>
                </a:solidFill>
              </a:rPr>
              <a:t>в электронном формате</a:t>
            </a:r>
            <a:r>
              <a:rPr lang="ru-RU" altLang="ru-RU" sz="1600" b="1" i="1" dirty="0">
                <a:solidFill>
                  <a:srgbClr val="002060"/>
                </a:solidFill>
              </a:rPr>
              <a:t> – </a:t>
            </a:r>
            <a:r>
              <a:rPr lang="ru-RU" altLang="ru-RU" sz="1600" b="1" dirty="0">
                <a:solidFill>
                  <a:srgbClr val="002060"/>
                </a:solidFill>
              </a:rPr>
              <a:t>по адресу: </a:t>
            </a:r>
            <a:r>
              <a:rPr lang="en-US" altLang="ru-RU" sz="1600" b="1" u="sng" dirty="0" err="1">
                <a:solidFill>
                  <a:srgbClr val="002060"/>
                </a:solidFill>
                <a:hlinkClick r:id="rId6"/>
              </a:rPr>
              <a:t>gorfo</a:t>
            </a:r>
            <a:r>
              <a:rPr lang="ru-RU" altLang="ru-RU" sz="1600" b="1" u="sng" dirty="0">
                <a:solidFill>
                  <a:srgbClr val="002060"/>
                </a:solidFill>
                <a:hlinkClick r:id="rId6"/>
              </a:rPr>
              <a:t>1@</a:t>
            </a:r>
            <a:r>
              <a:rPr lang="en-US" altLang="ru-RU" sz="1600" b="1" u="sng" dirty="0" err="1">
                <a:solidFill>
                  <a:srgbClr val="002060"/>
                </a:solidFill>
                <a:hlinkClick r:id="rId6"/>
              </a:rPr>
              <a:t>yandex</a:t>
            </a:r>
            <a:r>
              <a:rPr lang="ru-RU" altLang="ru-RU" sz="1600" b="1" u="sng" dirty="0">
                <a:solidFill>
                  <a:srgbClr val="002060"/>
                </a:solidFill>
                <a:hlinkClick r:id="rId6"/>
              </a:rPr>
              <a:t>.</a:t>
            </a:r>
            <a:r>
              <a:rPr lang="en-US" altLang="ru-RU" sz="1600" b="1" u="sng" dirty="0" err="1">
                <a:solidFill>
                  <a:srgbClr val="002060"/>
                </a:solidFill>
                <a:hlinkClick r:id="rId6"/>
              </a:rPr>
              <a:t>ru</a:t>
            </a:r>
            <a:r>
              <a:rPr lang="ru-RU" altLang="ru-RU" sz="1600" b="1" u="sng" dirty="0" smtClean="0">
                <a:solidFill>
                  <a:srgbClr val="002060"/>
                </a:solidFill>
              </a:rPr>
              <a:t>.</a:t>
            </a:r>
          </a:p>
          <a:p>
            <a:pPr algn="just" defTabSz="862493">
              <a:spcBef>
                <a:spcPct val="0"/>
              </a:spcBef>
              <a:defRPr/>
            </a:pPr>
            <a:endParaRPr lang="ru-RU" sz="1600" b="1" dirty="0">
              <a:solidFill>
                <a:srgbClr val="002060"/>
              </a:solidFill>
            </a:endParaRPr>
          </a:p>
        </p:txBody>
      </p:sp>
    </p:spTree>
    <p:extLst>
      <p:ext uri="{BB962C8B-B14F-4D97-AF65-F5344CB8AC3E}">
        <p14:creationId xmlns:p14="http://schemas.microsoft.com/office/powerpoint/2010/main" val="310144601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7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4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324544" y="116632"/>
            <a:ext cx="9793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ПОВЫШЕНИЕ ФИНАНСОВОЙ ГРАМОТНОСТИ НАСЕЛЕНИЯ</a:t>
            </a:r>
            <a:endParaRPr lang="ru-RU" altLang="ru-RU" sz="2400" b="1" dirty="0">
              <a:solidFill>
                <a:srgbClr val="92D050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2813"/>
            <a:ext cx="827584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56177" y="635496"/>
            <a:ext cx="2592288" cy="1971774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16" name="Прямоугольник 15"/>
          <p:cNvSpPr/>
          <p:nvPr/>
        </p:nvSpPr>
        <p:spPr>
          <a:xfrm>
            <a:off x="192070" y="2840358"/>
            <a:ext cx="8759860" cy="3046988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/>
            <a:r>
              <a:rPr lang="ru-RU" sz="1600" dirty="0" smtClean="0">
                <a:latin typeface="Arial Black" panose="020B0A04020102020204" pitchFamily="34" charset="0"/>
              </a:rPr>
              <a:t>В течение 2023 года на </a:t>
            </a:r>
            <a:r>
              <a:rPr lang="ru-RU" sz="1600" dirty="0">
                <a:latin typeface="Arial Black" panose="020B0A04020102020204" pitchFamily="34" charset="0"/>
              </a:rPr>
              <a:t>постоянной основе осуществлялось содействие участникам реализации Региональной программы Хабаровского края «Повышение финансовой грамотности населения Хабаровского края на период до 2023 года». </a:t>
            </a:r>
            <a:endParaRPr lang="ru-RU" sz="1600" dirty="0" smtClean="0">
              <a:latin typeface="Arial Black" panose="020B0A04020102020204" pitchFamily="34" charset="0"/>
            </a:endParaRPr>
          </a:p>
          <a:p>
            <a:pPr algn="just"/>
            <a:r>
              <a:rPr lang="ru-RU" sz="1600" dirty="0" smtClean="0">
                <a:latin typeface="Arial Black" panose="020B0A04020102020204" pitchFamily="34" charset="0"/>
              </a:rPr>
              <a:t>Участие </a:t>
            </a:r>
            <a:r>
              <a:rPr lang="ru-RU" sz="1600" dirty="0">
                <a:latin typeface="Arial Black" panose="020B0A04020102020204" pitchFamily="34" charset="0"/>
              </a:rPr>
              <a:t>в мероприятиях по повышению финансовой грамотности принимали работники органов местного самоуправления и муниципальных учреждений, а также члены их семей</a:t>
            </a:r>
            <a:r>
              <a:rPr lang="ru-RU" sz="1600" dirty="0" smtClean="0">
                <a:latin typeface="Arial Black" panose="020B0A04020102020204" pitchFamily="34" charset="0"/>
              </a:rPr>
              <a:t>.</a:t>
            </a:r>
          </a:p>
          <a:p>
            <a:pPr algn="just"/>
            <a:r>
              <a:rPr lang="ru-RU" sz="1600" dirty="0">
                <a:latin typeface="Arial Black" panose="020B0A04020102020204" pitchFamily="34" charset="0"/>
              </a:rPr>
              <a:t>На официальном сайте органов местного самоуправления регулярно размещалась информация Отделения Банка России о проведении онлайн-занятий, прохождении опросов по финансовой грамотности, также размещены информационные материалы в социальных сетях «Одноклассники», «</a:t>
            </a:r>
            <a:r>
              <a:rPr lang="ru-RU" sz="1600" dirty="0" err="1">
                <a:latin typeface="Arial Black" panose="020B0A04020102020204" pitchFamily="34" charset="0"/>
              </a:rPr>
              <a:t>ВКонтакте</a:t>
            </a:r>
            <a:r>
              <a:rPr lang="ru-RU" sz="1600" dirty="0" smtClean="0">
                <a:latin typeface="Arial Black" panose="020B0A04020102020204" pitchFamily="34" charset="0"/>
              </a:rPr>
              <a:t>».</a:t>
            </a:r>
            <a:endParaRPr lang="ru-RU" sz="1600" dirty="0">
              <a:latin typeface="Arial Black" panose="020B0A04020102020204" pitchFamily="34" charset="0"/>
            </a:endParaRPr>
          </a:p>
        </p:txBody>
      </p:sp>
      <p:pic>
        <p:nvPicPr>
          <p:cNvPr id="9" name="Рисунок 8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2987824" y="692696"/>
            <a:ext cx="2592288" cy="18573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745090" y="710425"/>
            <a:ext cx="2762250" cy="1947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629400290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0"/>
            <a:ext cx="9214034" cy="6858000"/>
          </a:xfrm>
        </p:spPr>
      </p:pic>
      <p:sp>
        <p:nvSpPr>
          <p:cNvPr id="3" name="Прямоугольник 2"/>
          <p:cNvSpPr/>
          <p:nvPr/>
        </p:nvSpPr>
        <p:spPr>
          <a:xfrm>
            <a:off x="1331640" y="332656"/>
            <a:ext cx="7344816" cy="830997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095">
              <a:spcBef>
                <a:spcPct val="0"/>
              </a:spcBef>
              <a:defRPr/>
            </a:pPr>
            <a:r>
              <a:rPr lang="ru-RU" altLang="ru-RU" sz="2400" b="1" i="1" dirty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КАК ГРАЖДАНИН УЧАСТВУЕТ В ФОРМИРОВАНИИ БЮДЖЕТА?</a:t>
            </a:r>
          </a:p>
        </p:txBody>
      </p:sp>
      <p:pic>
        <p:nvPicPr>
          <p:cNvPr id="6" name="Рисунок 5"/>
          <p:cNvPicPr>
            <a:picLocks noChangeAspect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79512" y="833632"/>
            <a:ext cx="2857500" cy="1671637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7" name="Рисунок 6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275238" y="833632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sp>
        <p:nvSpPr>
          <p:cNvPr id="8" name="Прямоугольник 7"/>
          <p:cNvSpPr/>
          <p:nvPr/>
        </p:nvSpPr>
        <p:spPr>
          <a:xfrm>
            <a:off x="3491880" y="1998497"/>
            <a:ext cx="2232248" cy="400110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sz="2000" b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</a:rPr>
              <a:t>ГРАЖДАНИН</a:t>
            </a:r>
            <a:endParaRPr lang="ru-RU" sz="2000" b="1" dirty="0"/>
          </a:p>
        </p:txBody>
      </p:sp>
      <p:sp>
        <p:nvSpPr>
          <p:cNvPr id="10" name="Стрелка вниз 9"/>
          <p:cNvSpPr/>
          <p:nvPr/>
        </p:nvSpPr>
        <p:spPr>
          <a:xfrm rot="2666520">
            <a:off x="3079441" y="2421704"/>
            <a:ext cx="409228" cy="840238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1" name="Стрелка вниз 10"/>
          <p:cNvSpPr/>
          <p:nvPr/>
        </p:nvSpPr>
        <p:spPr>
          <a:xfrm rot="18981507">
            <a:off x="5714113" y="2426788"/>
            <a:ext cx="360040" cy="830067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2" name="Прямоугольник 11"/>
          <p:cNvSpPr/>
          <p:nvPr/>
        </p:nvSpPr>
        <p:spPr>
          <a:xfrm rot="10800000" flipV="1">
            <a:off x="899589" y="3270581"/>
            <a:ext cx="3024337" cy="369332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НАЛОГОПЛАТЕЛЬЩИК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3" name="Прямоугольник 12"/>
          <p:cNvSpPr/>
          <p:nvPr/>
        </p:nvSpPr>
        <p:spPr>
          <a:xfrm flipH="1">
            <a:off x="4930973" y="3270581"/>
            <a:ext cx="3890565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 smtClean="0">
                <a:ln w="12700">
                  <a:solidFill>
                    <a:schemeClr val="tx2">
                      <a:satMod val="155000"/>
                    </a:schemeClr>
                  </a:solidFill>
                  <a:prstDash val="solid"/>
                </a:ln>
                <a:solidFill>
                  <a:schemeClr val="tx1"/>
                </a:solidFill>
                <a:effectLst>
                  <a:outerShdw blurRad="41275" dist="20320" dir="1800000" algn="tl" rotWithShape="0">
                    <a:srgbClr val="000000">
                      <a:alpha val="40000"/>
                    </a:srgbClr>
                  </a:outerShdw>
                </a:effectLst>
                <a:latin typeface="Calibri" panose="020F0502020204030204" pitchFamily="34" charset="0"/>
              </a:rPr>
              <a:t>ПОЛУЧАТЕЛЬ СОЦИАЛЬНЫХ ГАРАНТИЙ</a:t>
            </a:r>
            <a:endParaRPr lang="ru-RU" b="1" dirty="0">
              <a:ln w="12700">
                <a:solidFill>
                  <a:schemeClr val="tx2">
                    <a:satMod val="155000"/>
                  </a:schemeClr>
                </a:solidFill>
                <a:prstDash val="solid"/>
              </a:ln>
              <a:solidFill>
                <a:schemeClr val="tx1"/>
              </a:solidFill>
              <a:effectLst>
                <a:outerShdw blurRad="41275" dist="20320" dir="1800000" algn="tl" rotWithShape="0">
                  <a:srgbClr val="000000">
                    <a:alpha val="40000"/>
                  </a:srgbClr>
                </a:outerShdw>
              </a:effectLst>
            </a:endParaRPr>
          </a:p>
        </p:txBody>
      </p:sp>
      <p:sp>
        <p:nvSpPr>
          <p:cNvPr id="14" name="Стрелка вниз 13"/>
          <p:cNvSpPr/>
          <p:nvPr/>
        </p:nvSpPr>
        <p:spPr>
          <a:xfrm>
            <a:off x="2100198" y="3778222"/>
            <a:ext cx="625253" cy="101693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5" name="Стрелка вниз 14"/>
          <p:cNvSpPr/>
          <p:nvPr/>
        </p:nvSpPr>
        <p:spPr>
          <a:xfrm>
            <a:off x="6710119" y="4004056"/>
            <a:ext cx="504056" cy="565269"/>
          </a:xfrm>
          <a:prstGeom prst="downArrow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rtlCol="0" anchor="ctr"/>
          <a:lstStyle/>
          <a:p>
            <a:pPr algn="ctr"/>
            <a:endParaRPr lang="ru-RU"/>
          </a:p>
        </p:txBody>
      </p:sp>
      <p:sp>
        <p:nvSpPr>
          <p:cNvPr id="16" name="Прямоугольник 15"/>
          <p:cNvSpPr/>
          <p:nvPr/>
        </p:nvSpPr>
        <p:spPr>
          <a:xfrm>
            <a:off x="504612" y="4869160"/>
            <a:ext cx="3816423" cy="646331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 defTabSz="91309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Участвует в формировании</a:t>
            </a:r>
          </a:p>
          <a:p>
            <a:pPr algn="ctr" defTabSz="913095" fontAlgn="base">
              <a:spcBef>
                <a:spcPct val="0"/>
              </a:spcBef>
              <a:spcAft>
                <a:spcPct val="0"/>
              </a:spcAft>
              <a:buNone/>
            </a:pPr>
            <a:r>
              <a:rPr lang="ru-RU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u="sng" dirty="0">
                <a:solidFill>
                  <a:srgbClr val="000000"/>
                </a:solidFill>
              </a:rPr>
              <a:t>ДОХОДНОЙ ЧАСТИ</a:t>
            </a:r>
            <a:r>
              <a:rPr lang="ru-RU" altLang="ru-RU" b="1" dirty="0">
                <a:solidFill>
                  <a:srgbClr val="000000"/>
                </a:solidFill>
              </a:rPr>
              <a:t> бюджета</a:t>
            </a:r>
          </a:p>
        </p:txBody>
      </p:sp>
      <p:sp>
        <p:nvSpPr>
          <p:cNvPr id="17" name="Прямоугольник 16"/>
          <p:cNvSpPr/>
          <p:nvPr/>
        </p:nvSpPr>
        <p:spPr>
          <a:xfrm rot="10800000" flipH="1" flipV="1">
            <a:off x="5004045" y="4791635"/>
            <a:ext cx="3890567" cy="1754326"/>
          </a:xfrm>
          <a:prstGeom prst="rect">
            <a:avLst/>
          </a:prstGeom>
        </p:spPr>
        <p:style>
          <a:lnRef idx="1">
            <a:schemeClr val="dk1"/>
          </a:lnRef>
          <a:fillRef idx="2">
            <a:schemeClr val="dk1"/>
          </a:fillRef>
          <a:effectRef idx="1">
            <a:schemeClr val="dk1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r>
              <a:rPr lang="ru-RU" b="1" dirty="0"/>
              <a:t>Участвует в исполнении</a:t>
            </a:r>
          </a:p>
          <a:p>
            <a:r>
              <a:rPr lang="ru-RU" altLang="ru-RU" b="1" u="sng" dirty="0">
                <a:solidFill>
                  <a:srgbClr val="000000"/>
                </a:solidFill>
              </a:rPr>
              <a:t>РАСХОДНОЙ ЧАСТИ</a:t>
            </a:r>
            <a:r>
              <a:rPr lang="ru-RU" altLang="ru-RU" b="1" dirty="0">
                <a:solidFill>
                  <a:srgbClr val="000000"/>
                </a:solidFill>
              </a:rPr>
              <a:t> </a:t>
            </a:r>
            <a:r>
              <a:rPr lang="ru-RU" altLang="ru-RU" b="1" dirty="0" smtClean="0">
                <a:solidFill>
                  <a:srgbClr val="000000"/>
                </a:solidFill>
              </a:rPr>
              <a:t> </a:t>
            </a:r>
            <a:r>
              <a:rPr lang="ru-RU" b="1" dirty="0" smtClean="0"/>
              <a:t>бюджета пользуясь </a:t>
            </a:r>
            <a:r>
              <a:rPr lang="ru-RU" b="1" dirty="0"/>
              <a:t>социальными услугами в сфере образования, культуры, </a:t>
            </a:r>
            <a:r>
              <a:rPr lang="ru-RU" b="1" dirty="0" smtClean="0"/>
              <a:t>здравоохранения, выплатами и льготами</a:t>
            </a:r>
            <a:endParaRPr lang="ru-RU" b="1" dirty="0"/>
          </a:p>
        </p:txBody>
      </p:sp>
      <p:pic>
        <p:nvPicPr>
          <p:cNvPr id="18" name="Рисунок 17"/>
          <p:cNvPicPr>
            <a:picLocks noChangeAspect="1"/>
          </p:cNvPicPr>
          <p:nvPr/>
        </p:nvPicPr>
        <p:blipFill rotWithShape="1"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 l="2295" t="8148" r="29287" b="7449"/>
          <a:stretch/>
        </p:blipFill>
        <p:spPr>
          <a:xfrm>
            <a:off x="0" y="5515492"/>
            <a:ext cx="1608262" cy="1362338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3883097881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0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-9624"/>
            <a:ext cx="9214034" cy="6858000"/>
          </a:xfrm>
        </p:spPr>
      </p:pic>
      <p:sp>
        <p:nvSpPr>
          <p:cNvPr id="5" name="Прямоугольник 4"/>
          <p:cNvSpPr/>
          <p:nvPr/>
        </p:nvSpPr>
        <p:spPr>
          <a:xfrm>
            <a:off x="-324544" y="116632"/>
            <a:ext cx="9793088" cy="461665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722251">
              <a:spcBef>
                <a:spcPct val="0"/>
              </a:spcBef>
              <a:defRPr/>
            </a:pPr>
            <a:r>
              <a:rPr lang="ru-RU" altLang="ru-RU" sz="2400" b="1" dirty="0" smtClean="0">
                <a:solidFill>
                  <a:srgbClr val="92D050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ПОВЫШЕНИЕ ФИНАНСОВОЙ ГРАМОТНОСТИ НАСЕЛЕНИЯ</a:t>
            </a:r>
            <a:endParaRPr lang="ru-RU" altLang="ru-RU" sz="2400" b="1" dirty="0">
              <a:solidFill>
                <a:srgbClr val="92D050"/>
              </a:solidFill>
              <a:effectLst>
                <a:glow rad="127000">
                  <a:prstClr val="black"/>
                </a:glow>
              </a:effectLst>
              <a:cs typeface="Raleway" panose="020B0604020202020204" charset="0"/>
            </a:endParaRPr>
          </a:p>
        </p:txBody>
      </p:sp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316416" y="32813"/>
            <a:ext cx="827584" cy="98072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9" name="Прямоугольник 8"/>
          <p:cNvSpPr/>
          <p:nvPr/>
        </p:nvSpPr>
        <p:spPr>
          <a:xfrm>
            <a:off x="323528" y="3391739"/>
            <a:ext cx="8687852" cy="1692771"/>
          </a:xfrm>
          <a:prstGeom prst="rect">
            <a:avLst/>
          </a:prstGeom>
        </p:spPr>
        <p:style>
          <a:lnRef idx="1">
            <a:schemeClr val="accent5"/>
          </a:lnRef>
          <a:fillRef idx="2">
            <a:schemeClr val="accent5"/>
          </a:fillRef>
          <a:effectRef idx="1">
            <a:schemeClr val="accent5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just" defTabSz="862493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В </a:t>
            </a:r>
            <a:r>
              <a:rPr lang="ru-RU" altLang="ru-RU" sz="2000" b="1" dirty="0">
                <a:solidFill>
                  <a:srgbClr val="C00000"/>
                </a:solidFill>
              </a:rPr>
              <a:t>2023 </a:t>
            </a: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году Финансовым управлением администрации города Хабаровского края при участии помощника Губернатора по экономическим вопросам проведено семинар с муниципальными служащими по вопросу «Новые формы </a:t>
            </a:r>
            <a:r>
              <a:rPr lang="ru-RU" altLang="ru-RU" sz="1600" b="1" dirty="0" err="1">
                <a:solidFill>
                  <a:schemeClr val="tx1">
                    <a:lumMod val="95000"/>
                    <a:lumOff val="5000"/>
                  </a:schemeClr>
                </a:solidFill>
              </a:rPr>
              <a:t>кибермошенничества</a:t>
            </a: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».</a:t>
            </a:r>
          </a:p>
          <a:p>
            <a:pPr algn="just" defTabSz="862493">
              <a:spcBef>
                <a:spcPct val="0"/>
              </a:spcBef>
              <a:defRPr/>
            </a:pP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Финансовым управлением администрации города Комсомольска-на-Амуре Хабаровского края </a:t>
            </a:r>
            <a:r>
              <a:rPr lang="ru-RU" altLang="ru-RU" sz="1600" b="1" dirty="0" smtClean="0">
                <a:solidFill>
                  <a:schemeClr val="tx1">
                    <a:lumMod val="95000"/>
                    <a:lumOff val="5000"/>
                  </a:schemeClr>
                </a:solidFill>
              </a:rPr>
              <a:t>проведены  открытые уроки </a:t>
            </a:r>
            <a:r>
              <a:rPr lang="ru-RU" altLang="ru-RU" sz="1600" b="1" dirty="0">
                <a:solidFill>
                  <a:schemeClr val="tx1">
                    <a:lumMod val="95000"/>
                    <a:lumOff val="5000"/>
                  </a:schemeClr>
                </a:solidFill>
              </a:rPr>
              <a:t>по финансовой грамотности населения для школьников. </a:t>
            </a:r>
          </a:p>
          <a:p>
            <a:pPr algn="just" defTabSz="862493">
              <a:spcBef>
                <a:spcPct val="0"/>
              </a:spcBef>
              <a:defRPr/>
            </a:pPr>
            <a:endParaRPr lang="ru-RU" sz="1600" b="1" dirty="0">
              <a:solidFill>
                <a:schemeClr val="tx1">
                  <a:lumMod val="95000"/>
                  <a:lumOff val="5000"/>
                </a:schemeClr>
              </a:solidFill>
            </a:endParaRPr>
          </a:p>
        </p:txBody>
      </p:sp>
      <p:pic>
        <p:nvPicPr>
          <p:cNvPr id="10" name="Рисунок 9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2556792" y="1013541"/>
            <a:ext cx="2466975" cy="184785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1" name="Рисунок 10"/>
          <p:cNvPicPr>
            <a:picLocks noChangeAspect="1"/>
          </p:cNvPicPr>
          <p:nvPr/>
        </p:nvPicPr>
        <p:blipFill>
          <a:blip r:embed="rId5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5184068" y="836712"/>
            <a:ext cx="2556284" cy="2511222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3" name="Рисунок 12"/>
          <p:cNvPicPr>
            <a:picLocks noChangeAspect="1"/>
          </p:cNvPicPr>
          <p:nvPr/>
        </p:nvPicPr>
        <p:blipFill>
          <a:blip r:embed="rId6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431540" y="4982706"/>
            <a:ext cx="2671010" cy="181592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7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3322553" y="4982705"/>
            <a:ext cx="2586008" cy="191644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5" name="Рисунок 14"/>
          <p:cNvPicPr>
            <a:picLocks noChangeAspect="1"/>
          </p:cNvPicPr>
          <p:nvPr/>
        </p:nvPicPr>
        <p:blipFill>
          <a:blip r:embed="rId8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00192" y="5084510"/>
            <a:ext cx="2550828" cy="177349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3" name="Рисунок 2"/>
          <p:cNvPicPr>
            <a:picLocks noChangeAspect="1"/>
          </p:cNvPicPr>
          <p:nvPr/>
        </p:nvPicPr>
        <p:blipFill>
          <a:blip r:embed="rId9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1979712" y="836712"/>
            <a:ext cx="2592288" cy="2448271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</p:spTree>
    <p:extLst>
      <p:ext uri="{BB962C8B-B14F-4D97-AF65-F5344CB8AC3E}">
        <p14:creationId xmlns:p14="http://schemas.microsoft.com/office/powerpoint/2010/main" val="252758594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1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0" y="0"/>
            <a:ext cx="9214034" cy="6858000"/>
          </a:xfrm>
        </p:spPr>
      </p:pic>
      <p:pic>
        <p:nvPicPr>
          <p:cNvPr id="2050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16500" y="4408458"/>
            <a:ext cx="3968750" cy="2305050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pic>
        <p:nvPicPr>
          <p:cNvPr id="2051" name="Picture 3"/>
          <p:cNvPicPr>
            <a:picLocks noChangeAspect="1" noChangeArrowheads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5601460" y="4192434"/>
            <a:ext cx="2448272" cy="2737098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5" name="Прямоугольник 4"/>
          <p:cNvSpPr/>
          <p:nvPr/>
        </p:nvSpPr>
        <p:spPr>
          <a:xfrm>
            <a:off x="899592" y="332656"/>
            <a:ext cx="6912768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 defTabSz="910733">
              <a:spcBef>
                <a:spcPct val="0"/>
              </a:spcBef>
              <a:buClr>
                <a:prstClr val="white"/>
              </a:buClr>
              <a:defRPr/>
            </a:pPr>
            <a:r>
              <a:rPr lang="ru-RU" altLang="ru-RU" sz="2000" b="1" dirty="0">
                <a:solidFill>
                  <a:schemeClr val="accent3"/>
                </a:solidFill>
                <a:effectLst>
                  <a:glow rad="127000">
                    <a:prstClr val="black"/>
                  </a:glow>
                </a:effectLst>
                <a:cs typeface="Raleway" panose="020B0604020202020204" charset="0"/>
              </a:rPr>
              <a:t>УЧАСТИЕ ФИНАНСОВОГО УПРАВЛЕНИЯ АДМИНИСТРАЦИИ ГОРОДА КОМСОМОЛЬСКА-НА-АМУРЕ В КОНКУРСАХ СФЕРЕ УПРАВЛЕНИЯ МУНИЦИПАЛЬНЫМИ ФИНАНСАМИ</a:t>
            </a:r>
          </a:p>
        </p:txBody>
      </p:sp>
      <p:sp>
        <p:nvSpPr>
          <p:cNvPr id="6" name="Прямоугольник 5"/>
          <p:cNvSpPr/>
          <p:nvPr/>
        </p:nvSpPr>
        <p:spPr>
          <a:xfrm>
            <a:off x="899592" y="1556792"/>
            <a:ext cx="6912768" cy="646331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algn="ctr"/>
            <a:r>
              <a:rPr lang="ru-RU" altLang="ru-RU" b="1" dirty="0" smtClean="0">
                <a:solidFill>
                  <a:srgbClr val="000000"/>
                </a:solidFill>
                <a:effectLst>
                  <a:glow rad="127000">
                    <a:prstClr val="white"/>
                  </a:glow>
                  <a:outerShdw blurRad="38100" dist="38100" dir="2700000" algn="tl">
                    <a:srgbClr val="000000">
                      <a:alpha val="43137"/>
                    </a:srgbClr>
                  </a:outerShdw>
                </a:effectLst>
                <a:latin typeface="Times New Roman" panose="02020603050405020304" pitchFamily="18" charset="0"/>
                <a:cs typeface="Times New Roman" panose="02020603050405020304" pitchFamily="18" charset="0"/>
              </a:rPr>
              <a:t>КРАЕВОЙ КОНКУРС ПО ПРЕДОСТАВЛЕНИЮ БЮДЖЕТА ДЛЯ ГРАЖДАН В 2023 ГОДУ</a:t>
            </a:r>
            <a:endParaRPr lang="ru-RU" dirty="0">
              <a:latin typeface="Times New Roman" panose="02020603050405020304" pitchFamily="18" charset="0"/>
              <a:cs typeface="Times New Roman" panose="02020603050405020304" pitchFamily="18" charset="0"/>
            </a:endParaRPr>
          </a:p>
        </p:txBody>
      </p:sp>
      <p:sp>
        <p:nvSpPr>
          <p:cNvPr id="8" name="Прямоугольник 7"/>
          <p:cNvSpPr/>
          <p:nvPr/>
        </p:nvSpPr>
        <p:spPr>
          <a:xfrm>
            <a:off x="203349" y="2313746"/>
            <a:ext cx="4595052" cy="1200329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ПОБЕДИТЕЛЬ  </a:t>
            </a:r>
            <a:endParaRPr lang="ru-RU" i="1" dirty="0">
              <a:solidFill>
                <a:schemeClr val="accent4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latin typeface="+mj-lt"/>
                <a:cs typeface="Times New Roman" panose="02020603050405020304" pitchFamily="18" charset="0"/>
              </a:rPr>
              <a:t>В НОМИНАЦИИ «СОВРЕМЕННЫЕ ФОРМЫ ПРЕДОСТАВЛЕНИЯ ПРОЕКТА МЕСТНОГО БЮДЖЕТА ДЛЯ ГРАЖДАН»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latin typeface="+mj-lt"/>
              <a:cs typeface="Times New Roman" panose="02020603050405020304" pitchFamily="18" charset="0"/>
            </a:endParaRPr>
          </a:p>
        </p:txBody>
      </p:sp>
      <p:sp>
        <p:nvSpPr>
          <p:cNvPr id="9" name="Прямоугольник 8"/>
          <p:cNvSpPr/>
          <p:nvPr/>
        </p:nvSpPr>
        <p:spPr>
          <a:xfrm>
            <a:off x="5395028" y="2238968"/>
            <a:ext cx="3168352" cy="1754326"/>
          </a:xfrm>
          <a:prstGeom prst="rect">
            <a:avLst/>
          </a:prstGeom>
        </p:spPr>
        <p:style>
          <a:lnRef idx="1">
            <a:schemeClr val="accent4"/>
          </a:lnRef>
          <a:fillRef idx="2">
            <a:schemeClr val="accent4"/>
          </a:fillRef>
          <a:effectRef idx="1">
            <a:schemeClr val="accent4"/>
          </a:effectRef>
          <a:fontRef idx="minor">
            <a:schemeClr val="dk1"/>
          </a:fontRef>
        </p:style>
        <p:txBody>
          <a:bodyPr wrap="square">
            <a:spAutoFit/>
          </a:bodyPr>
          <a:lstStyle/>
          <a:p>
            <a:pPr algn="ctr"/>
            <a:r>
              <a:rPr lang="ru-RU" b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ПОБЕДИТЕЛЬ  </a:t>
            </a:r>
            <a:endParaRPr lang="ru-RU" i="1" dirty="0">
              <a:solidFill>
                <a:schemeClr val="accent4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cs typeface="Times New Roman" panose="02020603050405020304" pitchFamily="18" charset="0"/>
            </a:endParaRPr>
          </a:p>
          <a:p>
            <a:pPr algn="ctr"/>
            <a:r>
              <a:rPr lang="ru-RU" b="1" i="1" dirty="0">
                <a:solidFill>
                  <a:schemeClr val="accent4">
                    <a:lumMod val="50000"/>
                  </a:schemeClr>
                </a:solidFill>
                <a:effectLst>
                  <a:glow rad="101600">
                    <a:schemeClr val="accent1">
                      <a:satMod val="175000"/>
                      <a:alpha val="40000"/>
                    </a:schemeClr>
                  </a:glow>
                </a:effectLst>
                <a:cs typeface="Times New Roman" panose="02020603050405020304" pitchFamily="18" charset="0"/>
              </a:rPr>
              <a:t>В НОМИНАЦИИ «СОВРЕМЕННЫЕ ФОРМЫ ПРЕДОСТАВЛЕНИЯ ПРОЕКТА МЕСТНОГО БЮДЖЕТА ДЛЯ ГРАЖДАН»</a:t>
            </a:r>
            <a:endParaRPr lang="ru-RU" b="1" dirty="0">
              <a:solidFill>
                <a:schemeClr val="accent4">
                  <a:lumMod val="50000"/>
                </a:schemeClr>
              </a:solidFill>
              <a:effectLst>
                <a:glow rad="101600">
                  <a:schemeClr val="accent1">
                    <a:satMod val="175000"/>
                    <a:alpha val="40000"/>
                  </a:schemeClr>
                </a:glow>
              </a:effectLst>
              <a:cs typeface="Times New Roman" panose="02020603050405020304" pitchFamily="18" charset="0"/>
            </a:endParaRPr>
          </a:p>
        </p:txBody>
      </p:sp>
    </p:spTree>
    <p:extLst>
      <p:ext uri="{BB962C8B-B14F-4D97-AF65-F5344CB8AC3E}">
        <p14:creationId xmlns:p14="http://schemas.microsoft.com/office/powerpoint/2010/main" val="3730818768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82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70034" y="0"/>
            <a:ext cx="9214034" cy="6858000"/>
          </a:xfrm>
        </p:spPr>
      </p:pic>
      <p:graphicFrame>
        <p:nvGraphicFramePr>
          <p:cNvPr id="3" name="Таблица 2"/>
          <p:cNvGraphicFramePr>
            <a:graphicFrameLocks noGrp="1"/>
          </p:cNvGraphicFramePr>
          <p:nvPr>
            <p:extLst>
              <p:ext uri="{D42A27DB-BD31-4B8C-83A1-F6EECF244321}">
                <p14:modId xmlns:p14="http://schemas.microsoft.com/office/powerpoint/2010/main" val="1462307093"/>
              </p:ext>
            </p:extLst>
          </p:nvPr>
        </p:nvGraphicFramePr>
        <p:xfrm>
          <a:off x="1043465" y="1556792"/>
          <a:ext cx="7200800" cy="4210783"/>
        </p:xfrm>
        <a:graphic>
          <a:graphicData uri="http://schemas.openxmlformats.org/drawingml/2006/table">
            <a:tbl>
              <a:tblPr>
                <a:effectLst>
                  <a:outerShdw blurRad="50800" dist="38100" dir="2700000" algn="tl" rotWithShape="0">
                    <a:prstClr val="black">
                      <a:alpha val="40000"/>
                    </a:prstClr>
                  </a:outerShdw>
                </a:effectLst>
              </a:tblPr>
              <a:tblGrid>
                <a:gridCol w="3564032"/>
                <a:gridCol w="3636768"/>
              </a:tblGrid>
              <a:tr h="901234">
                <a:tc gridSpan="2"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Финансовое управление </a:t>
                      </a: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администрации</a:t>
                      </a:r>
                    </a:p>
                    <a:p>
                      <a:pPr marL="0" marR="0" lvl="0" indent="0" algn="ctr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 </a:t>
                      </a: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города Комсомольска-на-Амуре Хабаровского </a:t>
                      </a: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>
                            <a:glow rad="228600">
                              <a:schemeClr val="bg1">
                                <a:alpha val="40000"/>
                              </a:schemeClr>
                            </a:glow>
                          </a:effectLst>
                          <a:latin typeface="+mn-lt"/>
                          <a:cs typeface="Times New Roman" pitchFamily="18" charset="0"/>
                        </a:rPr>
                        <a:t>края</a:t>
                      </a:r>
                      <a:endParaRPr kumimoji="0" lang="ru-RU" altLang="ru-RU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>
                          <a:glow rad="228600">
                            <a:schemeClr val="bg1">
                              <a:alpha val="40000"/>
                            </a:schemeClr>
                          </a:glow>
                        </a:effectLst>
                        <a:latin typeface="+mn-lt"/>
                        <a:cs typeface="Times New Roman" pitchFamily="18" charset="0"/>
                      </a:endParaRP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 hMerge="1">
                  <a:txBody>
                    <a:bodyPr/>
                    <a:lstStyle/>
                    <a:p>
                      <a:endParaRPr lang="ru-RU"/>
                    </a:p>
                  </a:txBody>
                  <a:tcPr/>
                </a:tc>
              </a:tr>
              <a:tr h="665141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Руководитель 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Финансового </a:t>
                      </a: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управления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Марьева Елена Анатольевна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60680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Адрес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ул. Кирова, д. 41,</a:t>
                      </a: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2000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6 этаж, кабинет № 2 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463582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Телефон, факс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52-27-30,  54-40-40 (факс)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606746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Адрес электронной почты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en-US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Gorfo1@yandex.ru</a:t>
                      </a:r>
                      <a:endParaRPr kumimoji="0" lang="ru-RU" altLang="ru-RU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endParaRPr kumimoji="0" lang="ru-RU" altLang="ru-RU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  <a:tr h="876414"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0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Часы </a:t>
                      </a:r>
                      <a:r>
                        <a:rPr kumimoji="0" lang="ru-RU" altLang="ru-RU" sz="1800" b="1" i="0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приёма</a:t>
                      </a:r>
                      <a:endParaRPr kumimoji="0" lang="ru-RU" altLang="ru-RU" sz="1800" b="1" i="0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  <a:tc>
                  <a:txBody>
                    <a:bodyPr/>
                    <a:lstStyle>
                      <a:lvl1pPr eaLnBrk="0" hangingPunct="0">
                        <a:spcBef>
                          <a:spcPct val="20000"/>
                        </a:spcBef>
                        <a:buFont typeface="Arial" pitchFamily="34" charset="0"/>
                        <a:defRPr sz="28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1pPr>
                      <a:lvl2pPr marL="742950" indent="-285750" eaLnBrk="0" hangingPunct="0">
                        <a:spcBef>
                          <a:spcPct val="20000"/>
                        </a:spcBef>
                        <a:buFont typeface="Arial" pitchFamily="34" charset="0"/>
                        <a:defRPr sz="24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2pPr>
                      <a:lvl3pPr marL="11430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 sz="2000"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3pPr>
                      <a:lvl4pPr marL="16002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4pPr>
                      <a:lvl5pPr marL="2057400" indent="-228600" eaLnBrk="0" hangingPunct="0">
                        <a:spcBef>
                          <a:spcPct val="20000"/>
                        </a:spcBef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5pPr>
                      <a:lvl6pPr marL="25146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6pPr>
                      <a:lvl7pPr marL="29718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7pPr>
                      <a:lvl8pPr marL="34290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8pPr>
                      <a:lvl9pPr marL="3886200" indent="-228600" eaLnBrk="0" fontAlgn="base" hangingPunct="0">
                        <a:spcBef>
                          <a:spcPct val="20000"/>
                        </a:spcBef>
                        <a:spcAft>
                          <a:spcPct val="0"/>
                        </a:spcAft>
                        <a:buFont typeface="Arial" pitchFamily="34" charset="0"/>
                        <a:defRPr>
                          <a:solidFill>
                            <a:schemeClr val="tx1"/>
                          </a:solidFill>
                          <a:latin typeface="Calibri" pitchFamily="34" charset="0"/>
                        </a:defRPr>
                      </a:lvl9pPr>
                    </a:lstStyle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Четверг: с </a:t>
                      </a: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15:00 </a:t>
                      </a: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до </a:t>
                      </a:r>
                      <a:r>
                        <a:rPr kumimoji="0" lang="ru-RU" altLang="ru-RU" sz="1800" b="1" i="1" u="none" strike="noStrike" cap="none" normalizeH="0" baseline="0" dirty="0" smtClean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17:00</a:t>
                      </a:r>
                      <a:endParaRPr kumimoji="0" lang="ru-RU" altLang="ru-RU" sz="1800" b="1" i="1" u="none" strike="noStrike" cap="none" normalizeH="0" baseline="0" dirty="0">
                        <a:ln>
                          <a:noFill/>
                        </a:ln>
                        <a:solidFill>
                          <a:schemeClr val="tx1"/>
                        </a:solidFill>
                        <a:effectLst/>
                        <a:latin typeface="+mn-lt"/>
                        <a:cs typeface="Times New Roman" panose="02020603050405020304" pitchFamily="18" charset="0"/>
                      </a:endParaRPr>
                    </a:p>
                    <a:p>
                      <a:pPr marL="0" marR="0" lvl="0" indent="0" algn="l" defTabSz="914400" rtl="0" eaLnBrk="1" fontAlgn="base" latinLnBrk="0" hangingPunct="1">
                        <a:lnSpc>
                          <a:spcPct val="100000"/>
                        </a:lnSpc>
                        <a:spcBef>
                          <a:spcPct val="0"/>
                        </a:spcBef>
                        <a:spcAft>
                          <a:spcPct val="0"/>
                        </a:spcAft>
                        <a:buClrTx/>
                        <a:buSzTx/>
                        <a:buFont typeface="Arial" pitchFamily="34" charset="0"/>
                        <a:buNone/>
                        <a:tabLst/>
                      </a:pPr>
                      <a:r>
                        <a:rPr kumimoji="0" lang="ru-RU" altLang="ru-RU" sz="1800" b="1" i="1" u="none" strike="noStrike" cap="none" normalizeH="0" baseline="0" dirty="0">
                          <a:ln>
                            <a:noFill/>
                          </a:ln>
                          <a:solidFill>
                            <a:schemeClr val="tx1"/>
                          </a:solidFill>
                          <a:effectLst/>
                          <a:latin typeface="+mn-lt"/>
                          <a:cs typeface="Times New Roman" panose="02020603050405020304" pitchFamily="18" charset="0"/>
                        </a:rPr>
                        <a:t>Выходные дни – суббота, воскресенье</a:t>
                      </a:r>
                    </a:p>
                  </a:txBody>
                  <a:tcPr marL="68577" marR="68577" marT="34287" marB="34287" anchor="ctr" horzOverflow="overflow">
                    <a:lnL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L>
                    <a:lnR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R>
                    <a:lnT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T>
                    <a:lnB w="12700" cap="flat" cmpd="sng" algn="ctr">
                      <a:solidFill>
                        <a:schemeClr val="tx1"/>
                      </a:solidFill>
                      <a:prstDash val="solid"/>
                      <a:round/>
                      <a:headEnd type="none" w="med" len="med"/>
                      <a:tailEnd type="none" w="med" len="med"/>
                    </a:lnB>
                    <a:lnTlToBr>
                      <a:noFill/>
                    </a:lnTlToBr>
                    <a:lnBlToTr>
                      <a:noFill/>
                    </a:lnBlToTr>
                    <a:solidFill>
                      <a:schemeClr val="bg1">
                        <a:lumMod val="95000"/>
                      </a:schemeClr>
                    </a:solidFill>
                  </a:tcPr>
                </a:tc>
              </a:tr>
            </a:tbl>
          </a:graphicData>
        </a:graphic>
      </p:graphicFrame>
      <p:pic>
        <p:nvPicPr>
          <p:cNvPr id="7" name="Picture 2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1547664" y="73738"/>
            <a:ext cx="6192402" cy="1059582"/>
          </a:xfrm>
          <a:prstGeom prst="ellipse">
            <a:avLst/>
          </a:prstGeom>
          <a:ln w="190500" cap="rnd">
            <a:solidFill>
              <a:srgbClr val="C8C6BD"/>
            </a:solidFill>
            <a:prstDash val="solid"/>
          </a:ln>
          <a:effectLst>
            <a:outerShdw blurRad="127000" algn="bl" rotWithShape="0">
              <a:srgbClr val="000000"/>
            </a:outerShdw>
          </a:effectLst>
          <a:scene3d>
            <a:camera prst="perspectiveFront" fov="5400000"/>
            <a:lightRig rig="threePt" dir="t">
              <a:rot lat="0" lon="0" rev="19200000"/>
            </a:lightRig>
          </a:scene3d>
          <a:sp3d extrusionH="25400">
            <a:bevelT w="304800" h="152400" prst="hardEdge"/>
            <a:extrusionClr>
              <a:srgbClr val="000000"/>
            </a:extrusionClr>
          </a:sp3d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</a:extLst>
        </p:spPr>
      </p:pic>
    </p:spTree>
    <p:extLst>
      <p:ext uri="{BB962C8B-B14F-4D97-AF65-F5344CB8AC3E}">
        <p14:creationId xmlns:p14="http://schemas.microsoft.com/office/powerpoint/2010/main" val="3387465692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slides/slide9.xml><?xml version="1.0" encoding="utf-8"?>
<p:sld xmlns:a="http://schemas.openxmlformats.org/drawingml/2006/main" xmlns:r="http://schemas.openxmlformats.org/officeDocument/2006/relationships" xmlns:p="http://schemas.openxmlformats.org/presentationml/2006/main">
  <p:cSld>
    <p:spTree>
      <p:nvGrpSpPr>
        <p:cNvPr id="1" name=""/>
        <p:cNvGrpSpPr/>
        <p:nvPr/>
      </p:nvGrpSpPr>
      <p:grpSpPr>
        <a:xfrm>
          <a:off x="0" y="0"/>
          <a:ext cx="0" cy="0"/>
          <a:chOff x="0" y="0"/>
          <a:chExt cx="0" cy="0"/>
        </a:xfrm>
      </p:grpSpPr>
      <p:sp>
        <p:nvSpPr>
          <p:cNvPr id="2" name="Заголовок 1"/>
          <p:cNvSpPr>
            <a:spLocks noGrp="1"/>
          </p:cNvSpPr>
          <p:nvPr>
            <p:ph type="title"/>
          </p:nvPr>
        </p:nvSpPr>
        <p:spPr/>
        <p:txBody>
          <a:bodyPr/>
          <a:lstStyle/>
          <a:p>
            <a:endParaRPr lang="ru-RU"/>
          </a:p>
        </p:txBody>
      </p:sp>
      <p:pic>
        <p:nvPicPr>
          <p:cNvPr id="4" name="Объект 3"/>
          <p:cNvPicPr>
            <a:picLocks noGrp="1" noChangeAspect="1"/>
          </p:cNvPicPr>
          <p:nvPr>
            <p:ph idx="1"/>
          </p:nvPr>
        </p:nvPicPr>
        <p:blipFill>
          <a:blip r:embed="rId2" cstate="print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-12747" y="0"/>
            <a:ext cx="9214034" cy="6858000"/>
          </a:xfrm>
        </p:spPr>
      </p:pic>
      <p:pic>
        <p:nvPicPr>
          <p:cNvPr id="6147" name="Picture 3"/>
          <p:cNvPicPr>
            <a:picLocks noChangeAspect="1" noChangeArrowheads="1"/>
          </p:cNvPicPr>
          <p:nvPr/>
        </p:nvPicPr>
        <p:blipFill>
          <a:blip r:embed="rId3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601789" y="2075443"/>
            <a:ext cx="5616624" cy="4077072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6" name="Прямоугольник 5"/>
          <p:cNvSpPr/>
          <p:nvPr/>
        </p:nvSpPr>
        <p:spPr>
          <a:xfrm>
            <a:off x="4355976" y="3059668"/>
            <a:ext cx="2592288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Ленинский</a:t>
            </a:r>
            <a:r>
              <a:rPr lang="ru-RU" dirty="0"/>
              <a:t> </a:t>
            </a:r>
            <a:r>
              <a:rPr lang="ru-RU" b="1" dirty="0"/>
              <a:t>округ</a:t>
            </a:r>
          </a:p>
        </p:txBody>
      </p:sp>
      <p:sp>
        <p:nvSpPr>
          <p:cNvPr id="7" name="Прямоугольник 6"/>
          <p:cNvSpPr/>
          <p:nvPr/>
        </p:nvSpPr>
        <p:spPr>
          <a:xfrm>
            <a:off x="3518795" y="3244334"/>
            <a:ext cx="184731" cy="369332"/>
          </a:xfrm>
          <a:prstGeom prst="rect">
            <a:avLst/>
          </a:prstGeom>
        </p:spPr>
        <p:txBody>
          <a:bodyPr wrap="none">
            <a:spAutoFit/>
          </a:bodyPr>
          <a:lstStyle/>
          <a:p>
            <a:endParaRPr lang="ru-RU" dirty="0"/>
          </a:p>
        </p:txBody>
      </p:sp>
      <p:sp>
        <p:nvSpPr>
          <p:cNvPr id="8" name="Прямоугольник 7"/>
          <p:cNvSpPr/>
          <p:nvPr/>
        </p:nvSpPr>
        <p:spPr>
          <a:xfrm>
            <a:off x="3347863" y="5190291"/>
            <a:ext cx="2520281" cy="369332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b="1" dirty="0"/>
              <a:t>Центральный округ</a:t>
            </a:r>
          </a:p>
        </p:txBody>
      </p:sp>
      <p:sp>
        <p:nvSpPr>
          <p:cNvPr id="11" name="Прямоугольник 10"/>
          <p:cNvSpPr/>
          <p:nvPr/>
        </p:nvSpPr>
        <p:spPr>
          <a:xfrm>
            <a:off x="2339752" y="48491"/>
            <a:ext cx="5184576" cy="707886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095">
              <a:spcBef>
                <a:spcPct val="0"/>
              </a:spcBef>
              <a:defRPr/>
            </a:pPr>
            <a:r>
              <a:rPr lang="ru-RU" altLang="ru-RU" sz="2000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ОПИСАНИЕ АДМИНИСТРАТИВНОГО ДЕЛЕНИЯ ГОРОДА КОМСОМОЛЬСКА-НА-АМУРЕ </a:t>
            </a:r>
            <a:endParaRPr lang="ru-RU" altLang="ru-RU" b="1" i="1" dirty="0">
              <a:solidFill>
                <a:srgbClr val="9BBB59"/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</p:txBody>
      </p:sp>
      <p:pic>
        <p:nvPicPr>
          <p:cNvPr id="13" name="Рисунок 12"/>
          <p:cNvPicPr>
            <a:picLocks noChangeAspect="1"/>
          </p:cNvPicPr>
          <p:nvPr/>
        </p:nvPicPr>
        <p:blipFill>
          <a:blip r:embed="rId4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06" y="4503419"/>
            <a:ext cx="2619375" cy="1743075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14" name="Рисунок 13"/>
          <p:cNvPicPr>
            <a:picLocks noChangeAspect="1"/>
          </p:cNvPicPr>
          <p:nvPr/>
        </p:nvPicPr>
        <p:blipFill>
          <a:blip r:embed="rId5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tretch>
            <a:fillRect/>
          </a:stretch>
        </p:blipFill>
        <p:spPr>
          <a:xfrm>
            <a:off x="6345406" y="2202418"/>
            <a:ext cx="2547074" cy="1714500"/>
          </a:xfrm>
          <a:prstGeom prst="rect">
            <a:avLst/>
          </a:prstGeom>
          <a:ln>
            <a:noFill/>
          </a:ln>
          <a:effectLst>
            <a:softEdge rad="112500"/>
          </a:effectLst>
        </p:spPr>
      </p:pic>
      <p:pic>
        <p:nvPicPr>
          <p:cNvPr id="6148" name="Picture 4"/>
          <p:cNvPicPr>
            <a:picLocks noChangeAspect="1" noChangeArrowheads="1"/>
          </p:cNvPicPr>
          <p:nvPr/>
        </p:nvPicPr>
        <p:blipFill>
          <a:blip r:embed="rId6">
            <a:extLst>
              <a:ext uri="{28A0092B-C50C-407E-A947-70E740481C1C}">
                <a14:useLocalDpi xmlns:a14="http://schemas.microsoft.com/office/drawing/2010/main" val="0"/>
              </a:ext>
            </a:extLst>
          </a:blip>
          <a:srcRect/>
          <a:stretch>
            <a:fillRect/>
          </a:stretch>
        </p:blipFill>
        <p:spPr bwMode="auto">
          <a:xfrm>
            <a:off x="8207895" y="0"/>
            <a:ext cx="1023937" cy="1189037"/>
          </a:xfrm>
          <a:prstGeom prst="rect">
            <a:avLst/>
          </a:prstGeom>
          <a:noFill/>
          <a:ln>
            <a:noFill/>
          </a:ln>
          <a:effectLst/>
          <a:extLst>
            <a:ext uri="{909E8E84-426E-40DD-AFC4-6F175D3DCCD1}">
              <a14:hiddenFill xmlns:a14="http://schemas.microsoft.com/office/drawing/2010/main">
                <a:solidFill>
                  <a:schemeClr val="accent1"/>
                </a:solidFill>
              </a14:hiddenFill>
            </a:ext>
            <a:ext uri="{91240B29-F687-4F45-9708-019B960494DF}">
              <a14:hiddenLine xmlns:a14="http://schemas.microsoft.com/office/drawing/2010/main" w="9525">
                <a:solidFill>
                  <a:schemeClr val="tx1"/>
                </a:solidFill>
                <a:miter lim="800000"/>
                <a:headEnd/>
                <a:tailEnd/>
              </a14:hiddenLine>
            </a:ext>
            <a:ext uri="{AF507438-7753-43E0-B8FC-AC1667EBCBE1}">
              <a14:hiddenEffects xmlns:a14="http://schemas.microsoft.com/office/drawing/2010/main">
                <a:effectLst>
                  <a:outerShdw dist="35921" dir="2700000" algn="ctr" rotWithShape="0">
                    <a:schemeClr val="bg2"/>
                  </a:outerShdw>
                </a:effectLst>
              </a14:hiddenEffects>
            </a:ext>
          </a:extLst>
        </p:spPr>
      </p:pic>
      <p:sp>
        <p:nvSpPr>
          <p:cNvPr id="15" name="Прямоугольник 14"/>
          <p:cNvSpPr/>
          <p:nvPr/>
        </p:nvSpPr>
        <p:spPr>
          <a:xfrm>
            <a:off x="395535" y="908720"/>
            <a:ext cx="8357343" cy="1015663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pPr lvl="0" algn="ctr" defTabSz="913095">
              <a:spcBef>
                <a:spcPct val="0"/>
              </a:spcBef>
              <a:defRPr/>
            </a:pPr>
            <a:r>
              <a:rPr lang="ru-RU" altLang="ru-RU" sz="2000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Комсомольск-на-Амуре – город в Хабаровском крае России. Административно разделён на 2 округа:  –  Ленинский округ ( </a:t>
            </a:r>
            <a:r>
              <a:rPr lang="ru-RU" altLang="ru-RU" sz="2000" b="1" i="1" dirty="0" err="1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Дзёмги</a:t>
            </a:r>
            <a:r>
              <a:rPr lang="ru-RU" altLang="ru-RU" sz="2000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)</a:t>
            </a:r>
            <a:endParaRPr lang="ru-RU" altLang="ru-RU" sz="2000" b="1" i="1" dirty="0">
              <a:solidFill>
                <a:srgbClr val="9BBB59"/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  <a:p>
            <a:pPr lvl="0"/>
            <a:r>
              <a:rPr lang="ru-RU" sz="2000" dirty="0" smtClean="0"/>
              <a:t>                                                                                     </a:t>
            </a:r>
            <a:r>
              <a:rPr lang="ru-RU" altLang="ru-RU" sz="2000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–   Центральный округ.</a:t>
            </a:r>
            <a:endParaRPr lang="ru-RU" sz="2000" dirty="0"/>
          </a:p>
        </p:txBody>
      </p:sp>
      <p:sp>
        <p:nvSpPr>
          <p:cNvPr id="18" name="Прямоугольник 17"/>
          <p:cNvSpPr/>
          <p:nvPr/>
        </p:nvSpPr>
        <p:spPr>
          <a:xfrm>
            <a:off x="611560" y="6180892"/>
            <a:ext cx="7716636" cy="738664"/>
          </a:xfrm>
          <a:prstGeom prst="rect">
            <a:avLst/>
          </a:prstGeom>
        </p:spPr>
        <p:txBody>
          <a:bodyPr wrap="square">
            <a:spAutoFit/>
          </a:bodyPr>
          <a:lstStyle/>
          <a:p>
            <a:r>
              <a:rPr lang="ru-RU" altLang="ru-RU" sz="2000" b="1" i="1" dirty="0" smtClean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Площадь городской территории </a:t>
            </a:r>
            <a:r>
              <a:rPr lang="ru-RU" altLang="ru-RU" sz="2000" b="1" i="1" dirty="0">
                <a:solidFill>
                  <a:srgbClr val="9BBB59"/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составляет около  </a:t>
            </a:r>
            <a:r>
              <a:rPr lang="ru-RU" altLang="ru-RU" sz="2400" b="1" i="1" dirty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325,10 </a:t>
            </a:r>
            <a:r>
              <a:rPr lang="ru-RU" altLang="ru-RU" sz="2400" b="1" i="1" dirty="0" smtClean="0">
                <a:solidFill>
                  <a:schemeClr val="accent6">
                    <a:lumMod val="75000"/>
                  </a:schemeClr>
                </a:solidFill>
                <a:effectLst>
                  <a:glow rad="127000">
                    <a:prstClr val="black"/>
                  </a:glow>
                </a:effectLst>
                <a:latin typeface="Calibri" panose="020F0502020204030204" pitchFamily="34" charset="0"/>
                <a:cs typeface="Raleway" panose="020B0604020202020204" charset="0"/>
              </a:rPr>
              <a:t> км²</a:t>
            </a:r>
            <a:endParaRPr lang="ru-RU" altLang="ru-RU" sz="2400" b="1" i="1" dirty="0">
              <a:solidFill>
                <a:schemeClr val="accent6">
                  <a:lumMod val="75000"/>
                </a:schemeClr>
              </a:solidFill>
              <a:effectLst>
                <a:glow rad="127000">
                  <a:prstClr val="black"/>
                </a:glow>
              </a:effectLst>
              <a:latin typeface="Calibri" panose="020F0502020204030204" pitchFamily="34" charset="0"/>
              <a:cs typeface="Raleway" panose="020B0604020202020204" charset="0"/>
            </a:endParaRPr>
          </a:p>
          <a:p>
            <a:endParaRPr lang="ru-RU" dirty="0"/>
          </a:p>
        </p:txBody>
      </p:sp>
    </p:spTree>
    <p:extLst>
      <p:ext uri="{BB962C8B-B14F-4D97-AF65-F5344CB8AC3E}">
        <p14:creationId xmlns:p14="http://schemas.microsoft.com/office/powerpoint/2010/main" val="887886353"/>
      </p:ext>
    </p:extLst>
  </p:cSld>
  <p:clrMapOvr>
    <a:masterClrMapping/>
  </p:clrMapOvr>
  <p:timing>
    <p:tnLst>
      <p:par>
        <p:cTn id="1" dur="indefinite" restart="never" nodeType="tmRoot"/>
      </p:par>
    </p:tnLst>
  </p:timing>
</p:sld>
</file>

<file path=ppt/theme/theme1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2.xml><?xml version="1.0" encoding="utf-8"?>
<a:theme xmlns:a="http://schemas.openxmlformats.org/drawingml/2006/main" name="Тема Office">
  <a:themeElements>
    <a:clrScheme name="Стандартная">
      <a:dk1>
        <a:sysClr val="windowText" lastClr="000000"/>
      </a:dk1>
      <a:lt1>
        <a:sysClr val="window" lastClr="FFFFFF"/>
      </a:lt1>
      <a:dk2>
        <a:srgbClr val="1F497D"/>
      </a:dk2>
      <a:lt2>
        <a:srgbClr val="EEECE1"/>
      </a:lt2>
      <a:accent1>
        <a:srgbClr val="4F81BD"/>
      </a:accent1>
      <a:accent2>
        <a:srgbClr val="C0504D"/>
      </a:accent2>
      <a:accent3>
        <a:srgbClr val="9BBB59"/>
      </a:accent3>
      <a:accent4>
        <a:srgbClr val="8064A2"/>
      </a:accent4>
      <a:accent5>
        <a:srgbClr val="4BACC6"/>
      </a:accent5>
      <a:accent6>
        <a:srgbClr val="F79646"/>
      </a:accent6>
      <a:hlink>
        <a:srgbClr val="0000FF"/>
      </a:hlink>
      <a:folHlink>
        <a:srgbClr val="800080"/>
      </a:folHlink>
    </a:clrScheme>
    <a:fontScheme name="Стандартная">
      <a:maj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Times New Roman"/>
        <a:font script="Hebr" typeface="Times New Roman"/>
        <a:font script="Thai" typeface="Angsana New"/>
        <a:font script="Ethi" typeface="Nyala"/>
        <a:font script="Beng" typeface="Vrinda"/>
        <a:font script="Gujr" typeface="Shruti"/>
        <a:font script="Khmr" typeface="MoolBoran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Times New Roman"/>
        <a:font script="Uigh" typeface="Microsoft Uighur"/>
        <a:font script="Geor" typeface="Sylfaen"/>
      </a:majorFont>
      <a:minorFont>
        <a:latin typeface="Calibri"/>
        <a:ea typeface=""/>
        <a:cs typeface=""/>
        <a:font script="Jpan" typeface="ＭＳ Ｐゴシック"/>
        <a:font script="Hang" typeface="맑은 고딕"/>
        <a:font script="Hans" typeface="宋体"/>
        <a:font script="Hant" typeface="新細明體"/>
        <a:font script="Arab" typeface="Arial"/>
        <a:font script="Hebr" typeface="Arial"/>
        <a:font script="Thai" typeface="Cordia New"/>
        <a:font script="Ethi" typeface="Nyala"/>
        <a:font script="Beng" typeface="Vrinda"/>
        <a:font script="Gujr" typeface="Shruti"/>
        <a:font script="Khmr" typeface="DaunPenh"/>
        <a:font script="Knda" typeface="Tunga"/>
        <a:font script="Guru" typeface="Raavi"/>
        <a:font script="Cans" typeface="Euphemia"/>
        <a:font script="Cher" typeface="Plantagenet Cherokee"/>
        <a:font script="Yiii" typeface="Microsoft Yi Baiti"/>
        <a:font script="Tibt" typeface="Microsoft Himalaya"/>
        <a:font script="Thaa" typeface="MV Boli"/>
        <a:font script="Deva" typeface="Mangal"/>
        <a:font script="Telu" typeface="Gautami"/>
        <a:font script="Taml" typeface="Latha"/>
        <a:font script="Syrc" typeface="Estrangelo Edessa"/>
        <a:font script="Orya" typeface="Kalinga"/>
        <a:font script="Mlym" typeface="Kartika"/>
        <a:font script="Laoo" typeface="DokChampa"/>
        <a:font script="Sinh" typeface="Iskoola Pota"/>
        <a:font script="Mong" typeface="Mongolian Baiti"/>
        <a:font script="Viet" typeface="Arial"/>
        <a:font script="Uigh" typeface="Microsoft Uighur"/>
        <a:font script="Geor" typeface="Sylfaen"/>
      </a:minorFont>
    </a:fontScheme>
    <a:fmtScheme name="Стандартная">
      <a:fillStyleLst>
        <a:solidFill>
          <a:schemeClr val="phClr"/>
        </a:solidFill>
        <a:gradFill rotWithShape="1">
          <a:gsLst>
            <a:gs pos="0">
              <a:schemeClr val="phClr">
                <a:tint val="50000"/>
                <a:satMod val="300000"/>
              </a:schemeClr>
            </a:gs>
            <a:gs pos="35000">
              <a:schemeClr val="phClr">
                <a:tint val="37000"/>
                <a:satMod val="300000"/>
              </a:schemeClr>
            </a:gs>
            <a:gs pos="100000">
              <a:schemeClr val="phClr">
                <a:tint val="15000"/>
                <a:satMod val="350000"/>
              </a:schemeClr>
            </a:gs>
          </a:gsLst>
          <a:lin ang="16200000" scaled="1"/>
        </a:gradFill>
        <a:gradFill rotWithShape="1">
          <a:gsLst>
            <a:gs pos="0">
              <a:schemeClr val="phClr">
                <a:shade val="51000"/>
                <a:satMod val="130000"/>
              </a:schemeClr>
            </a:gs>
            <a:gs pos="80000">
              <a:schemeClr val="phClr">
                <a:shade val="93000"/>
                <a:satMod val="130000"/>
              </a:schemeClr>
            </a:gs>
            <a:gs pos="100000">
              <a:schemeClr val="phClr">
                <a:shade val="94000"/>
                <a:satMod val="135000"/>
              </a:schemeClr>
            </a:gs>
          </a:gsLst>
          <a:lin ang="16200000" scaled="0"/>
        </a:gradFill>
      </a:fillStyleLst>
      <a:lnStyleLst>
        <a:ln w="9525" cap="flat" cmpd="sng" algn="ctr">
          <a:solidFill>
            <a:schemeClr val="phClr">
              <a:shade val="95000"/>
              <a:satMod val="105000"/>
            </a:schemeClr>
          </a:solidFill>
          <a:prstDash val="solid"/>
        </a:ln>
        <a:ln w="25400" cap="flat" cmpd="sng" algn="ctr">
          <a:solidFill>
            <a:schemeClr val="phClr"/>
          </a:solidFill>
          <a:prstDash val="solid"/>
        </a:ln>
        <a:ln w="38100" cap="flat" cmpd="sng" algn="ctr">
          <a:solidFill>
            <a:schemeClr val="phClr"/>
          </a:solidFill>
          <a:prstDash val="solid"/>
        </a:ln>
      </a:lnStyleLst>
      <a:effectStyleLst>
        <a:effectStyle>
          <a:effectLst>
            <a:outerShdw blurRad="40000" dist="20000" dir="5400000" rotWithShape="0">
              <a:srgbClr val="000000">
                <a:alpha val="38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</a:effectStyle>
        <a:effectStyle>
          <a:effectLst>
            <a:outerShdw blurRad="40000" dist="23000" dir="5400000" rotWithShape="0">
              <a:srgbClr val="000000">
                <a:alpha val="35000"/>
              </a:srgbClr>
            </a:outerShdw>
          </a:effectLst>
          <a:scene3d>
            <a:camera prst="orthographicFront">
              <a:rot lat="0" lon="0" rev="0"/>
            </a:camera>
            <a:lightRig rig="threePt" dir="t">
              <a:rot lat="0" lon="0" rev="1200000"/>
            </a:lightRig>
          </a:scene3d>
          <a:sp3d>
            <a:bevelT w="63500" h="25400"/>
          </a:sp3d>
        </a:effectStyle>
      </a:effectStyleLst>
      <a:bgFillStyleLst>
        <a:solidFill>
          <a:schemeClr val="phClr"/>
        </a:solidFill>
        <a:gradFill rotWithShape="1">
          <a:gsLst>
            <a:gs pos="0">
              <a:schemeClr val="phClr">
                <a:tint val="40000"/>
                <a:satMod val="350000"/>
              </a:schemeClr>
            </a:gs>
            <a:gs pos="40000">
              <a:schemeClr val="phClr">
                <a:tint val="45000"/>
                <a:shade val="99000"/>
                <a:satMod val="350000"/>
              </a:schemeClr>
            </a:gs>
            <a:gs pos="100000">
              <a:schemeClr val="phClr">
                <a:shade val="20000"/>
                <a:satMod val="255000"/>
              </a:schemeClr>
            </a:gs>
          </a:gsLst>
          <a:path path="circle">
            <a:fillToRect l="50000" t="-80000" r="50000" b="180000"/>
          </a:path>
        </a:gradFill>
        <a:gradFill rotWithShape="1">
          <a:gsLst>
            <a:gs pos="0">
              <a:schemeClr val="phClr">
                <a:tint val="80000"/>
                <a:satMod val="300000"/>
              </a:schemeClr>
            </a:gs>
            <a:gs pos="100000">
              <a:schemeClr val="phClr">
                <a:shade val="30000"/>
                <a:satMod val="200000"/>
              </a:schemeClr>
            </a:gs>
          </a:gsLst>
          <a:path path="circle">
            <a:fillToRect l="50000" t="50000" r="50000" b="50000"/>
          </a:path>
        </a:gradFill>
      </a:bgFillStyleLst>
    </a:fmtScheme>
  </a:themeElements>
  <a:objectDefaults/>
  <a:extraClrSchemeLst/>
</a:theme>
</file>

<file path=ppt/theme/themeOverride1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  <a:font script="Geor" typeface="Sylfaen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  <a:font script="Geor" typeface="Sylfaen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ppt/theme/themeOverride2.xml><?xml version="1.0" encoding="utf-8"?>
<a:themeOverride xmlns:a="http://schemas.openxmlformats.org/drawingml/2006/main">
  <a:clrScheme name="Стандартная">
    <a:dk1>
      <a:sysClr val="windowText" lastClr="000000"/>
    </a:dk1>
    <a:lt1>
      <a:sysClr val="window" lastClr="FFFFFF"/>
    </a:lt1>
    <a:dk2>
      <a:srgbClr val="1F497D"/>
    </a:dk2>
    <a:lt2>
      <a:srgbClr val="EEECE1"/>
    </a:lt2>
    <a:accent1>
      <a:srgbClr val="4F81BD"/>
    </a:accent1>
    <a:accent2>
      <a:srgbClr val="C0504D"/>
    </a:accent2>
    <a:accent3>
      <a:srgbClr val="9BBB59"/>
    </a:accent3>
    <a:accent4>
      <a:srgbClr val="8064A2"/>
    </a:accent4>
    <a:accent5>
      <a:srgbClr val="4BACC6"/>
    </a:accent5>
    <a:accent6>
      <a:srgbClr val="F79646"/>
    </a:accent6>
    <a:hlink>
      <a:srgbClr val="0000FF"/>
    </a:hlink>
    <a:folHlink>
      <a:srgbClr val="800080"/>
    </a:folHlink>
  </a:clrScheme>
  <a:fontScheme name="Стандартная">
    <a:maj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Times New Roman"/>
      <a:font script="Hebr" typeface="Times New Roman"/>
      <a:font script="Thai" typeface="Angsana New"/>
      <a:font script="Ethi" typeface="Nyala"/>
      <a:font script="Beng" typeface="Vrinda"/>
      <a:font script="Gujr" typeface="Shruti"/>
      <a:font script="Khmr" typeface="MoolBoran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Times New Roman"/>
      <a:font script="Uigh" typeface="Microsoft Uighur"/>
    </a:majorFont>
    <a:minorFont>
      <a:latin typeface="Calibri"/>
      <a:ea typeface=""/>
      <a:cs typeface=""/>
      <a:font script="Jpan" typeface="ＭＳ Ｐゴシック"/>
      <a:font script="Hang" typeface="맑은 고딕"/>
      <a:font script="Hans" typeface="宋体"/>
      <a:font script="Hant" typeface="新細明體"/>
      <a:font script="Arab" typeface="Arial"/>
      <a:font script="Hebr" typeface="Arial"/>
      <a:font script="Thai" typeface="Cordia New"/>
      <a:font script="Ethi" typeface="Nyala"/>
      <a:font script="Beng" typeface="Vrinda"/>
      <a:font script="Gujr" typeface="Shruti"/>
      <a:font script="Khmr" typeface="DaunPenh"/>
      <a:font script="Knda" typeface="Tunga"/>
      <a:font script="Guru" typeface="Raavi"/>
      <a:font script="Cans" typeface="Euphemia"/>
      <a:font script="Cher" typeface="Plantagenet Cherokee"/>
      <a:font script="Yiii" typeface="Microsoft Yi Baiti"/>
      <a:font script="Tibt" typeface="Microsoft Himalaya"/>
      <a:font script="Thaa" typeface="MV Boli"/>
      <a:font script="Deva" typeface="Mangal"/>
      <a:font script="Telu" typeface="Gautami"/>
      <a:font script="Taml" typeface="Latha"/>
      <a:font script="Syrc" typeface="Estrangelo Edessa"/>
      <a:font script="Orya" typeface="Kalinga"/>
      <a:font script="Mlym" typeface="Kartika"/>
      <a:font script="Laoo" typeface="DokChampa"/>
      <a:font script="Sinh" typeface="Iskoola Pota"/>
      <a:font script="Mong" typeface="Mongolian Baiti"/>
      <a:font script="Viet" typeface="Arial"/>
      <a:font script="Uigh" typeface="Microsoft Uighur"/>
    </a:minorFont>
  </a:fontScheme>
  <a:fmtScheme name="Стандартная">
    <a:fillStyleLst>
      <a:solidFill>
        <a:schemeClr val="phClr"/>
      </a:solidFill>
      <a:gradFill rotWithShape="1">
        <a:gsLst>
          <a:gs pos="0">
            <a:schemeClr val="phClr">
              <a:tint val="50000"/>
              <a:satMod val="300000"/>
            </a:schemeClr>
          </a:gs>
          <a:gs pos="35000">
            <a:schemeClr val="phClr">
              <a:tint val="37000"/>
              <a:satMod val="300000"/>
            </a:schemeClr>
          </a:gs>
          <a:gs pos="100000">
            <a:schemeClr val="phClr">
              <a:tint val="15000"/>
              <a:satMod val="350000"/>
            </a:schemeClr>
          </a:gs>
        </a:gsLst>
        <a:lin ang="16200000" scaled="1"/>
      </a:gradFill>
      <a:gradFill rotWithShape="1">
        <a:gsLst>
          <a:gs pos="0">
            <a:schemeClr val="phClr">
              <a:shade val="51000"/>
              <a:satMod val="130000"/>
            </a:schemeClr>
          </a:gs>
          <a:gs pos="80000">
            <a:schemeClr val="phClr">
              <a:shade val="93000"/>
              <a:satMod val="130000"/>
            </a:schemeClr>
          </a:gs>
          <a:gs pos="100000">
            <a:schemeClr val="phClr">
              <a:shade val="94000"/>
              <a:satMod val="135000"/>
            </a:schemeClr>
          </a:gs>
        </a:gsLst>
        <a:lin ang="16200000" scaled="0"/>
      </a:gradFill>
    </a:fillStyleLst>
    <a:lnStyleLst>
      <a:ln w="9525" cap="flat" cmpd="sng" algn="ctr">
        <a:solidFill>
          <a:schemeClr val="phClr">
            <a:shade val="95000"/>
            <a:satMod val="105000"/>
          </a:schemeClr>
        </a:solidFill>
        <a:prstDash val="solid"/>
      </a:ln>
      <a:ln w="25400" cap="flat" cmpd="sng" algn="ctr">
        <a:solidFill>
          <a:schemeClr val="phClr"/>
        </a:solidFill>
        <a:prstDash val="solid"/>
      </a:ln>
      <a:ln w="38100" cap="flat" cmpd="sng" algn="ctr">
        <a:solidFill>
          <a:schemeClr val="phClr"/>
        </a:solidFill>
        <a:prstDash val="solid"/>
      </a:ln>
    </a:lnStyleLst>
    <a:effectStyleLst>
      <a:effectStyle>
        <a:effectLst>
          <a:outerShdw blurRad="40000" dist="20000" dir="5400000" rotWithShape="0">
            <a:srgbClr val="000000">
              <a:alpha val="38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</a:effectStyle>
      <a:effectStyle>
        <a:effectLst>
          <a:outerShdw blurRad="40000" dist="23000" dir="5400000" rotWithShape="0">
            <a:srgbClr val="000000">
              <a:alpha val="35000"/>
            </a:srgbClr>
          </a:outerShdw>
        </a:effectLst>
        <a:scene3d>
          <a:camera prst="orthographicFront">
            <a:rot lat="0" lon="0" rev="0"/>
          </a:camera>
          <a:lightRig rig="threePt" dir="t">
            <a:rot lat="0" lon="0" rev="1200000"/>
          </a:lightRig>
        </a:scene3d>
        <a:sp3d>
          <a:bevelT w="63500" h="25400"/>
        </a:sp3d>
      </a:effectStyle>
    </a:effectStyleLst>
    <a:bgFillStyleLst>
      <a:solidFill>
        <a:schemeClr val="phClr"/>
      </a:solidFill>
      <a:gradFill rotWithShape="1">
        <a:gsLst>
          <a:gs pos="0">
            <a:schemeClr val="phClr">
              <a:tint val="40000"/>
              <a:satMod val="350000"/>
            </a:schemeClr>
          </a:gs>
          <a:gs pos="40000">
            <a:schemeClr val="phClr">
              <a:tint val="45000"/>
              <a:shade val="99000"/>
              <a:satMod val="350000"/>
            </a:schemeClr>
          </a:gs>
          <a:gs pos="100000">
            <a:schemeClr val="phClr">
              <a:shade val="20000"/>
              <a:satMod val="255000"/>
            </a:schemeClr>
          </a:gs>
        </a:gsLst>
        <a:path path="circle">
          <a:fillToRect l="50000" t="-80000" r="50000" b="180000"/>
        </a:path>
      </a:gradFill>
      <a:gradFill rotWithShape="1">
        <a:gsLst>
          <a:gs pos="0">
            <a:schemeClr val="phClr">
              <a:tint val="80000"/>
              <a:satMod val="300000"/>
            </a:schemeClr>
          </a:gs>
          <a:gs pos="100000">
            <a:schemeClr val="phClr">
              <a:shade val="30000"/>
              <a:satMod val="200000"/>
            </a:schemeClr>
          </a:gs>
        </a:gsLst>
        <a:path path="circle">
          <a:fillToRect l="50000" t="50000" r="50000" b="50000"/>
        </a:path>
      </a:gradFill>
    </a:bgFillStyleLst>
  </a:fmtScheme>
</a:themeOverride>
</file>

<file path=docProps/app.xml><?xml version="1.0" encoding="utf-8"?>
<Properties xmlns="http://schemas.openxmlformats.org/officeDocument/2006/extended-properties" xmlns:vt="http://schemas.openxmlformats.org/officeDocument/2006/docPropsVTypes">
  <TotalTime>6211</TotalTime>
  <Words>7690</Words>
  <Application>Microsoft Office PowerPoint</Application>
  <PresentationFormat>Экран (4:3)</PresentationFormat>
  <Paragraphs>1870</Paragraphs>
  <Slides>82</Slides>
  <Notes>3</Notes>
  <HiddenSlides>0</HiddenSlides>
  <MMClips>0</MMClips>
  <ScaleCrop>false</ScaleCrop>
  <HeadingPairs>
    <vt:vector size="4" baseType="variant">
      <vt:variant>
        <vt:lpstr>Тема</vt:lpstr>
      </vt:variant>
      <vt:variant>
        <vt:i4>1</vt:i4>
      </vt:variant>
      <vt:variant>
        <vt:lpstr>Заголовки слайдов</vt:lpstr>
      </vt:variant>
      <vt:variant>
        <vt:i4>82</vt:i4>
      </vt:variant>
    </vt:vector>
  </HeadingPairs>
  <TitlesOfParts>
    <vt:vector size="83" baseType="lpstr">
      <vt:lpstr>Тема Office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  <vt:lpstr>Презентация PowerPoint</vt:lpstr>
    </vt:vector>
  </TitlesOfParts>
  <LinksUpToDate>false</LinksUpToDate>
  <SharedDoc>false</SharedDoc>
  <HyperlinksChanged>false</HyperlinksChanged>
  <AppVersion>14.0000</AppVersion>
</Properties>
</file>

<file path=docProps/core.xml><?xml version="1.0" encoding="utf-8"?>
<cp:coreProperties xmlns:cp="http://schemas.openxmlformats.org/package/2006/metadata/core-properties" xmlns:dc="http://purl.org/dc/elements/1.1/" xmlns:dcterms="http://purl.org/dc/terms/" xmlns:dcmitype="http://purl.org/dc/dcmitype/" xmlns:xsi="http://www.w3.org/2001/XMLSchema-instance">
  <dc:title>Презентация PowerPoint</dc:title>
  <cp:lastModifiedBy>Вихорева М.В.</cp:lastModifiedBy>
  <cp:revision>671</cp:revision>
  <cp:lastPrinted>2024-05-24T03:28:08Z</cp:lastPrinted>
  <dcterms:modified xsi:type="dcterms:W3CDTF">2024-05-24T03:57:35Z</dcterms:modified>
</cp:coreProperties>
</file>